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9144000"/>
  <p:notesSz cx="6858000" cy="9144000"/>
  <p:embeddedFontLst>
    <p:embeddedFont>
      <p:font typeface="Robot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5005E36-7ED7-45F2-B4CC-FD13B63A3655}">
  <a:tblStyle styleId="{55005E36-7ED7-45F2-B4CC-FD13B63A365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6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5.xml"/><Relationship Id="rId54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2% ср. в канале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Shape 6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b="1" lang="ru" sz="2250">
                <a:solidFill>
                  <a:srgbClr val="444444"/>
                </a:solidFill>
                <a:highlight>
                  <a:srgbClr val="FFFFFF"/>
                </a:highlight>
              </a:rPr>
              <a:t>Описание модели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Под мотивом в VALS подразумевается базовая мотивация, причина, по которой человек хочет обладать конкретным товаром. При этом выделяется три основных потребительских мотива: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111111"/>
              </a:buClr>
              <a:buSzPct val="95454"/>
              <a:buFont typeface="Roboto"/>
            </a:pPr>
            <a:r>
              <a:rPr b="1"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Самовыражение.</a:t>
            </a:r>
            <a:r>
              <a:rPr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Потребители, у которых превалирует этот тип мотивации, руководствуются принципами необычности, уникальности предмета. Именно они приобретают дорогостоящие гаджеты, вещи из капсульных линеек и обращают значительное внимание на товары, которые изготавливаются ограниченными сериями.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111111"/>
              </a:buClr>
              <a:buSzPct val="95454"/>
              <a:buFont typeface="Roboto"/>
            </a:pPr>
            <a:r>
              <a:rPr b="1"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Достижение.</a:t>
            </a:r>
            <a:r>
              <a:rPr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Главное направление – позиционирование себя, как успешного. Выбор людей с таким мотивом падает на те вещи, которые являются символом успеха среди их сверстников.</a:t>
            </a:r>
          </a:p>
          <a:p>
            <a:pPr indent="-295275" lvl="0" marL="4572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111111"/>
              </a:buClr>
              <a:buSzPct val="95454"/>
              <a:buFont typeface="Roboto"/>
            </a:pPr>
            <a:r>
              <a:rPr b="1"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Стремление к идеалу.</a:t>
            </a:r>
            <a:r>
              <a:rPr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 основе выбора – имеющиеся знания и принципы. Эти потребители являются в большей мере консервативными, не зависят от настроения окружающих, а ориентируются на собственный комфорт.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 попытке отнести конкретного потребителя к той или иной группе его личность оценивается по степени выраженности таких характеристик, как интеллект, уверенность в себе, новаторство, энергичность, тщеславие, лидерство и импульсивность.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Shape 7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Shape 7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Shape 7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Shape 8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Shape 8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Shape 8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Shape 8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Айфорум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Char char="■"/>
              <a:defRPr sz="1800">
                <a:solidFill>
                  <a:srgbClr val="FFFFFF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A770"/>
              </a:buClr>
              <a:buSzPct val="100000"/>
              <a:buChar char="■"/>
              <a:defRPr sz="1800">
                <a:solidFill>
                  <a:srgbClr val="FFFFFF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A770"/>
              </a:buClr>
              <a:defRPr>
                <a:solidFill>
                  <a:srgbClr val="FFFFFF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4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4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Подбор </a:t>
            </a:r>
            <a:r>
              <a:rPr lang="ru">
                <a:solidFill>
                  <a:srgbClr val="00A770"/>
                </a:solidFill>
              </a:rPr>
              <a:t>лучших клиентов</a:t>
            </a:r>
            <a:r>
              <a:rPr lang="ru"/>
              <a:t> под сообщение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6187287" y="2037354"/>
            <a:ext cx="2251054" cy="573863"/>
            <a:chOff x="2121181" y="1568699"/>
            <a:chExt cx="3197521" cy="815147"/>
          </a:xfrm>
        </p:grpSpPr>
        <p:pic>
          <p:nvPicPr>
            <p:cNvPr id="160" name="Shape 1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2118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Shape 1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Shape 1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Shape 1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Shape 164"/>
          <p:cNvGrpSpPr/>
          <p:nvPr/>
        </p:nvGrpSpPr>
        <p:grpSpPr>
          <a:xfrm>
            <a:off x="599822" y="2037354"/>
            <a:ext cx="2251054" cy="573863"/>
            <a:chOff x="3709441" y="1568699"/>
            <a:chExt cx="3197521" cy="815147"/>
          </a:xfrm>
        </p:grpSpPr>
        <p:pic>
          <p:nvPicPr>
            <p:cNvPr id="165" name="Shape 16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Shape 1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9183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Shape 1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Shape 1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Shape 169"/>
          <p:cNvGrpSpPr/>
          <p:nvPr/>
        </p:nvGrpSpPr>
        <p:grpSpPr>
          <a:xfrm>
            <a:off x="6187287" y="1503954"/>
            <a:ext cx="2251054" cy="573863"/>
            <a:chOff x="2121181" y="1568699"/>
            <a:chExt cx="3197521" cy="815147"/>
          </a:xfrm>
        </p:grpSpPr>
        <p:pic>
          <p:nvPicPr>
            <p:cNvPr id="170" name="Shape 1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2118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Shape 1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Shape 1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Shape 1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Shape 174"/>
          <p:cNvGrpSpPr/>
          <p:nvPr/>
        </p:nvGrpSpPr>
        <p:grpSpPr>
          <a:xfrm>
            <a:off x="599822" y="1503954"/>
            <a:ext cx="2251054" cy="573863"/>
            <a:chOff x="3709441" y="1568699"/>
            <a:chExt cx="3197521" cy="815147"/>
          </a:xfrm>
        </p:grpSpPr>
        <p:pic>
          <p:nvPicPr>
            <p:cNvPr id="175" name="Shape 1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Shape 1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9183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Shape 1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Shape 1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Shape 179"/>
          <p:cNvGrpSpPr/>
          <p:nvPr/>
        </p:nvGrpSpPr>
        <p:grpSpPr>
          <a:xfrm>
            <a:off x="2834487" y="1503954"/>
            <a:ext cx="3369189" cy="573863"/>
            <a:chOff x="2121181" y="1568699"/>
            <a:chExt cx="4785780" cy="815147"/>
          </a:xfrm>
        </p:grpSpPr>
        <p:pic>
          <p:nvPicPr>
            <p:cNvPr id="180" name="Shape 1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2118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Shape 1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Shape 1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Shape 1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9183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Shape 1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Shape 1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Shape 186"/>
          <p:cNvGrpSpPr/>
          <p:nvPr/>
        </p:nvGrpSpPr>
        <p:grpSpPr>
          <a:xfrm>
            <a:off x="2834487" y="2037354"/>
            <a:ext cx="3369189" cy="573863"/>
            <a:chOff x="2121181" y="1568699"/>
            <a:chExt cx="4785780" cy="815147"/>
          </a:xfrm>
        </p:grpSpPr>
        <p:pic>
          <p:nvPicPr>
            <p:cNvPr id="187" name="Shape 1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Shape 18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Shape 18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Shape 1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Shape 19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9183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Shape 19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2118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828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131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0979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 flipH="1" rot="-9000624">
            <a:off x="2940171" y="2766672"/>
            <a:ext cx="287490" cy="30832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 rot="9000624">
            <a:off x="5905983" y="2766672"/>
            <a:ext cx="287490" cy="30832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2387" y="2587516"/>
            <a:ext cx="966587" cy="96655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4365225" y="3045225"/>
            <a:ext cx="403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А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3101" y="3460752"/>
            <a:ext cx="840298" cy="84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1847" y="3460750"/>
            <a:ext cx="840298" cy="84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0594" y="3460751"/>
            <a:ext cx="840298" cy="84029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Подбор </a:t>
            </a:r>
            <a:r>
              <a:rPr lang="ru">
                <a:solidFill>
                  <a:srgbClr val="00A770"/>
                </a:solidFill>
              </a:rPr>
              <a:t>лучших клиентов</a:t>
            </a:r>
            <a:r>
              <a:rPr lang="ru"/>
              <a:t> под сообщение</a:t>
            </a:r>
          </a:p>
        </p:txBody>
      </p:sp>
      <p:grpSp>
        <p:nvGrpSpPr>
          <p:cNvPr id="208" name="Shape 208"/>
          <p:cNvGrpSpPr/>
          <p:nvPr/>
        </p:nvGrpSpPr>
        <p:grpSpPr>
          <a:xfrm>
            <a:off x="3393554" y="1503954"/>
            <a:ext cx="2251054" cy="573863"/>
            <a:chOff x="2915311" y="1568699"/>
            <a:chExt cx="3197521" cy="815147"/>
          </a:xfrm>
        </p:grpSpPr>
        <p:pic>
          <p:nvPicPr>
            <p:cNvPr id="209" name="Shape 20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Shape 2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Shape 2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Shape 21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Shape 213"/>
          <p:cNvGrpSpPr/>
          <p:nvPr/>
        </p:nvGrpSpPr>
        <p:grpSpPr>
          <a:xfrm>
            <a:off x="3393554" y="2037354"/>
            <a:ext cx="2251054" cy="573863"/>
            <a:chOff x="2915311" y="1568699"/>
            <a:chExt cx="3197521" cy="815147"/>
          </a:xfrm>
        </p:grpSpPr>
        <p:pic>
          <p:nvPicPr>
            <p:cNvPr id="214" name="Shape 2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Shape 21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Shape 2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 flipH="1" rot="10800000">
            <a:off x="6157414" y="4358520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828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131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0979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2387" y="2587516"/>
            <a:ext cx="966587" cy="96655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4365225" y="3045225"/>
            <a:ext cx="403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228" name="Shape 228"/>
          <p:cNvSpPr/>
          <p:nvPr/>
        </p:nvSpPr>
        <p:spPr>
          <a:xfrm flipH="1" rot="10800000">
            <a:off x="2528301" y="4358520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3101" y="3460752"/>
            <a:ext cx="840298" cy="84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1847" y="3460750"/>
            <a:ext cx="840298" cy="84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0594" y="3460751"/>
            <a:ext cx="840298" cy="84029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Подбор </a:t>
            </a:r>
            <a:r>
              <a:rPr lang="ru">
                <a:solidFill>
                  <a:srgbClr val="00A770"/>
                </a:solidFill>
              </a:rPr>
              <a:t>лучших клиентов</a:t>
            </a:r>
            <a:r>
              <a:rPr lang="ru"/>
              <a:t> под сообщение</a:t>
            </a:r>
          </a:p>
        </p:txBody>
      </p:sp>
      <p:sp>
        <p:nvSpPr>
          <p:cNvPr id="233" name="Shape 233"/>
          <p:cNvSpPr/>
          <p:nvPr/>
        </p:nvSpPr>
        <p:spPr>
          <a:xfrm flipH="1" rot="-9000624">
            <a:off x="2940171" y="2766672"/>
            <a:ext cx="287490" cy="30832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 rot="9000624">
            <a:off x="5905983" y="2766672"/>
            <a:ext cx="287490" cy="30832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3393554" y="1503954"/>
            <a:ext cx="2251054" cy="573863"/>
            <a:chOff x="2915311" y="1568699"/>
            <a:chExt cx="3197521" cy="815147"/>
          </a:xfrm>
        </p:grpSpPr>
        <p:pic>
          <p:nvPicPr>
            <p:cNvPr id="236" name="Shape 23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Shape 23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Shape 2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Shape 23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Shape 240"/>
          <p:cNvGrpSpPr/>
          <p:nvPr/>
        </p:nvGrpSpPr>
        <p:grpSpPr>
          <a:xfrm>
            <a:off x="3393554" y="2037354"/>
            <a:ext cx="2251054" cy="573863"/>
            <a:chOff x="2915311" y="1568699"/>
            <a:chExt cx="3197521" cy="815147"/>
          </a:xfrm>
        </p:grpSpPr>
        <p:pic>
          <p:nvPicPr>
            <p:cNvPr id="241" name="Shape 24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Shape 24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Shape 24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Shape 24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Shape 245"/>
          <p:cNvSpPr/>
          <p:nvPr/>
        </p:nvSpPr>
        <p:spPr>
          <a:xfrm>
            <a:off x="971025" y="4776637"/>
            <a:ext cx="7191600" cy="6567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Конвейер скорингов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828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131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0979" y="3460738"/>
            <a:ext cx="840296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2387" y="2587516"/>
            <a:ext cx="966587" cy="96655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882325" y="5951500"/>
            <a:ext cx="3369000" cy="656700"/>
          </a:xfrm>
          <a:prstGeom prst="roundRect">
            <a:avLst>
              <a:gd fmla="val 16667" name="adj"/>
            </a:avLst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6350" y="5923487"/>
            <a:ext cx="686599" cy="6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type="title"/>
          </p:nvPr>
        </p:nvSpPr>
        <p:spPr>
          <a:xfrm>
            <a:off x="3670400" y="5951500"/>
            <a:ext cx="2502300" cy="65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Модель сообщения А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3101" y="3460752"/>
            <a:ext cx="840298" cy="84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51847" y="3460750"/>
            <a:ext cx="840298" cy="84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60594" y="3460751"/>
            <a:ext cx="840298" cy="8402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Подбор </a:t>
            </a:r>
            <a:r>
              <a:rPr lang="ru">
                <a:solidFill>
                  <a:srgbClr val="00A770"/>
                </a:solidFill>
              </a:rPr>
              <a:t>лучших клиентов</a:t>
            </a:r>
            <a:r>
              <a:rPr lang="ru"/>
              <a:t> под сообщение</a:t>
            </a:r>
          </a:p>
        </p:txBody>
      </p:sp>
      <p:sp>
        <p:nvSpPr>
          <p:cNvPr id="261" name="Shape 261"/>
          <p:cNvSpPr/>
          <p:nvPr/>
        </p:nvSpPr>
        <p:spPr>
          <a:xfrm flipH="1" rot="10800000">
            <a:off x="4366114" y="5543045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/>
        </p:nvSpPr>
        <p:spPr>
          <a:xfrm flipH="1" rot="-9000624">
            <a:off x="2940171" y="2766672"/>
            <a:ext cx="287490" cy="30832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 rot="9000624">
            <a:off x="5905983" y="2766672"/>
            <a:ext cx="287490" cy="30832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64" name="Shape 264"/>
          <p:cNvGrpSpPr/>
          <p:nvPr/>
        </p:nvGrpSpPr>
        <p:grpSpPr>
          <a:xfrm>
            <a:off x="3393554" y="1503954"/>
            <a:ext cx="2251054" cy="573863"/>
            <a:chOff x="2915311" y="1568699"/>
            <a:chExt cx="3197521" cy="815147"/>
          </a:xfrm>
        </p:grpSpPr>
        <p:pic>
          <p:nvPicPr>
            <p:cNvPr id="265" name="Shape 26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Shape 26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Shape 26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Shape 26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Shape 269"/>
          <p:cNvGrpSpPr/>
          <p:nvPr/>
        </p:nvGrpSpPr>
        <p:grpSpPr>
          <a:xfrm>
            <a:off x="3393554" y="2037354"/>
            <a:ext cx="2251054" cy="573863"/>
            <a:chOff x="2915311" y="1568699"/>
            <a:chExt cx="3197521" cy="815147"/>
          </a:xfrm>
        </p:grpSpPr>
        <p:pic>
          <p:nvPicPr>
            <p:cNvPr id="270" name="Shape 27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0357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Shape 27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91531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Shape 27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0944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Shape 27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297701" y="1568699"/>
              <a:ext cx="815131" cy="8151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Shape 274"/>
          <p:cNvSpPr/>
          <p:nvPr/>
        </p:nvSpPr>
        <p:spPr>
          <a:xfrm flipH="1" rot="10800000">
            <a:off x="6157414" y="4358520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 flipH="1" rot="10800000">
            <a:off x="2528301" y="4358520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971025" y="4776637"/>
            <a:ext cx="7191600" cy="6567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Конвейер скорингов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4365225" y="3045225"/>
            <a:ext cx="403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Подбор </a:t>
            </a:r>
            <a:r>
              <a:rPr lang="ru">
                <a:solidFill>
                  <a:srgbClr val="00A770"/>
                </a:solidFill>
              </a:rPr>
              <a:t>лучших клиентов</a:t>
            </a:r>
            <a:r>
              <a:rPr lang="ru"/>
              <a:t> под сообщение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712" y="4891762"/>
            <a:ext cx="573848" cy="57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22" y="4891762"/>
            <a:ext cx="573848" cy="57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2963700" y="3453687"/>
            <a:ext cx="3369000" cy="656700"/>
          </a:xfrm>
          <a:prstGeom prst="roundRect">
            <a:avLst>
              <a:gd fmla="val 16667" name="adj"/>
            </a:avLst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725" y="3425675"/>
            <a:ext cx="686599" cy="6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>
            <p:ph type="title"/>
          </p:nvPr>
        </p:nvSpPr>
        <p:spPr>
          <a:xfrm>
            <a:off x="3751775" y="3453687"/>
            <a:ext cx="2502300" cy="65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Модель сообщения А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6124" y="4857773"/>
            <a:ext cx="573587" cy="57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4754" y="4857773"/>
            <a:ext cx="573587" cy="57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 flipH="1" rot="10800000">
            <a:off x="4504501" y="2958225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 flipH="1" rot="10800000">
            <a:off x="4504501" y="4329825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2" name="Shape 2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6455" y="48919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3011" y="48919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5307" y="48919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4159" y="4891921"/>
            <a:ext cx="573809" cy="573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Shape 296"/>
          <p:cNvGrpSpPr/>
          <p:nvPr/>
        </p:nvGrpSpPr>
        <p:grpSpPr>
          <a:xfrm rot="2700000">
            <a:off x="683633" y="6256772"/>
            <a:ext cx="868710" cy="338138"/>
            <a:chOff x="7421294" y="4853850"/>
            <a:chExt cx="1427210" cy="425900"/>
          </a:xfrm>
        </p:grpSpPr>
        <p:sp>
          <p:nvSpPr>
            <p:cNvPr id="297" name="Shape 297"/>
            <p:cNvSpPr/>
            <p:nvPr/>
          </p:nvSpPr>
          <p:spPr>
            <a:xfrm flipH="1" rot="10800000">
              <a:off x="7421300" y="4968324"/>
              <a:ext cx="1427205" cy="72699"/>
            </a:xfrm>
            <a:custGeom>
              <a:pathLst>
                <a:path extrusionOk="0" h="1880" w="58534">
                  <a:moveTo>
                    <a:pt x="58534" y="1880"/>
                  </a:moveTo>
                  <a:cubicBezTo>
                    <a:pt x="39147" y="-399"/>
                    <a:pt x="19520" y="133"/>
                    <a:pt x="0" y="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298" name="Shape 298"/>
            <p:cNvSpPr/>
            <p:nvPr/>
          </p:nvSpPr>
          <p:spPr>
            <a:xfrm>
              <a:off x="7421294" y="4853850"/>
              <a:ext cx="659825" cy="425900"/>
            </a:xfrm>
            <a:custGeom>
              <a:pathLst>
                <a:path extrusionOk="0" h="17036" w="26393">
                  <a:moveTo>
                    <a:pt x="22024" y="0"/>
                  </a:moveTo>
                  <a:cubicBezTo>
                    <a:pt x="15589" y="2759"/>
                    <a:pt x="8723" y="4417"/>
                    <a:pt x="1931" y="6116"/>
                  </a:cubicBezTo>
                  <a:cubicBezTo>
                    <a:pt x="1132" y="6315"/>
                    <a:pt x="-184" y="7126"/>
                    <a:pt x="184" y="7863"/>
                  </a:cubicBezTo>
                  <a:cubicBezTo>
                    <a:pt x="1625" y="10745"/>
                    <a:pt x="6269" y="9994"/>
                    <a:pt x="9357" y="10921"/>
                  </a:cubicBezTo>
                  <a:cubicBezTo>
                    <a:pt x="15135" y="12654"/>
                    <a:pt x="20669" y="15128"/>
                    <a:pt x="26393" y="17036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946" y="5425162"/>
            <a:ext cx="573848" cy="57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22" y="5425162"/>
            <a:ext cx="573848" cy="573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Shape 301"/>
          <p:cNvGrpSpPr/>
          <p:nvPr/>
        </p:nvGrpSpPr>
        <p:grpSpPr>
          <a:xfrm>
            <a:off x="7308927" y="5425448"/>
            <a:ext cx="1129415" cy="573587"/>
            <a:chOff x="6898564" y="4815715"/>
            <a:chExt cx="1654578" cy="840297"/>
          </a:xfrm>
        </p:grpSpPr>
        <p:pic>
          <p:nvPicPr>
            <p:cNvPr id="302" name="Shape 30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98564" y="4815715"/>
              <a:ext cx="840298" cy="840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Shape 30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12844" y="4815715"/>
              <a:ext cx="840298" cy="8402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4" name="Shape 3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7156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4413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6241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5327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3498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1670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2584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0755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841" y="5425321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1863" y="4857646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9568" y="4857646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0716" y="4857646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8420" y="4857646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7272" y="4857646"/>
            <a:ext cx="573809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8028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4489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6848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5669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8642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6284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822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7463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8028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4489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6848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5669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8642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6284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822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7463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5104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1566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3925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9207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2745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0386" y="15039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1566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3925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2745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0386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9207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5104" y="2037354"/>
            <a:ext cx="573852" cy="5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437" y="4891912"/>
            <a:ext cx="573848" cy="57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671" y="5425312"/>
            <a:ext cx="573848" cy="57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2105800" y="4628906"/>
            <a:ext cx="1561800" cy="100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>
            <p:ph type="title"/>
          </p:nvPr>
        </p:nvSpPr>
        <p:spPr>
          <a:xfrm>
            <a:off x="2105775" y="4131100"/>
            <a:ext cx="1561800" cy="51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0,5%</a:t>
            </a:r>
          </a:p>
        </p:txBody>
      </p:sp>
      <p:sp>
        <p:nvSpPr>
          <p:cNvPr id="354" name="Shape 354"/>
          <p:cNvSpPr txBox="1"/>
          <p:nvPr>
            <p:ph type="title"/>
          </p:nvPr>
        </p:nvSpPr>
        <p:spPr>
          <a:xfrm>
            <a:off x="5209350" y="1911450"/>
            <a:ext cx="1561800" cy="51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</a:rPr>
              <a:t>7,8%</a:t>
            </a:r>
          </a:p>
        </p:txBody>
      </p:sp>
      <p:sp>
        <p:nvSpPr>
          <p:cNvPr id="355" name="Shape 355"/>
          <p:cNvSpPr txBox="1"/>
          <p:nvPr>
            <p:ph type="title"/>
          </p:nvPr>
        </p:nvSpPr>
        <p:spPr>
          <a:xfrm>
            <a:off x="3789125" y="3740237"/>
            <a:ext cx="1298700" cy="51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магия скоринга</a:t>
            </a:r>
          </a:p>
        </p:txBody>
      </p:sp>
      <p:sp>
        <p:nvSpPr>
          <p:cNvPr id="356" name="Shape 356"/>
          <p:cNvSpPr/>
          <p:nvPr/>
        </p:nvSpPr>
        <p:spPr>
          <a:xfrm>
            <a:off x="5209350" y="2413025"/>
            <a:ext cx="1561800" cy="2316600"/>
          </a:xfrm>
          <a:prstGeom prst="rect">
            <a:avLst/>
          </a:prstGeom>
          <a:solidFill>
            <a:srgbClr val="00A770"/>
          </a:solidFill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50" y="482974"/>
            <a:ext cx="1261200" cy="12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425" y="2615726"/>
            <a:ext cx="1002100" cy="10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3902875" y="2033475"/>
            <a:ext cx="1002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000">
                <a:solidFill>
                  <a:srgbClr val="00A770"/>
                </a:solidFill>
              </a:rPr>
              <a:t>х 16</a:t>
            </a:r>
          </a:p>
        </p:txBody>
      </p:sp>
      <p:sp>
        <p:nvSpPr>
          <p:cNvPr id="360" name="Shape 360"/>
          <p:cNvSpPr txBox="1"/>
          <p:nvPr>
            <p:ph type="title"/>
          </p:nvPr>
        </p:nvSpPr>
        <p:spPr>
          <a:xfrm>
            <a:off x="2958625" y="593375"/>
            <a:ext cx="56847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/>
              <a:t>Исходящий звонок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ru"/>
              <a:t>"Депозиты"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61" name="Shape 361"/>
          <p:cNvCxnSpPr/>
          <p:nvPr/>
        </p:nvCxnSpPr>
        <p:spPr>
          <a:xfrm>
            <a:off x="735250" y="4729525"/>
            <a:ext cx="761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2105800" y="4047914"/>
            <a:ext cx="1561800" cy="681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5209350" y="2615728"/>
            <a:ext cx="1561800" cy="2113800"/>
          </a:xfrm>
          <a:prstGeom prst="rect">
            <a:avLst/>
          </a:prstGeom>
          <a:solidFill>
            <a:srgbClr val="00A770"/>
          </a:solidFill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 txBox="1"/>
          <p:nvPr>
            <p:ph type="title"/>
          </p:nvPr>
        </p:nvSpPr>
        <p:spPr>
          <a:xfrm>
            <a:off x="2958625" y="593375"/>
            <a:ext cx="56847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/>
              <a:t>E-mail "Купите шины"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ru"/>
              <a:t>(рассылка ПриватМаркет)</a:t>
            </a:r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426" y="388698"/>
            <a:ext cx="1261188" cy="1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>
            <p:ph type="title"/>
          </p:nvPr>
        </p:nvSpPr>
        <p:spPr>
          <a:xfrm>
            <a:off x="2105775" y="3547350"/>
            <a:ext cx="1561800" cy="51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6,9%</a:t>
            </a:r>
          </a:p>
        </p:txBody>
      </p:sp>
      <p:sp>
        <p:nvSpPr>
          <p:cNvPr id="371" name="Shape 371"/>
          <p:cNvSpPr txBox="1"/>
          <p:nvPr>
            <p:ph type="title"/>
          </p:nvPr>
        </p:nvSpPr>
        <p:spPr>
          <a:xfrm>
            <a:off x="5209350" y="2092900"/>
            <a:ext cx="1561800" cy="51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</a:rPr>
              <a:t>17,6%</a:t>
            </a:r>
          </a:p>
        </p:txBody>
      </p:sp>
      <p:sp>
        <p:nvSpPr>
          <p:cNvPr id="372" name="Shape 372"/>
          <p:cNvSpPr txBox="1"/>
          <p:nvPr>
            <p:ph type="title"/>
          </p:nvPr>
        </p:nvSpPr>
        <p:spPr>
          <a:xfrm>
            <a:off x="3789125" y="3740237"/>
            <a:ext cx="1298700" cy="51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магия скоринга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425" y="2615726"/>
            <a:ext cx="1002100" cy="10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3979075" y="2033475"/>
            <a:ext cx="843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000">
                <a:solidFill>
                  <a:srgbClr val="00A770"/>
                </a:solidFill>
              </a:rPr>
              <a:t>х 3</a:t>
            </a:r>
          </a:p>
        </p:txBody>
      </p:sp>
      <p:cxnSp>
        <p:nvCxnSpPr>
          <p:cNvPr id="375" name="Shape 375"/>
          <p:cNvCxnSpPr/>
          <p:nvPr/>
        </p:nvCxnSpPr>
        <p:spPr>
          <a:xfrm>
            <a:off x="735250" y="4729525"/>
            <a:ext cx="761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происходит в “черном ящике”?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происходит в “черном ящике”?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900" y="2075950"/>
            <a:ext cx="1365269" cy="13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3579462" y="1527900"/>
            <a:ext cx="3414000" cy="2348400"/>
          </a:xfrm>
          <a:prstGeom prst="bracketPair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p1 p5 p9   p13 … p1133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p2 p6 p10 p14 … p1134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p3 p7 p11 p15 … p1135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p4 p8 p12 p16 … p1136</a:t>
            </a:r>
          </a:p>
        </p:txBody>
      </p:sp>
      <p:cxnSp>
        <p:nvCxnSpPr>
          <p:cNvPr id="388" name="Shape 388"/>
          <p:cNvCxnSpPr/>
          <p:nvPr/>
        </p:nvCxnSpPr>
        <p:spPr>
          <a:xfrm flipH="1" rot="-5400000">
            <a:off x="3099175" y="2986800"/>
            <a:ext cx="2502900" cy="133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происходит в “черном ящике”?</a:t>
            </a:r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900" y="2075950"/>
            <a:ext cx="1365269" cy="13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/>
          <p:nvPr/>
        </p:nvSpPr>
        <p:spPr>
          <a:xfrm>
            <a:off x="3579462" y="1527900"/>
            <a:ext cx="3414000" cy="2348400"/>
          </a:xfrm>
          <a:prstGeom prst="bracketPair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p1 p5 p9   p13 … p1133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p2 p6 p10 p14 … p1134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p3 p7 p11 p15 … p1135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p4 p8 p12 p16 … p1136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900" y="4666750"/>
            <a:ext cx="1365269" cy="13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/>
          <p:nvPr/>
        </p:nvSpPr>
        <p:spPr>
          <a:xfrm>
            <a:off x="3579462" y="4194900"/>
            <a:ext cx="3414000" cy="2348400"/>
          </a:xfrm>
          <a:prstGeom prst="bracketPair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p1 p5 p9   p13 … p1133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p2 p6 p10 p14 … p1134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p3 p7 p11 p15 … p1135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p4 p8 p12 p16 … p1136</a:t>
            </a:r>
          </a:p>
        </p:txBody>
      </p:sp>
      <p:cxnSp>
        <p:nvCxnSpPr>
          <p:cNvPr id="398" name="Shape 398"/>
          <p:cNvCxnSpPr/>
          <p:nvPr/>
        </p:nvCxnSpPr>
        <p:spPr>
          <a:xfrm flipH="1" rot="-5400000">
            <a:off x="3099175" y="2986800"/>
            <a:ext cx="2502900" cy="133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992600" y="2379600"/>
            <a:ext cx="51588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9600">
                <a:solidFill>
                  <a:srgbClr val="00A770"/>
                </a:solidFill>
              </a:rPr>
              <a:t>19 212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900" y="2075950"/>
            <a:ext cx="1365269" cy="13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/>
          <p:nvPr/>
        </p:nvSpPr>
        <p:spPr>
          <a:xfrm>
            <a:off x="3579462" y="1527900"/>
            <a:ext cx="3414000" cy="2348400"/>
          </a:xfrm>
          <a:prstGeom prst="bracketPair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00A770"/>
                </a:solidFill>
              </a:rPr>
              <a:t>p1</a:t>
            </a:r>
            <a:r>
              <a:rPr lang="ru" sz="1800">
                <a:solidFill>
                  <a:srgbClr val="F3F3F3"/>
                </a:solidFill>
              </a:rPr>
              <a:t> p5 p9   </a:t>
            </a:r>
            <a:r>
              <a:rPr lang="ru" sz="1800">
                <a:solidFill>
                  <a:srgbClr val="00A770"/>
                </a:solidFill>
              </a:rPr>
              <a:t>p13</a:t>
            </a:r>
            <a:r>
              <a:rPr lang="ru" sz="1800">
                <a:solidFill>
                  <a:srgbClr val="F3F3F3"/>
                </a:solidFill>
              </a:rPr>
              <a:t> … p1133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00A770"/>
                </a:solidFill>
              </a:rPr>
              <a:t>p2</a:t>
            </a:r>
            <a:r>
              <a:rPr lang="ru" sz="1800">
                <a:solidFill>
                  <a:srgbClr val="F3F3F3"/>
                </a:solidFill>
              </a:rPr>
              <a:t> p6 </a:t>
            </a:r>
            <a:r>
              <a:rPr lang="ru" sz="1800">
                <a:solidFill>
                  <a:srgbClr val="00A770"/>
                </a:solidFill>
              </a:rPr>
              <a:t>p10</a:t>
            </a:r>
            <a:r>
              <a:rPr lang="ru" sz="1800">
                <a:solidFill>
                  <a:srgbClr val="F3F3F3"/>
                </a:solidFill>
              </a:rPr>
              <a:t> p14 … </a:t>
            </a:r>
            <a:r>
              <a:rPr lang="ru" sz="1800">
                <a:solidFill>
                  <a:srgbClr val="00A770"/>
                </a:solidFill>
              </a:rPr>
              <a:t>p1134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p3 p7 p11 </a:t>
            </a:r>
            <a:r>
              <a:rPr lang="ru" sz="1800">
                <a:solidFill>
                  <a:srgbClr val="00A770"/>
                </a:solidFill>
              </a:rPr>
              <a:t>p15</a:t>
            </a:r>
            <a:r>
              <a:rPr lang="ru" sz="1800">
                <a:solidFill>
                  <a:srgbClr val="F3F3F3"/>
                </a:solidFill>
              </a:rPr>
              <a:t> … </a:t>
            </a:r>
            <a:r>
              <a:rPr lang="ru" sz="1800">
                <a:solidFill>
                  <a:srgbClr val="00A770"/>
                </a:solidFill>
              </a:rPr>
              <a:t>p1135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00A770"/>
                </a:solidFill>
              </a:rPr>
              <a:t>p4</a:t>
            </a:r>
            <a:r>
              <a:rPr lang="ru" sz="1800">
                <a:solidFill>
                  <a:srgbClr val="F3F3F3"/>
                </a:solidFill>
              </a:rPr>
              <a:t> p8 p12 </a:t>
            </a:r>
            <a:r>
              <a:rPr lang="ru" sz="1800">
                <a:solidFill>
                  <a:srgbClr val="00A770"/>
                </a:solidFill>
              </a:rPr>
              <a:t>p16</a:t>
            </a:r>
            <a:r>
              <a:rPr lang="ru" sz="1800">
                <a:solidFill>
                  <a:srgbClr val="F3F3F3"/>
                </a:solidFill>
              </a:rPr>
              <a:t> … p1136</a:t>
            </a:r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900" y="4666750"/>
            <a:ext cx="1365269" cy="13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/>
          <p:nvPr/>
        </p:nvSpPr>
        <p:spPr>
          <a:xfrm>
            <a:off x="3579462" y="4194900"/>
            <a:ext cx="3414000" cy="2348400"/>
          </a:xfrm>
          <a:prstGeom prst="bracketPair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00A770"/>
                </a:solidFill>
              </a:rPr>
              <a:t>p1</a:t>
            </a:r>
            <a:r>
              <a:rPr lang="ru" sz="1800">
                <a:solidFill>
                  <a:srgbClr val="F3F3F3"/>
                </a:solidFill>
              </a:rPr>
              <a:t> p5 p9   </a:t>
            </a:r>
            <a:r>
              <a:rPr lang="ru" sz="1800">
                <a:solidFill>
                  <a:srgbClr val="00A770"/>
                </a:solidFill>
              </a:rPr>
              <a:t>p13</a:t>
            </a:r>
            <a:r>
              <a:rPr lang="ru" sz="1800">
                <a:solidFill>
                  <a:srgbClr val="F3F3F3"/>
                </a:solidFill>
              </a:rPr>
              <a:t> … p1133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00A770"/>
                </a:solidFill>
              </a:rPr>
              <a:t>p2</a:t>
            </a:r>
            <a:r>
              <a:rPr lang="ru" sz="1800">
                <a:solidFill>
                  <a:srgbClr val="F3F3F3"/>
                </a:solidFill>
              </a:rPr>
              <a:t> p6 </a:t>
            </a:r>
            <a:r>
              <a:rPr lang="ru" sz="1800">
                <a:solidFill>
                  <a:srgbClr val="00A770"/>
                </a:solidFill>
              </a:rPr>
              <a:t>p10</a:t>
            </a:r>
            <a:r>
              <a:rPr lang="ru" sz="1800">
                <a:solidFill>
                  <a:srgbClr val="F3F3F3"/>
                </a:solidFill>
              </a:rPr>
              <a:t> p14 … </a:t>
            </a:r>
            <a:r>
              <a:rPr lang="ru" sz="1800">
                <a:solidFill>
                  <a:srgbClr val="00A770"/>
                </a:solidFill>
              </a:rPr>
              <a:t>p1134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p3 </a:t>
            </a:r>
            <a:r>
              <a:rPr lang="ru" sz="1800">
                <a:solidFill>
                  <a:srgbClr val="00A770"/>
                </a:solidFill>
              </a:rPr>
              <a:t>p7 </a:t>
            </a:r>
            <a:r>
              <a:rPr lang="ru" sz="1800">
                <a:solidFill>
                  <a:srgbClr val="F3F3F3"/>
                </a:solidFill>
              </a:rPr>
              <a:t>p11 </a:t>
            </a:r>
            <a:r>
              <a:rPr lang="ru" sz="1800">
                <a:solidFill>
                  <a:srgbClr val="00A770"/>
                </a:solidFill>
              </a:rPr>
              <a:t>p15</a:t>
            </a:r>
            <a:r>
              <a:rPr lang="ru" sz="1800">
                <a:solidFill>
                  <a:srgbClr val="F3F3F3"/>
                </a:solidFill>
              </a:rPr>
              <a:t> … </a:t>
            </a:r>
            <a:r>
              <a:rPr lang="ru" sz="1800">
                <a:solidFill>
                  <a:srgbClr val="00A770"/>
                </a:solidFill>
              </a:rPr>
              <a:t>p1135</a:t>
            </a:r>
          </a:p>
          <a:p>
            <a:pPr lvl="0" rt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00A770"/>
                </a:solidFill>
              </a:rPr>
              <a:t>p4 </a:t>
            </a:r>
            <a:r>
              <a:rPr lang="ru" sz="1800">
                <a:solidFill>
                  <a:srgbClr val="F3F3F3"/>
                </a:solidFill>
              </a:rPr>
              <a:t>p8 p12 </a:t>
            </a:r>
            <a:r>
              <a:rPr lang="ru" sz="1800">
                <a:solidFill>
                  <a:srgbClr val="00A770"/>
                </a:solidFill>
              </a:rPr>
              <a:t>p16</a:t>
            </a:r>
            <a:r>
              <a:rPr lang="ru" sz="1800">
                <a:solidFill>
                  <a:srgbClr val="F3F3F3"/>
                </a:solidFill>
              </a:rPr>
              <a:t> … p1136</a:t>
            </a:r>
          </a:p>
        </p:txBody>
      </p:sp>
      <p:cxnSp>
        <p:nvCxnSpPr>
          <p:cNvPr id="407" name="Shape 407"/>
          <p:cNvCxnSpPr/>
          <p:nvPr/>
        </p:nvCxnSpPr>
        <p:spPr>
          <a:xfrm flipH="1" rot="-5400000">
            <a:off x="3099175" y="2986800"/>
            <a:ext cx="2502900" cy="133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08" name="Shape 408"/>
          <p:cNvSpPr/>
          <p:nvPr/>
        </p:nvSpPr>
        <p:spPr>
          <a:xfrm>
            <a:off x="3721000" y="1802100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09" name="Shape 409"/>
          <p:cNvSpPr/>
          <p:nvPr/>
        </p:nvSpPr>
        <p:spPr>
          <a:xfrm>
            <a:off x="3751575" y="2361024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0" name="Shape 410"/>
          <p:cNvSpPr/>
          <p:nvPr/>
        </p:nvSpPr>
        <p:spPr>
          <a:xfrm>
            <a:off x="4112575" y="2844924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1" name="Shape 411"/>
          <p:cNvSpPr/>
          <p:nvPr/>
        </p:nvSpPr>
        <p:spPr>
          <a:xfrm>
            <a:off x="4473575" y="2284824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2" name="Shape 412"/>
          <p:cNvSpPr/>
          <p:nvPr/>
        </p:nvSpPr>
        <p:spPr>
          <a:xfrm>
            <a:off x="3744250" y="3441225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3" name="Shape 413"/>
          <p:cNvSpPr/>
          <p:nvPr/>
        </p:nvSpPr>
        <p:spPr>
          <a:xfrm>
            <a:off x="4854575" y="1751425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4" name="Shape 414"/>
          <p:cNvSpPr/>
          <p:nvPr/>
        </p:nvSpPr>
        <p:spPr>
          <a:xfrm>
            <a:off x="4930775" y="3427825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5" name="Shape 415"/>
          <p:cNvSpPr/>
          <p:nvPr/>
        </p:nvSpPr>
        <p:spPr>
          <a:xfrm>
            <a:off x="4854575" y="2818224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6" name="Shape 416"/>
          <p:cNvSpPr/>
          <p:nvPr/>
        </p:nvSpPr>
        <p:spPr>
          <a:xfrm>
            <a:off x="5540375" y="2284824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7" name="Shape 417"/>
          <p:cNvSpPr/>
          <p:nvPr/>
        </p:nvSpPr>
        <p:spPr>
          <a:xfrm>
            <a:off x="5540375" y="2894424"/>
            <a:ext cx="262228" cy="2669856"/>
          </a:xfrm>
          <a:custGeom>
            <a:pathLst>
              <a:path extrusionOk="0" h="114133" w="18035">
                <a:moveTo>
                  <a:pt x="17368" y="0"/>
                </a:moveTo>
                <a:cubicBezTo>
                  <a:pt x="14475" y="9789"/>
                  <a:pt x="-97" y="39712"/>
                  <a:pt x="14" y="58735"/>
                </a:cubicBezTo>
                <a:cubicBezTo>
                  <a:pt x="125" y="77757"/>
                  <a:pt x="15031" y="104900"/>
                  <a:pt x="18035" y="114133"/>
                </a:cubicBezTo>
              </a:path>
            </a:pathLst>
          </a:cu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8" name="Shape 41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происходит в “черном ящике”?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09274"/>
            <a:ext cx="2772501" cy="23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146" y="1509274"/>
            <a:ext cx="2772501" cy="23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648" y="1509274"/>
            <a:ext cx="2772501" cy="23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25" y="3752999"/>
            <a:ext cx="2772501" cy="23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871" y="3752999"/>
            <a:ext cx="2772501" cy="23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373" y="3752999"/>
            <a:ext cx="2772501" cy="231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Shape 429"/>
          <p:cNvGrpSpPr/>
          <p:nvPr/>
        </p:nvGrpSpPr>
        <p:grpSpPr>
          <a:xfrm>
            <a:off x="1570945" y="3071956"/>
            <a:ext cx="699002" cy="1463972"/>
            <a:chOff x="3873400" y="1903825"/>
            <a:chExt cx="2081603" cy="4359656"/>
          </a:xfrm>
        </p:grpSpPr>
        <p:sp>
          <p:nvSpPr>
            <p:cNvPr id="430" name="Shape 430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1" name="Shape 431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2" name="Shape 432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3" name="Shape 433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4" name="Shape 434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5" name="Shape 435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6" name="Shape 436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7" name="Shape 437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8" name="Shape 438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39" name="Shape 439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440" name="Shape 440"/>
          <p:cNvGrpSpPr/>
          <p:nvPr/>
        </p:nvGrpSpPr>
        <p:grpSpPr>
          <a:xfrm>
            <a:off x="4466545" y="2965706"/>
            <a:ext cx="699002" cy="1463972"/>
            <a:chOff x="3873400" y="1903825"/>
            <a:chExt cx="2081603" cy="4359656"/>
          </a:xfrm>
        </p:grpSpPr>
        <p:sp>
          <p:nvSpPr>
            <p:cNvPr id="441" name="Shape 441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2" name="Shape 442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3" name="Shape 443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4" name="Shape 444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5" name="Shape 445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6" name="Shape 446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7" name="Shape 447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8" name="Shape 448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49" name="Shape 449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0" name="Shape 450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451" name="Shape 451"/>
          <p:cNvGrpSpPr/>
          <p:nvPr/>
        </p:nvGrpSpPr>
        <p:grpSpPr>
          <a:xfrm>
            <a:off x="7362145" y="2965706"/>
            <a:ext cx="699002" cy="1463972"/>
            <a:chOff x="3873400" y="1903825"/>
            <a:chExt cx="2081603" cy="4359656"/>
          </a:xfrm>
        </p:grpSpPr>
        <p:sp>
          <p:nvSpPr>
            <p:cNvPr id="452" name="Shape 452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3" name="Shape 453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4" name="Shape 454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5" name="Shape 455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6" name="Shape 456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7" name="Shape 457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8" name="Shape 458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59" name="Shape 459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0" name="Shape 460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1" name="Shape 461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462" name="Shape 462"/>
          <p:cNvGrpSpPr/>
          <p:nvPr/>
        </p:nvGrpSpPr>
        <p:grpSpPr>
          <a:xfrm rot="5400000">
            <a:off x="3107950" y="421711"/>
            <a:ext cx="699002" cy="3164674"/>
            <a:chOff x="3873400" y="1903825"/>
            <a:chExt cx="2081603" cy="4359656"/>
          </a:xfrm>
        </p:grpSpPr>
        <p:sp>
          <p:nvSpPr>
            <p:cNvPr id="463" name="Shape 463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4" name="Shape 464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5" name="Shape 465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6" name="Shape 466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7" name="Shape 467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8" name="Shape 468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69" name="Shape 469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0" name="Shape 470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1" name="Shape 471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2" name="Shape 472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473" name="Shape 473"/>
          <p:cNvGrpSpPr/>
          <p:nvPr/>
        </p:nvGrpSpPr>
        <p:grpSpPr>
          <a:xfrm rot="5400000">
            <a:off x="3107950" y="1488511"/>
            <a:ext cx="699002" cy="3164674"/>
            <a:chOff x="3873400" y="1903825"/>
            <a:chExt cx="2081603" cy="4359656"/>
          </a:xfrm>
        </p:grpSpPr>
        <p:sp>
          <p:nvSpPr>
            <p:cNvPr id="474" name="Shape 474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5" name="Shape 475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6" name="Shape 476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7" name="Shape 477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8" name="Shape 478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79" name="Shape 479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0" name="Shape 480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1" name="Shape 481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2" name="Shape 482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3" name="Shape 483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484" name="Shape 484"/>
          <p:cNvGrpSpPr/>
          <p:nvPr/>
        </p:nvGrpSpPr>
        <p:grpSpPr>
          <a:xfrm rot="5400000">
            <a:off x="3107950" y="2631511"/>
            <a:ext cx="699002" cy="3164674"/>
            <a:chOff x="3873400" y="1903825"/>
            <a:chExt cx="2081603" cy="4359656"/>
          </a:xfrm>
        </p:grpSpPr>
        <p:sp>
          <p:nvSpPr>
            <p:cNvPr id="485" name="Shape 485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6" name="Shape 486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7" name="Shape 487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8" name="Shape 488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89" name="Shape 489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0" name="Shape 490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1" name="Shape 491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2" name="Shape 492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3" name="Shape 493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4" name="Shape 494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495" name="Shape 495"/>
          <p:cNvGrpSpPr/>
          <p:nvPr/>
        </p:nvGrpSpPr>
        <p:grpSpPr>
          <a:xfrm rot="5400000">
            <a:off x="3107950" y="3850711"/>
            <a:ext cx="699002" cy="3164674"/>
            <a:chOff x="3873400" y="1903825"/>
            <a:chExt cx="2081603" cy="4359656"/>
          </a:xfrm>
        </p:grpSpPr>
        <p:sp>
          <p:nvSpPr>
            <p:cNvPr id="496" name="Shape 496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7" name="Shape 497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8" name="Shape 498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499" name="Shape 499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0" name="Shape 500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1" name="Shape 501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2" name="Shape 502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3" name="Shape 503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4" name="Shape 504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5" name="Shape 505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506" name="Shape 506"/>
          <p:cNvGrpSpPr/>
          <p:nvPr/>
        </p:nvGrpSpPr>
        <p:grpSpPr>
          <a:xfrm rot="5400000">
            <a:off x="6272625" y="456774"/>
            <a:ext cx="699002" cy="3164674"/>
            <a:chOff x="3873400" y="1903825"/>
            <a:chExt cx="2081603" cy="4359656"/>
          </a:xfrm>
        </p:grpSpPr>
        <p:sp>
          <p:nvSpPr>
            <p:cNvPr id="507" name="Shape 507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8" name="Shape 508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09" name="Shape 509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0" name="Shape 510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1" name="Shape 511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2" name="Shape 512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3" name="Shape 513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4" name="Shape 514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5" name="Shape 515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6" name="Shape 516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517" name="Shape 517"/>
          <p:cNvGrpSpPr/>
          <p:nvPr/>
        </p:nvGrpSpPr>
        <p:grpSpPr>
          <a:xfrm rot="5400000">
            <a:off x="6129300" y="1488474"/>
            <a:ext cx="699002" cy="3164674"/>
            <a:chOff x="3873400" y="1903825"/>
            <a:chExt cx="2081603" cy="4359656"/>
          </a:xfrm>
        </p:grpSpPr>
        <p:sp>
          <p:nvSpPr>
            <p:cNvPr id="518" name="Shape 518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19" name="Shape 519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0" name="Shape 520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1" name="Shape 521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2" name="Shape 522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3" name="Shape 523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4" name="Shape 524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5" name="Shape 525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6" name="Shape 526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7" name="Shape 527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528" name="Shape 528"/>
          <p:cNvGrpSpPr/>
          <p:nvPr/>
        </p:nvGrpSpPr>
        <p:grpSpPr>
          <a:xfrm rot="5400000">
            <a:off x="6272625" y="2555324"/>
            <a:ext cx="699002" cy="3164674"/>
            <a:chOff x="3873400" y="1903825"/>
            <a:chExt cx="2081603" cy="4359656"/>
          </a:xfrm>
        </p:grpSpPr>
        <p:sp>
          <p:nvSpPr>
            <p:cNvPr id="529" name="Shape 529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0" name="Shape 530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1" name="Shape 531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2" name="Shape 532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3" name="Shape 533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4" name="Shape 534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5" name="Shape 535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6" name="Shape 536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7" name="Shape 537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8" name="Shape 538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539" name="Shape 539"/>
          <p:cNvGrpSpPr/>
          <p:nvPr/>
        </p:nvGrpSpPr>
        <p:grpSpPr>
          <a:xfrm rot="5400000">
            <a:off x="5983575" y="3774524"/>
            <a:ext cx="699002" cy="3164674"/>
            <a:chOff x="3873400" y="1903825"/>
            <a:chExt cx="2081603" cy="4359656"/>
          </a:xfrm>
        </p:grpSpPr>
        <p:sp>
          <p:nvSpPr>
            <p:cNvPr id="540" name="Shape 540"/>
            <p:cNvSpPr/>
            <p:nvPr/>
          </p:nvSpPr>
          <p:spPr>
            <a:xfrm>
              <a:off x="3873400" y="1954499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1" name="Shape 541"/>
            <p:cNvSpPr/>
            <p:nvPr/>
          </p:nvSpPr>
          <p:spPr>
            <a:xfrm>
              <a:off x="3903975" y="25134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2" name="Shape 542"/>
            <p:cNvSpPr/>
            <p:nvPr/>
          </p:nvSpPr>
          <p:spPr>
            <a:xfrm>
              <a:off x="4264975" y="29973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3" name="Shape 543"/>
            <p:cNvSpPr/>
            <p:nvPr/>
          </p:nvSpPr>
          <p:spPr>
            <a:xfrm>
              <a:off x="46259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4" name="Shape 544"/>
            <p:cNvSpPr/>
            <p:nvPr/>
          </p:nvSpPr>
          <p:spPr>
            <a:xfrm>
              <a:off x="3896650" y="35936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5" name="Shape 545"/>
            <p:cNvSpPr/>
            <p:nvPr/>
          </p:nvSpPr>
          <p:spPr>
            <a:xfrm>
              <a:off x="5006975" y="19038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6" name="Shape 546"/>
            <p:cNvSpPr/>
            <p:nvPr/>
          </p:nvSpPr>
          <p:spPr>
            <a:xfrm>
              <a:off x="5083175" y="3580225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7" name="Shape 547"/>
            <p:cNvSpPr/>
            <p:nvPr/>
          </p:nvSpPr>
          <p:spPr>
            <a:xfrm>
              <a:off x="5006975" y="29706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8" name="Shape 548"/>
            <p:cNvSpPr/>
            <p:nvPr/>
          </p:nvSpPr>
          <p:spPr>
            <a:xfrm>
              <a:off x="5692775" y="24372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49" name="Shape 549"/>
            <p:cNvSpPr/>
            <p:nvPr/>
          </p:nvSpPr>
          <p:spPr>
            <a:xfrm>
              <a:off x="5692775" y="3046824"/>
              <a:ext cx="262228" cy="2669856"/>
            </a:xfrm>
            <a:custGeom>
              <a:pathLst>
                <a:path extrusionOk="0" h="114133" w="18035">
                  <a:moveTo>
                    <a:pt x="17368" y="0"/>
                  </a:moveTo>
                  <a:cubicBezTo>
                    <a:pt x="14475" y="9789"/>
                    <a:pt x="-97" y="39712"/>
                    <a:pt x="14" y="58735"/>
                  </a:cubicBezTo>
                  <a:cubicBezTo>
                    <a:pt x="125" y="77757"/>
                    <a:pt x="15031" y="104900"/>
                    <a:pt x="18035" y="114133"/>
                  </a:cubicBezTo>
                </a:path>
              </a:pathLst>
            </a:custGeom>
            <a:noFill/>
            <a:ln cap="flat" cmpd="sng" w="28575">
              <a:solidFill>
                <a:srgbClr val="00A770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sp>
        <p:nvSpPr>
          <p:cNvPr id="550" name="Shape 55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происходит в “черном ящике”?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Shape 555"/>
          <p:cNvGrpSpPr/>
          <p:nvPr/>
        </p:nvGrpSpPr>
        <p:grpSpPr>
          <a:xfrm>
            <a:off x="609600" y="1509273"/>
            <a:ext cx="7886425" cy="4970651"/>
            <a:chOff x="609600" y="1509273"/>
            <a:chExt cx="7886425" cy="4970651"/>
          </a:xfrm>
        </p:grpSpPr>
        <p:grpSp>
          <p:nvGrpSpPr>
            <p:cNvPr id="556" name="Shape 556"/>
            <p:cNvGrpSpPr/>
            <p:nvPr/>
          </p:nvGrpSpPr>
          <p:grpSpPr>
            <a:xfrm>
              <a:off x="609600" y="1509273"/>
              <a:ext cx="7886425" cy="1353651"/>
              <a:chOff x="609600" y="1509273"/>
              <a:chExt cx="7886425" cy="1353651"/>
            </a:xfrm>
          </p:grpSpPr>
          <p:pic>
            <p:nvPicPr>
              <p:cNvPr id="557" name="Shape 55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8" name="Shape 558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9" name="Shape 559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0" name="Shape 560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1" name="Shape 561"/>
            <p:cNvGrpSpPr/>
            <p:nvPr/>
          </p:nvGrpSpPr>
          <p:grpSpPr>
            <a:xfrm>
              <a:off x="609600" y="2728473"/>
              <a:ext cx="7886425" cy="1353651"/>
              <a:chOff x="609600" y="1509273"/>
              <a:chExt cx="7886425" cy="1353651"/>
            </a:xfrm>
          </p:grpSpPr>
          <p:pic>
            <p:nvPicPr>
              <p:cNvPr id="562" name="Shape 56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3" name="Shape 563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4" name="Shape 564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5" name="Shape 565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6" name="Shape 566"/>
            <p:cNvGrpSpPr/>
            <p:nvPr/>
          </p:nvGrpSpPr>
          <p:grpSpPr>
            <a:xfrm>
              <a:off x="609600" y="3907073"/>
              <a:ext cx="7886425" cy="1353651"/>
              <a:chOff x="609600" y="1509273"/>
              <a:chExt cx="7886425" cy="1353651"/>
            </a:xfrm>
          </p:grpSpPr>
          <p:pic>
            <p:nvPicPr>
              <p:cNvPr id="567" name="Shape 56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8" name="Shape 568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9" name="Shape 569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0" name="Shape 570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1" name="Shape 571"/>
            <p:cNvGrpSpPr/>
            <p:nvPr/>
          </p:nvGrpSpPr>
          <p:grpSpPr>
            <a:xfrm>
              <a:off x="609600" y="5126273"/>
              <a:ext cx="7886425" cy="1353651"/>
              <a:chOff x="609600" y="1509273"/>
              <a:chExt cx="7886425" cy="1353651"/>
            </a:xfrm>
          </p:grpSpPr>
          <p:pic>
            <p:nvPicPr>
              <p:cNvPr id="572" name="Shape 57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3" name="Shape 573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4" name="Shape 574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5" name="Shape 575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76" name="Shape 57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происходит в “черном ящике”?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происходит в “черном ящике”?</a:t>
            </a:r>
          </a:p>
        </p:txBody>
      </p:sp>
      <p:grpSp>
        <p:nvGrpSpPr>
          <p:cNvPr id="582" name="Shape 582"/>
          <p:cNvGrpSpPr/>
          <p:nvPr/>
        </p:nvGrpSpPr>
        <p:grpSpPr>
          <a:xfrm>
            <a:off x="435857" y="1947580"/>
            <a:ext cx="4008670" cy="2526582"/>
            <a:chOff x="609600" y="1509273"/>
            <a:chExt cx="7886425" cy="4970651"/>
          </a:xfrm>
        </p:grpSpPr>
        <p:grpSp>
          <p:nvGrpSpPr>
            <p:cNvPr id="583" name="Shape 583"/>
            <p:cNvGrpSpPr/>
            <p:nvPr/>
          </p:nvGrpSpPr>
          <p:grpSpPr>
            <a:xfrm>
              <a:off x="609600" y="1509273"/>
              <a:ext cx="7886425" cy="1353651"/>
              <a:chOff x="609600" y="1509273"/>
              <a:chExt cx="7886425" cy="1353651"/>
            </a:xfrm>
          </p:grpSpPr>
          <p:pic>
            <p:nvPicPr>
              <p:cNvPr id="584" name="Shape 58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5" name="Shape 585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6" name="Shape 586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7" name="Shape 587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8" name="Shape 588"/>
            <p:cNvGrpSpPr/>
            <p:nvPr/>
          </p:nvGrpSpPr>
          <p:grpSpPr>
            <a:xfrm>
              <a:off x="609600" y="2728473"/>
              <a:ext cx="7886425" cy="1353651"/>
              <a:chOff x="609600" y="1509273"/>
              <a:chExt cx="7886425" cy="1353651"/>
            </a:xfrm>
          </p:grpSpPr>
          <p:pic>
            <p:nvPicPr>
              <p:cNvPr id="589" name="Shape 58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0" name="Shape 590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1" name="Shape 591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2" name="Shape 592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Shape 593"/>
            <p:cNvGrpSpPr/>
            <p:nvPr/>
          </p:nvGrpSpPr>
          <p:grpSpPr>
            <a:xfrm>
              <a:off x="609600" y="3907073"/>
              <a:ext cx="7886425" cy="1353651"/>
              <a:chOff x="609600" y="1509273"/>
              <a:chExt cx="7886425" cy="1353651"/>
            </a:xfrm>
          </p:grpSpPr>
          <p:pic>
            <p:nvPicPr>
              <p:cNvPr id="594" name="Shape 59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5" name="Shape 595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6" name="Shape 596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7" name="Shape 597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8" name="Shape 598"/>
            <p:cNvGrpSpPr/>
            <p:nvPr/>
          </p:nvGrpSpPr>
          <p:grpSpPr>
            <a:xfrm>
              <a:off x="609600" y="5126273"/>
              <a:ext cx="7886425" cy="1353651"/>
              <a:chOff x="609600" y="1509273"/>
              <a:chExt cx="7886425" cy="1353651"/>
            </a:xfrm>
          </p:grpSpPr>
          <p:pic>
            <p:nvPicPr>
              <p:cNvPr id="599" name="Shape 59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0" name="Shape 600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1" name="Shape 601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2" name="Shape 602"/>
              <p:cNvPicPr preferRelativeResize="0"/>
              <p:nvPr/>
            </p:nvPicPr>
            <p:blipFill rotWithShape="1">
              <a:blip r:embed="rId3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03" name="Shape 603"/>
          <p:cNvSpPr/>
          <p:nvPr/>
        </p:nvSpPr>
        <p:spPr>
          <a:xfrm>
            <a:off x="2729925" y="5341900"/>
            <a:ext cx="3369000" cy="656700"/>
          </a:xfrm>
          <a:prstGeom prst="roundRect">
            <a:avLst>
              <a:gd fmla="val 16667" name="adj"/>
            </a:avLst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4" name="Shape 6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950" y="5313887"/>
            <a:ext cx="686599" cy="6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Shape 605"/>
          <p:cNvSpPr txBox="1"/>
          <p:nvPr>
            <p:ph type="title"/>
          </p:nvPr>
        </p:nvSpPr>
        <p:spPr>
          <a:xfrm>
            <a:off x="3518000" y="5341900"/>
            <a:ext cx="2502300" cy="65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Модель сообщения А</a:t>
            </a:r>
          </a:p>
        </p:txBody>
      </p:sp>
      <p:grpSp>
        <p:nvGrpSpPr>
          <p:cNvPr id="606" name="Shape 606"/>
          <p:cNvGrpSpPr/>
          <p:nvPr/>
        </p:nvGrpSpPr>
        <p:grpSpPr>
          <a:xfrm>
            <a:off x="4414151" y="1947580"/>
            <a:ext cx="4008670" cy="2526582"/>
            <a:chOff x="609600" y="1509273"/>
            <a:chExt cx="7886425" cy="4970651"/>
          </a:xfrm>
        </p:grpSpPr>
        <p:grpSp>
          <p:nvGrpSpPr>
            <p:cNvPr id="607" name="Shape 607"/>
            <p:cNvGrpSpPr/>
            <p:nvPr/>
          </p:nvGrpSpPr>
          <p:grpSpPr>
            <a:xfrm>
              <a:off x="609600" y="1509273"/>
              <a:ext cx="7886425" cy="1353651"/>
              <a:chOff x="609600" y="1509273"/>
              <a:chExt cx="7886425" cy="1353651"/>
            </a:xfrm>
          </p:grpSpPr>
          <p:pic>
            <p:nvPicPr>
              <p:cNvPr id="608" name="Shape 60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9" name="Shape 609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0" name="Shape 610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1" name="Shape 611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2" name="Shape 612"/>
            <p:cNvGrpSpPr/>
            <p:nvPr/>
          </p:nvGrpSpPr>
          <p:grpSpPr>
            <a:xfrm>
              <a:off x="609600" y="2728473"/>
              <a:ext cx="7886425" cy="1353651"/>
              <a:chOff x="609600" y="1509273"/>
              <a:chExt cx="7886425" cy="1353651"/>
            </a:xfrm>
          </p:grpSpPr>
          <p:pic>
            <p:nvPicPr>
              <p:cNvPr id="613" name="Shape 6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4" name="Shape 614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5" name="Shape 615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6" name="Shape 616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Shape 617"/>
            <p:cNvGrpSpPr/>
            <p:nvPr/>
          </p:nvGrpSpPr>
          <p:grpSpPr>
            <a:xfrm>
              <a:off x="609600" y="3907073"/>
              <a:ext cx="7886425" cy="1353651"/>
              <a:chOff x="609600" y="1509273"/>
              <a:chExt cx="7886425" cy="1353651"/>
            </a:xfrm>
          </p:grpSpPr>
          <p:pic>
            <p:nvPicPr>
              <p:cNvPr id="618" name="Shape 61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9" name="Shape 619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0" name="Shape 620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1" name="Shape 621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2" name="Shape 622"/>
            <p:cNvGrpSpPr/>
            <p:nvPr/>
          </p:nvGrpSpPr>
          <p:grpSpPr>
            <a:xfrm>
              <a:off x="609600" y="5126273"/>
              <a:ext cx="7886425" cy="1353651"/>
              <a:chOff x="609600" y="1509273"/>
              <a:chExt cx="7886425" cy="1353651"/>
            </a:xfrm>
          </p:grpSpPr>
          <p:pic>
            <p:nvPicPr>
              <p:cNvPr id="623" name="Shape 6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9600" y="1509273"/>
                <a:ext cx="2400574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4" name="Shape 624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28266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5" name="Shape 625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46554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6" name="Shape 626"/>
              <p:cNvPicPr preferRelativeResize="0"/>
              <p:nvPr/>
            </p:nvPicPr>
            <p:blipFill rotWithShape="1">
              <a:blip r:embed="rId5">
                <a:alphaModFix/>
              </a:blip>
              <a:srcRect b="0" l="13020" r="0" t="0"/>
              <a:stretch/>
            </p:blipFill>
            <p:spPr>
              <a:xfrm>
                <a:off x="6408024" y="1509275"/>
                <a:ext cx="2088000" cy="135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27" name="Shape 627"/>
          <p:cNvSpPr/>
          <p:nvPr/>
        </p:nvSpPr>
        <p:spPr>
          <a:xfrm rot="5400000">
            <a:off x="4283500" y="538825"/>
            <a:ext cx="376800" cy="8610000"/>
          </a:xfrm>
          <a:prstGeom prst="rightBrace">
            <a:avLst>
              <a:gd fmla="val 77747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с этим делать дальше?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Shape 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862" y="2012041"/>
            <a:ext cx="298132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Shape 63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с этим делать дальше?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812" y="2012041"/>
            <a:ext cx="298132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862" y="2012041"/>
            <a:ext cx="298132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с этим делать дальше?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" name="Shape 650"/>
          <p:cNvGraphicFramePr/>
          <p:nvPr/>
        </p:nvGraphicFramePr>
        <p:xfrm>
          <a:off x="1797700" y="148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{55005E36-7ED7-45F2-B4CC-FD13B63A3655}</a:tableStyleId>
              </a:tblPr>
              <a:tblGrid>
                <a:gridCol w="2774300"/>
                <a:gridCol w="2774300"/>
              </a:tblGrid>
              <a:tr h="3301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Номер </a:t>
                      </a: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телефона</a:t>
                      </a: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Результат коммуниации</a:t>
                      </a: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092 678 78 12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Да</a:t>
                      </a:r>
                    </a:p>
                  </a:txBody>
                  <a:tcPr marT="91425" marB="91425" marR="91425" marL="91425"/>
                </a:tc>
              </a:tr>
              <a:tr h="2794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093 456 23 13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Нет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...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...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098 765 32 34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Нет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51" name="Shape 651"/>
          <p:cNvSpPr/>
          <p:nvPr/>
        </p:nvSpPr>
        <p:spPr>
          <a:xfrm>
            <a:off x="2882325" y="5646700"/>
            <a:ext cx="3369000" cy="656700"/>
          </a:xfrm>
          <a:prstGeom prst="roundRect">
            <a:avLst>
              <a:gd fmla="val 16667" name="adj"/>
            </a:avLst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2" name="Shape 6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350" y="5618687"/>
            <a:ext cx="686599" cy="6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Shape 653"/>
          <p:cNvSpPr txBox="1"/>
          <p:nvPr>
            <p:ph type="title"/>
          </p:nvPr>
        </p:nvSpPr>
        <p:spPr>
          <a:xfrm>
            <a:off x="3670400" y="5646700"/>
            <a:ext cx="2502300" cy="65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Модель для вашего сообщеия</a:t>
            </a:r>
          </a:p>
        </p:txBody>
      </p:sp>
      <p:sp>
        <p:nvSpPr>
          <p:cNvPr id="654" name="Shape 654"/>
          <p:cNvSpPr/>
          <p:nvPr/>
        </p:nvSpPr>
        <p:spPr>
          <a:xfrm flipH="1" rot="10800000">
            <a:off x="4428300" y="3948825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/>
        </p:nvSpPr>
        <p:spPr>
          <a:xfrm flipH="1" rot="10800000">
            <a:off x="4428300" y="5168025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с этим делать дальше?</a:t>
            </a:r>
          </a:p>
        </p:txBody>
      </p:sp>
      <p:sp>
        <p:nvSpPr>
          <p:cNvPr id="657" name="Shape 657"/>
          <p:cNvSpPr/>
          <p:nvPr/>
        </p:nvSpPr>
        <p:spPr>
          <a:xfrm>
            <a:off x="976200" y="4384262"/>
            <a:ext cx="7191600" cy="6567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Конвейер скорингов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Shape 6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29025"/>
            <a:ext cx="2483975" cy="24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Shape 66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Карта Универсальная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100" y="1287150"/>
            <a:ext cx="4283700" cy="42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-68925" y="2559769"/>
            <a:ext cx="26934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600">
                <a:solidFill>
                  <a:srgbClr val="00A770"/>
                </a:solidFill>
              </a:rPr>
              <a:t>19 212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343875" y="2295450"/>
            <a:ext cx="27879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7200">
                <a:solidFill>
                  <a:srgbClr val="D9D9D9"/>
                </a:solidFill>
              </a:rPr>
              <a:t>96%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695650" y="2508894"/>
            <a:ext cx="26934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4%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idx="1" type="body"/>
          </p:nvPr>
        </p:nvSpPr>
        <p:spPr>
          <a:xfrm>
            <a:off x="2795675" y="1495850"/>
            <a:ext cx="5798700" cy="457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Выпускается бесплатно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Дает доступ к бесплатному кредиту до 55 дней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Позволяет экономить на программе лояльности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Решение о размере кредитного лимита принимается онлайн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Можно заказать не выходя из дома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Дает доступ к лучшему интернет-банкингу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Есть в вариантах Gold и Platinum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Доступ к средствам по всему миру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A770"/>
              </a:buClr>
              <a:buAutoNum type="arabicPeriod"/>
            </a:pPr>
            <a:r>
              <a:rPr lang="ru"/>
              <a:t>Карту можно выпустить с индивидуальным дизайном</a:t>
            </a:r>
          </a:p>
        </p:txBody>
      </p:sp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29025"/>
            <a:ext cx="2483975" cy="24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Карта Универсальная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Shape 679"/>
          <p:cNvPicPr preferRelativeResize="0"/>
          <p:nvPr/>
        </p:nvPicPr>
        <p:blipFill rotWithShape="1">
          <a:blip r:embed="rId3">
            <a:alphaModFix/>
          </a:blip>
          <a:srcRect b="0" l="15829" r="1030" t="1205"/>
          <a:stretch/>
        </p:blipFill>
        <p:spPr>
          <a:xfrm>
            <a:off x="0" y="1233200"/>
            <a:ext cx="9144001" cy="56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 - настойчивость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Основные мотивации к покупке</a:t>
            </a:r>
          </a:p>
        </p:txBody>
      </p:sp>
      <p:sp>
        <p:nvSpPr>
          <p:cNvPr id="686" name="Shape 686"/>
          <p:cNvSpPr txBox="1"/>
          <p:nvPr>
            <p:ph idx="1" type="body"/>
          </p:nvPr>
        </p:nvSpPr>
        <p:spPr>
          <a:xfrm>
            <a:off x="1569900" y="1523675"/>
            <a:ext cx="65895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Уникальность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Экономия денег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Инновационность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Безопасность использования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Простота оформления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Экономия личного времени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Комфорт, который получит клиент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Престижность продукта или бренда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A770"/>
              </a:buClr>
              <a:buAutoNum type="arabicPeriod"/>
            </a:pPr>
            <a:r>
              <a:rPr lang="ru"/>
              <a:t>Популярность товара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Сегментация клиентов по методу VALS</a:t>
            </a:r>
          </a:p>
        </p:txBody>
      </p:sp>
      <p:pic>
        <p:nvPicPr>
          <p:cNvPr id="692" name="Shape 692"/>
          <p:cNvPicPr preferRelativeResize="0"/>
          <p:nvPr/>
        </p:nvPicPr>
        <p:blipFill rotWithShape="1">
          <a:blip r:embed="rId3">
            <a:alphaModFix/>
          </a:blip>
          <a:srcRect b="3961" l="0" r="0" t="10113"/>
          <a:stretch/>
        </p:blipFill>
        <p:spPr>
          <a:xfrm>
            <a:off x="5034499" y="2166450"/>
            <a:ext cx="2906200" cy="392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Shape 6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425" y="2166450"/>
            <a:ext cx="3077797" cy="3928449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94" name="Shape 694"/>
          <p:cNvSpPr txBox="1"/>
          <p:nvPr/>
        </p:nvSpPr>
        <p:spPr>
          <a:xfrm>
            <a:off x="5550" y="1085150"/>
            <a:ext cx="9071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ru" sz="3000">
                <a:solidFill>
                  <a:srgbClr val="FFFFFF"/>
                </a:solidFill>
              </a:rPr>
              <a:t>(values and life styles)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702100" y="2884400"/>
            <a:ext cx="23403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Звезды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Девушки, возраст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от 18 до 35, средний оборот 20 000 грн, регулярные транзакции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 магазинах одежды и обуви,  ресторанах, такси </a:t>
            </a:r>
            <a:r>
              <a:rPr lang="ru">
                <a:solidFill>
                  <a:schemeClr val="dk1"/>
                </a:solidFill>
              </a:rPr>
              <a:t>(+ 38 параметров).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3347650" y="2884400"/>
            <a:ext cx="24930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Стиляги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Мужчины, возраст от 18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до 35, оборот 20-30 тыс грн в месяц, регулярные транзакции на заправках,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 спортивных клубах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и теннисных клубах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(+ 51 параметров).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1" name="Shape 701"/>
          <p:cNvSpPr txBox="1"/>
          <p:nvPr/>
        </p:nvSpPr>
        <p:spPr>
          <a:xfrm>
            <a:off x="6069400" y="2884400"/>
            <a:ext cx="24930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Тихони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Муж./дев., возраст 18-30, нет детей, есть транзакции в прод. и промтоварных магазинах, нет транзакций за рубежом или в городах, отличных от места про- живания (+ 47 параметров).</a:t>
            </a:r>
          </a:p>
        </p:txBody>
      </p:sp>
      <p:cxnSp>
        <p:nvCxnSpPr>
          <p:cNvPr id="702" name="Shape 702"/>
          <p:cNvCxnSpPr/>
          <p:nvPr/>
        </p:nvCxnSpPr>
        <p:spPr>
          <a:xfrm>
            <a:off x="773200" y="519912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3" name="Shape 703"/>
          <p:cNvCxnSpPr/>
          <p:nvPr/>
        </p:nvCxnSpPr>
        <p:spPr>
          <a:xfrm>
            <a:off x="3495025" y="519912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4" name="Shape 704"/>
          <p:cNvCxnSpPr/>
          <p:nvPr/>
        </p:nvCxnSpPr>
        <p:spPr>
          <a:xfrm>
            <a:off x="6216850" y="519912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05" name="Shape 705"/>
          <p:cNvSpPr txBox="1"/>
          <p:nvPr/>
        </p:nvSpPr>
        <p:spPr>
          <a:xfrm>
            <a:off x="625750" y="5465400"/>
            <a:ext cx="24930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Уникальность товара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Дополнительным плюсом будут скидки и ограни- ченные по времени акции.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875" y="1616266"/>
            <a:ext cx="1222733" cy="12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Shape 7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708" y="1616266"/>
            <a:ext cx="1222733" cy="12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Shape 7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550" y="1619337"/>
            <a:ext cx="1216600" cy="12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Shape 709"/>
          <p:cNvSpPr txBox="1"/>
          <p:nvPr/>
        </p:nvSpPr>
        <p:spPr>
          <a:xfrm>
            <a:off x="3401850" y="5465400"/>
            <a:ext cx="23403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Инновационность</a:t>
            </a:r>
            <a:r>
              <a:rPr lang="ru">
                <a:solidFill>
                  <a:srgbClr val="FFFFFF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товара и престиж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бренда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6145750" y="5465400"/>
            <a:ext cx="23403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Безопасность</a:t>
            </a:r>
            <a:r>
              <a:rPr lang="ru">
                <a:solidFill>
                  <a:srgbClr val="FFFFFF"/>
                </a:solidFill>
              </a:rPr>
              <a:t> использования продукта, экономия денег,  простота использования</a:t>
            </a:r>
          </a:p>
        </p:txBody>
      </p:sp>
      <p:sp>
        <p:nvSpPr>
          <p:cNvPr id="711" name="Shape 71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Сегментация PrivatVALS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Shape 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875" y="1616291"/>
            <a:ext cx="1222733" cy="12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708" y="1616279"/>
            <a:ext cx="1222733" cy="12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Shape 718"/>
          <p:cNvSpPr txBox="1"/>
          <p:nvPr/>
        </p:nvSpPr>
        <p:spPr>
          <a:xfrm>
            <a:off x="589900" y="2884400"/>
            <a:ext cx="25647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Хозяйки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Женщины, 20+ лет, есть дети, есть Карта для соц. выплат и/или доп. карта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к карте супруга,  есть транзакции в аптеках, продмаркетах,  детских магазинах </a:t>
            </a:r>
            <a:r>
              <a:rPr lang="ru">
                <a:solidFill>
                  <a:schemeClr val="dk1"/>
                </a:solidFill>
              </a:rPr>
              <a:t>(+ 28 параметров).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3311850" y="2884400"/>
            <a:ext cx="25647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Усердные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Жен./муж. с высшим образованием, 30-45 лет, есть дети, есть транзакции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 разных городах, за рубежом, в прод., пром. магазинах, игровых центрах, и пр. </a:t>
            </a:r>
            <a:r>
              <a:rPr lang="ru">
                <a:solidFill>
                  <a:schemeClr val="dk1"/>
                </a:solidFill>
              </a:rPr>
              <a:t>(+ 47 параметров).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0" name="Shape 720"/>
          <p:cNvSpPr txBox="1"/>
          <p:nvPr/>
        </p:nvSpPr>
        <p:spPr>
          <a:xfrm>
            <a:off x="6069400" y="2884400"/>
            <a:ext cx="24930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Успешные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Фрилансеры, ИТ-специалисты, бизнесмены,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возраст 20-55 лет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(+49 параметров).</a:t>
            </a:r>
          </a:p>
        </p:txBody>
      </p:sp>
      <p:cxnSp>
        <p:nvCxnSpPr>
          <p:cNvPr id="721" name="Shape 721"/>
          <p:cNvCxnSpPr/>
          <p:nvPr/>
        </p:nvCxnSpPr>
        <p:spPr>
          <a:xfrm>
            <a:off x="773200" y="526017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22" name="Shape 722"/>
          <p:cNvCxnSpPr/>
          <p:nvPr/>
        </p:nvCxnSpPr>
        <p:spPr>
          <a:xfrm>
            <a:off x="3495025" y="519912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23" name="Shape 723"/>
          <p:cNvCxnSpPr/>
          <p:nvPr/>
        </p:nvCxnSpPr>
        <p:spPr>
          <a:xfrm>
            <a:off x="6216850" y="519912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24" name="Shape 724"/>
          <p:cNvSpPr txBox="1"/>
          <p:nvPr/>
        </p:nvSpPr>
        <p:spPr>
          <a:xfrm>
            <a:off x="625750" y="5465400"/>
            <a:ext cx="24930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Скидки, бонусы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и акционные предложения, которые дает продукт.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3401850" y="5465400"/>
            <a:ext cx="23403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Экономия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времени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6145750" y="5465400"/>
            <a:ext cx="23403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Комфорт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Дополнительный плюс - инновационность продукта или бренда.</a:t>
            </a:r>
          </a:p>
        </p:txBody>
      </p:sp>
      <p:pic>
        <p:nvPicPr>
          <p:cNvPr id="727" name="Shape 7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541" y="1616279"/>
            <a:ext cx="1222733" cy="12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Shape 72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Сегментация </a:t>
            </a:r>
            <a:r>
              <a:rPr lang="ru"/>
              <a:t>PrivatVALS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/>
        </p:nvSpPr>
        <p:spPr>
          <a:xfrm>
            <a:off x="702100" y="2884400"/>
            <a:ext cx="23403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Гедонисты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Мужчины/женщины, возраст 45+, регулярно путешествуют, пользуются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продуктами банка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(+ 35 параметров).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3347650" y="2884400"/>
            <a:ext cx="24930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Трудяги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Мужчины и женщины,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45+, обналичивают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 все поступления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на Карту для выплат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(+ 35 параметров).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5" name="Shape 735"/>
          <p:cNvSpPr txBox="1"/>
          <p:nvPr/>
        </p:nvSpPr>
        <p:spPr>
          <a:xfrm>
            <a:off x="6069400" y="2884400"/>
            <a:ext cx="24930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2400">
                <a:solidFill>
                  <a:srgbClr val="00A770"/>
                </a:solidFill>
              </a:rPr>
              <a:t>Скептики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Люди пред и пенсионного возраста (старой закалки), вообще без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или с минимумом продуктов банка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(+ 44 параметра).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36" name="Shape 736"/>
          <p:cNvCxnSpPr/>
          <p:nvPr/>
        </p:nvCxnSpPr>
        <p:spPr>
          <a:xfrm>
            <a:off x="773200" y="526017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37" name="Shape 737"/>
          <p:cNvCxnSpPr/>
          <p:nvPr/>
        </p:nvCxnSpPr>
        <p:spPr>
          <a:xfrm>
            <a:off x="3495025" y="519912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38" name="Shape 738"/>
          <p:cNvCxnSpPr/>
          <p:nvPr/>
        </p:nvCxnSpPr>
        <p:spPr>
          <a:xfrm>
            <a:off x="6216850" y="5199125"/>
            <a:ext cx="2198100" cy="0"/>
          </a:xfrm>
          <a:prstGeom prst="straightConnector1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39" name="Shape 739"/>
          <p:cNvSpPr txBox="1"/>
          <p:nvPr/>
        </p:nvSpPr>
        <p:spPr>
          <a:xfrm>
            <a:off x="653250" y="5465400"/>
            <a:ext cx="24381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Простота оформления</a:t>
            </a:r>
            <a:r>
              <a:rPr lang="ru">
                <a:solidFill>
                  <a:srgbClr val="FFFFFF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и использования.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3401850" y="5465400"/>
            <a:ext cx="23403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Экономия денег,</a:t>
            </a:r>
            <a:r>
              <a:rPr lang="ru">
                <a:solidFill>
                  <a:srgbClr val="FFFFFF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которую даст продукт и простота использования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6069400" y="5465400"/>
            <a:ext cx="24930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A770"/>
                </a:solidFill>
              </a:rPr>
              <a:t>Принадлежность</a:t>
            </a:r>
            <a:r>
              <a:rPr lang="ru">
                <a:solidFill>
                  <a:srgbClr val="FFFFFF"/>
                </a:solidFill>
              </a:rPr>
              <a:t> –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как много украинцев уже доверяют этому товару. Безопасность и простота.</a:t>
            </a:r>
          </a:p>
        </p:txBody>
      </p:sp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775" y="1616291"/>
            <a:ext cx="1222733" cy="12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258" y="1616291"/>
            <a:ext cx="1222733" cy="12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533" y="1616291"/>
            <a:ext cx="1222733" cy="12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Сегментация PrivatVALS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Первый эксперимент</a:t>
            </a:r>
          </a:p>
        </p:txBody>
      </p:sp>
      <p:sp>
        <p:nvSpPr>
          <p:cNvPr id="751" name="Shape 751"/>
          <p:cNvSpPr/>
          <p:nvPr/>
        </p:nvSpPr>
        <p:spPr>
          <a:xfrm>
            <a:off x="1154900" y="145567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Ваша карта совершенно бесплатно!</a:t>
            </a:r>
          </a:p>
        </p:txBody>
      </p:sp>
      <p:pic>
        <p:nvPicPr>
          <p:cNvPr id="752" name="Shape 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55" y="1561204"/>
            <a:ext cx="573852" cy="5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/>
          <p:nvPr/>
        </p:nvSpPr>
        <p:spPr>
          <a:xfrm>
            <a:off x="1154900" y="244627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Главный тренд 2017 – карта с индивидуальным дизайном</a:t>
            </a:r>
          </a:p>
        </p:txBody>
      </p:sp>
      <p:pic>
        <p:nvPicPr>
          <p:cNvPr id="758" name="Shape 7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26" y="2564974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Shape 7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26" y="3549747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Shape 7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18" y="4538083"/>
            <a:ext cx="552116" cy="55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526" y="552363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Shape 7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6926" y="5511421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3501" y="1568507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83501" y="3542466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Shape 7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83501" y="255915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Shape 7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3501" y="4525802"/>
            <a:ext cx="554899" cy="554872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/>
          <p:nvPr/>
        </p:nvSpPr>
        <p:spPr>
          <a:xfrm>
            <a:off x="1154900" y="3421690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Доступ к 80 банковским услугам в одном мобильном приложении</a:t>
            </a:r>
          </a:p>
        </p:txBody>
      </p:sp>
      <p:sp>
        <p:nvSpPr>
          <p:cNvPr id="768" name="Shape 768"/>
          <p:cNvSpPr/>
          <p:nvPr/>
        </p:nvSpPr>
        <p:spPr>
          <a:xfrm>
            <a:off x="1154900" y="439710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5 причин оформить эту карту прямо сейчас, не выходя из дому</a:t>
            </a:r>
          </a:p>
        </p:txBody>
      </p:sp>
      <p:sp>
        <p:nvSpPr>
          <p:cNvPr id="769" name="Shape 769"/>
          <p:cNvSpPr/>
          <p:nvPr/>
        </p:nvSpPr>
        <p:spPr>
          <a:xfrm>
            <a:off x="1154900" y="5372521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Время для себя и для близких,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но только не для банковских операций.</a:t>
            </a:r>
          </a:p>
        </p:txBody>
      </p:sp>
      <p:sp>
        <p:nvSpPr>
          <p:cNvPr id="770" name="Shape 770"/>
          <p:cNvSpPr/>
          <p:nvPr/>
        </p:nvSpPr>
        <p:spPr>
          <a:xfrm>
            <a:off x="5498300" y="5357336"/>
            <a:ext cx="3227400" cy="82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Эта карта позволяет экономить минимум 1 час каждый день</a:t>
            </a:r>
          </a:p>
        </p:txBody>
      </p:sp>
      <p:sp>
        <p:nvSpPr>
          <p:cNvPr id="771" name="Shape 771"/>
          <p:cNvSpPr/>
          <p:nvPr/>
        </p:nvSpPr>
        <p:spPr>
          <a:xfrm>
            <a:off x="5525175" y="2431090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5 услуг в одной международной карте. Бесплатно и с доставкой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на дом.</a:t>
            </a:r>
          </a:p>
        </p:txBody>
      </p:sp>
      <p:sp>
        <p:nvSpPr>
          <p:cNvPr id="772" name="Shape 772"/>
          <p:cNvSpPr/>
          <p:nvPr/>
        </p:nvSpPr>
        <p:spPr>
          <a:xfrm>
            <a:off x="5525175" y="3406505"/>
            <a:ext cx="3227400" cy="82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До 50 000 гривен гривен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 Вашем распоряжении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бесплатно на 55 дней</a:t>
            </a:r>
          </a:p>
        </p:txBody>
      </p:sp>
      <p:sp>
        <p:nvSpPr>
          <p:cNvPr id="773" name="Shape 773"/>
          <p:cNvSpPr/>
          <p:nvPr/>
        </p:nvSpPr>
        <p:spPr>
          <a:xfrm>
            <a:off x="5525175" y="4381921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Этой карте доверяют 11 млн украинцев. Оформление бесплатно, попробуйте!</a:t>
            </a:r>
          </a:p>
        </p:txBody>
      </p:sp>
      <p:sp>
        <p:nvSpPr>
          <p:cNvPr id="774" name="Shape 774"/>
          <p:cNvSpPr/>
          <p:nvPr/>
        </p:nvSpPr>
        <p:spPr>
          <a:xfrm>
            <a:off x="5525175" y="145567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Карта работает тогда, когда Вам это нужно, даже в праздники</a:t>
            </a:r>
          </a:p>
        </p:txBody>
      </p:sp>
      <p:sp>
        <p:nvSpPr>
          <p:cNvPr id="775" name="Shape 77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Первый эксперимент</a:t>
            </a:r>
          </a:p>
        </p:txBody>
      </p:sp>
      <p:sp>
        <p:nvSpPr>
          <p:cNvPr id="776" name="Shape 776"/>
          <p:cNvSpPr/>
          <p:nvPr/>
        </p:nvSpPr>
        <p:spPr>
          <a:xfrm>
            <a:off x="1154900" y="145567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Ваша карта совершенно бесплатно!</a:t>
            </a:r>
          </a:p>
        </p:txBody>
      </p:sp>
      <p:pic>
        <p:nvPicPr>
          <p:cNvPr id="777" name="Shape 77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4055" y="1561204"/>
            <a:ext cx="573852" cy="5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OpenRate</a:t>
            </a:r>
          </a:p>
        </p:txBody>
      </p:sp>
      <p:sp>
        <p:nvSpPr>
          <p:cNvPr id="783" name="Shape 783"/>
          <p:cNvSpPr txBox="1"/>
          <p:nvPr>
            <p:ph type="title"/>
          </p:nvPr>
        </p:nvSpPr>
        <p:spPr>
          <a:xfrm>
            <a:off x="1540899" y="5344875"/>
            <a:ext cx="842099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Тихони</a:t>
            </a:r>
          </a:p>
        </p:txBody>
      </p:sp>
      <p:sp>
        <p:nvSpPr>
          <p:cNvPr id="784" name="Shape 784"/>
          <p:cNvSpPr txBox="1"/>
          <p:nvPr>
            <p:ph type="title"/>
          </p:nvPr>
        </p:nvSpPr>
        <p:spPr>
          <a:xfrm>
            <a:off x="2418432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Хозяйки</a:t>
            </a:r>
          </a:p>
        </p:txBody>
      </p:sp>
      <p:sp>
        <p:nvSpPr>
          <p:cNvPr id="785" name="Shape 785"/>
          <p:cNvSpPr txBox="1"/>
          <p:nvPr>
            <p:ph type="title"/>
          </p:nvPr>
        </p:nvSpPr>
        <p:spPr>
          <a:xfrm>
            <a:off x="3295966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Звёзды</a:t>
            </a:r>
          </a:p>
        </p:txBody>
      </p:sp>
      <p:sp>
        <p:nvSpPr>
          <p:cNvPr id="786" name="Shape 786"/>
          <p:cNvSpPr txBox="1"/>
          <p:nvPr>
            <p:ph type="title"/>
          </p:nvPr>
        </p:nvSpPr>
        <p:spPr>
          <a:xfrm>
            <a:off x="5051025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200"/>
              <a:t>Гедони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200"/>
              <a:t>сты</a:t>
            </a:r>
          </a:p>
        </p:txBody>
      </p:sp>
      <p:sp>
        <p:nvSpPr>
          <p:cNvPr id="787" name="Shape 787"/>
          <p:cNvSpPr txBox="1"/>
          <p:nvPr>
            <p:ph type="title"/>
          </p:nvPr>
        </p:nvSpPr>
        <p:spPr>
          <a:xfrm>
            <a:off x="5928566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Стиляги</a:t>
            </a:r>
          </a:p>
        </p:txBody>
      </p:sp>
      <p:sp>
        <p:nvSpPr>
          <p:cNvPr id="788" name="Shape 788"/>
          <p:cNvSpPr txBox="1"/>
          <p:nvPr>
            <p:ph type="title"/>
          </p:nvPr>
        </p:nvSpPr>
        <p:spPr>
          <a:xfrm>
            <a:off x="6806100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200"/>
              <a:t>Усерд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200"/>
              <a:t>ные</a:t>
            </a:r>
          </a:p>
        </p:txBody>
      </p:sp>
      <p:sp>
        <p:nvSpPr>
          <p:cNvPr id="789" name="Shape 789"/>
          <p:cNvSpPr txBox="1"/>
          <p:nvPr>
            <p:ph type="title"/>
          </p:nvPr>
        </p:nvSpPr>
        <p:spPr>
          <a:xfrm>
            <a:off x="7683633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200"/>
              <a:t>Успеш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200"/>
              <a:t>ные</a:t>
            </a:r>
          </a:p>
        </p:txBody>
      </p:sp>
      <p:sp>
        <p:nvSpPr>
          <p:cNvPr id="790" name="Shape 790"/>
          <p:cNvSpPr/>
          <p:nvPr/>
        </p:nvSpPr>
        <p:spPr>
          <a:xfrm>
            <a:off x="893625" y="3890174"/>
            <a:ext cx="378000" cy="61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 txBox="1"/>
          <p:nvPr>
            <p:ph type="title"/>
          </p:nvPr>
        </p:nvSpPr>
        <p:spPr>
          <a:xfrm>
            <a:off x="577125" y="3539600"/>
            <a:ext cx="10110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400">
                <a:solidFill>
                  <a:srgbClr val="D9D9D9"/>
                </a:solidFill>
              </a:rPr>
              <a:t>15,5</a:t>
            </a:r>
            <a:r>
              <a:rPr lang="ru" sz="1400">
                <a:solidFill>
                  <a:srgbClr val="D9D9D9"/>
                </a:solidFill>
              </a:rPr>
              <a:t>%</a:t>
            </a:r>
          </a:p>
        </p:txBody>
      </p:sp>
      <p:sp>
        <p:nvSpPr>
          <p:cNvPr id="792" name="Shape 792"/>
          <p:cNvSpPr txBox="1"/>
          <p:nvPr>
            <p:ph type="title"/>
          </p:nvPr>
        </p:nvSpPr>
        <p:spPr>
          <a:xfrm>
            <a:off x="4173499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Трудяги</a:t>
            </a:r>
          </a:p>
        </p:txBody>
      </p:sp>
      <p:cxnSp>
        <p:nvCxnSpPr>
          <p:cNvPr id="793" name="Shape 793"/>
          <p:cNvCxnSpPr/>
          <p:nvPr/>
        </p:nvCxnSpPr>
        <p:spPr>
          <a:xfrm>
            <a:off x="467025" y="4498750"/>
            <a:ext cx="8007900" cy="2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794" name="Shape 7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574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769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Shape 7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5893" y="4769268"/>
            <a:ext cx="552116" cy="55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Shape 7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0842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9501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Shape 7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27233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Shape 8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6306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Shape 8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94037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9205" y="4756979"/>
            <a:ext cx="573852" cy="5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649" y="1753049"/>
            <a:ext cx="2132699" cy="21326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0" y="4438500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>
                <a:solidFill>
                  <a:srgbClr val="F3F3F3"/>
                </a:solidFill>
              </a:rPr>
              <a:t>Н</a:t>
            </a:r>
            <a:r>
              <a:rPr lang="ru" sz="3600">
                <a:solidFill>
                  <a:srgbClr val="F3F3F3"/>
                </a:solidFill>
              </a:rPr>
              <a:t>иколай Щербина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OpenRate</a:t>
            </a:r>
          </a:p>
        </p:txBody>
      </p:sp>
      <p:sp>
        <p:nvSpPr>
          <p:cNvPr id="808" name="Shape 808"/>
          <p:cNvSpPr txBox="1"/>
          <p:nvPr>
            <p:ph type="title"/>
          </p:nvPr>
        </p:nvSpPr>
        <p:spPr>
          <a:xfrm>
            <a:off x="1540899" y="5344875"/>
            <a:ext cx="842099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Тихони</a:t>
            </a:r>
          </a:p>
        </p:txBody>
      </p:sp>
      <p:sp>
        <p:nvSpPr>
          <p:cNvPr id="809" name="Shape 809"/>
          <p:cNvSpPr txBox="1"/>
          <p:nvPr>
            <p:ph type="title"/>
          </p:nvPr>
        </p:nvSpPr>
        <p:spPr>
          <a:xfrm>
            <a:off x="2418432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Хозяйки</a:t>
            </a:r>
          </a:p>
        </p:txBody>
      </p:sp>
      <p:sp>
        <p:nvSpPr>
          <p:cNvPr id="810" name="Shape 810"/>
          <p:cNvSpPr txBox="1"/>
          <p:nvPr>
            <p:ph type="title"/>
          </p:nvPr>
        </p:nvSpPr>
        <p:spPr>
          <a:xfrm>
            <a:off x="3295966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Звёзды</a:t>
            </a:r>
          </a:p>
        </p:txBody>
      </p:sp>
      <p:sp>
        <p:nvSpPr>
          <p:cNvPr id="811" name="Shape 811"/>
          <p:cNvSpPr txBox="1"/>
          <p:nvPr>
            <p:ph type="title"/>
          </p:nvPr>
        </p:nvSpPr>
        <p:spPr>
          <a:xfrm>
            <a:off x="5051025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Гедони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200"/>
              <a:t>сты</a:t>
            </a:r>
          </a:p>
        </p:txBody>
      </p:sp>
      <p:sp>
        <p:nvSpPr>
          <p:cNvPr id="812" name="Shape 812"/>
          <p:cNvSpPr txBox="1"/>
          <p:nvPr>
            <p:ph type="title"/>
          </p:nvPr>
        </p:nvSpPr>
        <p:spPr>
          <a:xfrm>
            <a:off x="5928566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Стиляги</a:t>
            </a:r>
          </a:p>
        </p:txBody>
      </p:sp>
      <p:sp>
        <p:nvSpPr>
          <p:cNvPr id="813" name="Shape 813"/>
          <p:cNvSpPr txBox="1"/>
          <p:nvPr>
            <p:ph type="title"/>
          </p:nvPr>
        </p:nvSpPr>
        <p:spPr>
          <a:xfrm>
            <a:off x="6806100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Усерд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200"/>
              <a:t>ные</a:t>
            </a:r>
          </a:p>
        </p:txBody>
      </p:sp>
      <p:sp>
        <p:nvSpPr>
          <p:cNvPr id="814" name="Shape 814"/>
          <p:cNvSpPr txBox="1"/>
          <p:nvPr>
            <p:ph type="title"/>
          </p:nvPr>
        </p:nvSpPr>
        <p:spPr>
          <a:xfrm>
            <a:off x="7683633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Успеш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200"/>
              <a:t>ные</a:t>
            </a:r>
          </a:p>
        </p:txBody>
      </p:sp>
      <p:sp>
        <p:nvSpPr>
          <p:cNvPr id="815" name="Shape 815"/>
          <p:cNvSpPr/>
          <p:nvPr/>
        </p:nvSpPr>
        <p:spPr>
          <a:xfrm>
            <a:off x="7915683" y="2104149"/>
            <a:ext cx="378000" cy="23967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2649140" y="3465679"/>
            <a:ext cx="378000" cy="10353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893625" y="3890174"/>
            <a:ext cx="378000" cy="61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8" name="Shape 818"/>
          <p:cNvSpPr txBox="1"/>
          <p:nvPr>
            <p:ph type="title"/>
          </p:nvPr>
        </p:nvSpPr>
        <p:spPr>
          <a:xfrm>
            <a:off x="577125" y="3539600"/>
            <a:ext cx="10110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400">
                <a:solidFill>
                  <a:srgbClr val="D9D9D9"/>
                </a:solidFill>
              </a:rPr>
              <a:t>15,5%</a:t>
            </a:r>
          </a:p>
        </p:txBody>
      </p:sp>
      <p:sp>
        <p:nvSpPr>
          <p:cNvPr id="819" name="Shape 819"/>
          <p:cNvSpPr txBox="1"/>
          <p:nvPr>
            <p:ph type="title"/>
          </p:nvPr>
        </p:nvSpPr>
        <p:spPr>
          <a:xfrm>
            <a:off x="4173499" y="53448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Трудяги</a:t>
            </a:r>
          </a:p>
        </p:txBody>
      </p:sp>
      <p:sp>
        <p:nvSpPr>
          <p:cNvPr id="820" name="Shape 820"/>
          <p:cNvSpPr/>
          <p:nvPr/>
        </p:nvSpPr>
        <p:spPr>
          <a:xfrm>
            <a:off x="7037929" y="2295949"/>
            <a:ext cx="378000" cy="22050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6160171" y="2626425"/>
            <a:ext cx="378000" cy="18744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2" name="Shape 822"/>
          <p:cNvSpPr/>
          <p:nvPr/>
        </p:nvSpPr>
        <p:spPr>
          <a:xfrm>
            <a:off x="1771382" y="3737452"/>
            <a:ext cx="378000" cy="7635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3" name="Shape 823"/>
          <p:cNvSpPr/>
          <p:nvPr/>
        </p:nvSpPr>
        <p:spPr>
          <a:xfrm>
            <a:off x="3526898" y="3201556"/>
            <a:ext cx="378000" cy="12993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/>
          <p:nvPr/>
        </p:nvSpPr>
        <p:spPr>
          <a:xfrm>
            <a:off x="5282414" y="2814800"/>
            <a:ext cx="378000" cy="16638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4404656" y="2965725"/>
            <a:ext cx="378000" cy="15126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6" name="Shape 826"/>
          <p:cNvSpPr txBox="1"/>
          <p:nvPr>
            <p:ph type="title"/>
          </p:nvPr>
        </p:nvSpPr>
        <p:spPr>
          <a:xfrm>
            <a:off x="1613225" y="3211925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21,5%</a:t>
            </a:r>
          </a:p>
        </p:txBody>
      </p:sp>
      <p:sp>
        <p:nvSpPr>
          <p:cNvPr id="827" name="Shape 827"/>
          <p:cNvSpPr txBox="1"/>
          <p:nvPr>
            <p:ph type="title"/>
          </p:nvPr>
        </p:nvSpPr>
        <p:spPr>
          <a:xfrm>
            <a:off x="2480425" y="2954575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22,7%</a:t>
            </a:r>
          </a:p>
        </p:txBody>
      </p:sp>
      <p:sp>
        <p:nvSpPr>
          <p:cNvPr id="828" name="Shape 828"/>
          <p:cNvSpPr txBox="1"/>
          <p:nvPr>
            <p:ph type="title"/>
          </p:nvPr>
        </p:nvSpPr>
        <p:spPr>
          <a:xfrm>
            <a:off x="3347625" y="2665225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35,5%</a:t>
            </a:r>
          </a:p>
        </p:txBody>
      </p:sp>
      <p:sp>
        <p:nvSpPr>
          <p:cNvPr id="829" name="Shape 829"/>
          <p:cNvSpPr txBox="1"/>
          <p:nvPr>
            <p:ph type="title"/>
          </p:nvPr>
        </p:nvSpPr>
        <p:spPr>
          <a:xfrm>
            <a:off x="4214825" y="2449750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37,9%</a:t>
            </a:r>
          </a:p>
        </p:txBody>
      </p:sp>
      <p:sp>
        <p:nvSpPr>
          <p:cNvPr id="830" name="Shape 830"/>
          <p:cNvSpPr txBox="1"/>
          <p:nvPr>
            <p:ph type="title"/>
          </p:nvPr>
        </p:nvSpPr>
        <p:spPr>
          <a:xfrm>
            <a:off x="5082025" y="2298625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41,3%</a:t>
            </a:r>
          </a:p>
        </p:txBody>
      </p:sp>
      <p:sp>
        <p:nvSpPr>
          <p:cNvPr id="831" name="Shape 831"/>
          <p:cNvSpPr txBox="1"/>
          <p:nvPr>
            <p:ph type="title"/>
          </p:nvPr>
        </p:nvSpPr>
        <p:spPr>
          <a:xfrm>
            <a:off x="5949225" y="2083150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45,1%</a:t>
            </a:r>
          </a:p>
        </p:txBody>
      </p:sp>
      <p:sp>
        <p:nvSpPr>
          <p:cNvPr id="832" name="Shape 832"/>
          <p:cNvSpPr txBox="1"/>
          <p:nvPr>
            <p:ph type="title"/>
          </p:nvPr>
        </p:nvSpPr>
        <p:spPr>
          <a:xfrm>
            <a:off x="6816425" y="1785150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60,5%</a:t>
            </a:r>
          </a:p>
        </p:txBody>
      </p:sp>
      <p:sp>
        <p:nvSpPr>
          <p:cNvPr id="833" name="Shape 833"/>
          <p:cNvSpPr txBox="1"/>
          <p:nvPr>
            <p:ph type="title"/>
          </p:nvPr>
        </p:nvSpPr>
        <p:spPr>
          <a:xfrm>
            <a:off x="7683625" y="1593300"/>
            <a:ext cx="8421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61,2%</a:t>
            </a:r>
          </a:p>
        </p:txBody>
      </p:sp>
      <p:cxnSp>
        <p:nvCxnSpPr>
          <p:cNvPr id="834" name="Shape 834"/>
          <p:cNvCxnSpPr/>
          <p:nvPr/>
        </p:nvCxnSpPr>
        <p:spPr>
          <a:xfrm>
            <a:off x="467025" y="4498750"/>
            <a:ext cx="8007900" cy="2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835" name="Shape 8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574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769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5893" y="4769268"/>
            <a:ext cx="552116" cy="55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0842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9501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27233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6306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94037" y="476648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9205" y="4756979"/>
            <a:ext cx="573852" cy="5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Кто </a:t>
            </a:r>
            <a:r>
              <a:rPr lang="ru">
                <a:solidFill>
                  <a:srgbClr val="00A770"/>
                </a:solidFill>
              </a:rPr>
              <a:t>вы</a:t>
            </a:r>
            <a:r>
              <a:rPr lang="ru">
                <a:solidFill>
                  <a:srgbClr val="F3F3F3"/>
                </a:solidFill>
              </a:rPr>
              <a:t> в нашей модели</a:t>
            </a:r>
            <a:r>
              <a:rPr lang="ru">
                <a:solidFill>
                  <a:srgbClr val="FFFFFF"/>
                </a:solidFill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9" name="Shape 849"/>
          <p:cNvSpPr/>
          <p:nvPr/>
        </p:nvSpPr>
        <p:spPr>
          <a:xfrm>
            <a:off x="2240725" y="1499225"/>
            <a:ext cx="4662600" cy="4662600"/>
          </a:xfrm>
          <a:prstGeom prst="roundRect">
            <a:avLst>
              <a:gd fmla="val 704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0" name="Shape 8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525" y="2031037"/>
            <a:ext cx="3598999" cy="35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5" name="Shape 855"/>
          <p:cNvGraphicFramePr/>
          <p:nvPr/>
        </p:nvGraphicFramePr>
        <p:xfrm>
          <a:off x="1136875" y="151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{55005E36-7ED7-45F2-B4CC-FD13B63A3655}</a:tableStyleId>
              </a:tblPr>
              <a:tblGrid>
                <a:gridCol w="2085350"/>
              </a:tblGrid>
              <a:tr h="330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FFFFFF"/>
                          </a:solidFill>
                        </a:rPr>
                        <a:t>Номер телефона</a:t>
                      </a: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092 678 78 12</a:t>
                      </a:r>
                    </a:p>
                  </a:txBody>
                  <a:tcPr marT="91425" marB="91425" marR="91425" marL="91425"/>
                </a:tc>
              </a:tr>
              <a:tr h="2794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093 456 23 13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...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098 765 32 34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6" name="Shape 85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с этим делать дальше?</a:t>
            </a:r>
          </a:p>
        </p:txBody>
      </p:sp>
      <p:graphicFrame>
        <p:nvGraphicFramePr>
          <p:cNvPr id="857" name="Shape 857"/>
          <p:cNvGraphicFramePr/>
          <p:nvPr/>
        </p:nvGraphicFramePr>
        <p:xfrm>
          <a:off x="3965575" y="360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{55005E36-7ED7-45F2-B4CC-FD13B63A3655}</a:tableStyleId>
              </a:tblPr>
              <a:tblGrid>
                <a:gridCol w="2083750"/>
                <a:gridCol w="2052250"/>
              </a:tblGrid>
              <a:tr h="330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FFFFFF"/>
                          </a:solidFill>
                        </a:rPr>
                        <a:t>Номер телефона</a:t>
                      </a: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FFFFFF"/>
                          </a:solidFill>
                        </a:rPr>
                        <a:t>Сегмент</a:t>
                      </a: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092 678 78 12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“Звезда”</a:t>
                      </a:r>
                    </a:p>
                  </a:txBody>
                  <a:tcPr marT="91425" marB="91425" marR="91425" marL="91425"/>
                </a:tc>
              </a:tr>
              <a:tr h="2794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093 456 23 13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“Трудяга”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...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...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098 765 32 34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D9D9D9"/>
                          </a:solidFill>
                        </a:rPr>
                        <a:t>“Гедонист”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8" name="Shape 858"/>
          <p:cNvSpPr/>
          <p:nvPr/>
        </p:nvSpPr>
        <p:spPr>
          <a:xfrm flipH="1" rot="10800000">
            <a:off x="5889876" y="3217250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9" name="Shape 859"/>
          <p:cNvSpPr/>
          <p:nvPr/>
        </p:nvSpPr>
        <p:spPr>
          <a:xfrm flipH="1" rot="5400000">
            <a:off x="3432676" y="2541075"/>
            <a:ext cx="287400" cy="30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0" name="Shape 860"/>
          <p:cNvSpPr/>
          <p:nvPr/>
        </p:nvSpPr>
        <p:spPr>
          <a:xfrm>
            <a:off x="3965575" y="2354698"/>
            <a:ext cx="4136100" cy="686700"/>
          </a:xfrm>
          <a:prstGeom prst="roundRect">
            <a:avLst>
              <a:gd fmla="val 16667" name="adj"/>
            </a:avLst>
          </a:prstGeom>
          <a:solidFill>
            <a:srgbClr val="00A770"/>
          </a:solidFill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2400">
                <a:solidFill>
                  <a:srgbClr val="FFFFFF"/>
                </a:solidFill>
              </a:rPr>
              <a:t>PrivatVALS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/>
        </p:nvSpPr>
        <p:spPr>
          <a:xfrm>
            <a:off x="1154900" y="244627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Новым кабриолетом никого не уди- вишь. Купите слона — вам будут смотреть вслед и завидовать.</a:t>
            </a:r>
          </a:p>
        </p:txBody>
      </p:sp>
      <p:pic>
        <p:nvPicPr>
          <p:cNvPr id="866" name="Shape 8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26" y="2564974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26" y="3549747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18" y="4538083"/>
            <a:ext cx="552116" cy="55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526" y="552363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6926" y="5511421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3501" y="1568507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83501" y="3542466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83501" y="2559155"/>
            <a:ext cx="554899" cy="55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3501" y="4525802"/>
            <a:ext cx="554899" cy="554872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Shape 875"/>
          <p:cNvSpPr/>
          <p:nvPr/>
        </p:nvSpPr>
        <p:spPr>
          <a:xfrm>
            <a:off x="1154900" y="3421690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 поисках надежного экологи- ческого транспорта? Купите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слона — только биотопливо. </a:t>
            </a:r>
          </a:p>
        </p:txBody>
      </p:sp>
      <p:sp>
        <p:nvSpPr>
          <p:cNvPr id="876" name="Shape 876"/>
          <p:cNvSpPr/>
          <p:nvPr/>
        </p:nvSpPr>
        <p:spPr>
          <a:xfrm>
            <a:off x="1154900" y="439710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Старый диван неудобен, а одеяло не греет? Купите слона! Мягкий, тихий и с подогревом.</a:t>
            </a:r>
          </a:p>
        </p:txBody>
      </p:sp>
      <p:sp>
        <p:nvSpPr>
          <p:cNvPr id="877" name="Shape 877"/>
          <p:cNvSpPr/>
          <p:nvPr/>
        </p:nvSpPr>
        <p:spPr>
          <a:xfrm>
            <a:off x="1154900" y="5372521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Если у ребенка аллергия на кошек, купите слона! Ласковый и полез- ный зверь</a:t>
            </a:r>
          </a:p>
        </p:txBody>
      </p:sp>
      <p:sp>
        <p:nvSpPr>
          <p:cNvPr id="878" name="Shape 878"/>
          <p:cNvSpPr/>
          <p:nvPr/>
        </p:nvSpPr>
        <p:spPr>
          <a:xfrm>
            <a:off x="5498300" y="5357336"/>
            <a:ext cx="3227400" cy="82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Купите слона! Многофункциональ- ное приобретение окупается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 течение года</a:t>
            </a:r>
          </a:p>
        </p:txBody>
      </p:sp>
      <p:sp>
        <p:nvSpPr>
          <p:cNvPr id="879" name="Shape 879"/>
          <p:cNvSpPr/>
          <p:nvPr/>
        </p:nvSpPr>
        <p:spPr>
          <a:xfrm>
            <a:off x="5525175" y="2431090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80% туристов становятся жертвами мошенников со слонами. Купите слона и обезопасьте себя!</a:t>
            </a:r>
          </a:p>
        </p:txBody>
      </p:sp>
      <p:sp>
        <p:nvSpPr>
          <p:cNvPr id="880" name="Shape 880"/>
          <p:cNvSpPr/>
          <p:nvPr/>
        </p:nvSpPr>
        <p:spPr>
          <a:xfrm>
            <a:off x="5525175" y="3406505"/>
            <a:ext cx="3227400" cy="82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Экономьте на поездках в транспорте. Купите слона. Рассрочка до 24 платежей</a:t>
            </a:r>
          </a:p>
        </p:txBody>
      </p:sp>
      <p:sp>
        <p:nvSpPr>
          <p:cNvPr id="881" name="Shape 881"/>
          <p:cNvSpPr/>
          <p:nvPr/>
        </p:nvSpPr>
        <p:spPr>
          <a:xfrm>
            <a:off x="5525175" y="4381921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10 стресс-тестов показали,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что слоны надежнее авто. Купите слона по цене прошлого года</a:t>
            </a:r>
          </a:p>
        </p:txBody>
      </p:sp>
      <p:sp>
        <p:nvSpPr>
          <p:cNvPr id="882" name="Shape 882"/>
          <p:cNvSpPr/>
          <p:nvPr/>
        </p:nvSpPr>
        <p:spPr>
          <a:xfrm>
            <a:off x="5525175" y="145567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Купите слона! Привезем любую породу и возраст по Вашему желанию.</a:t>
            </a:r>
          </a:p>
        </p:txBody>
      </p:sp>
      <p:sp>
        <p:nvSpPr>
          <p:cNvPr id="883" name="Shape 883"/>
          <p:cNvSpPr/>
          <p:nvPr/>
        </p:nvSpPr>
        <p:spPr>
          <a:xfrm>
            <a:off x="1154900" y="1455675"/>
            <a:ext cx="3227400" cy="8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Купи слона бесплатно и без регистрации!</a:t>
            </a:r>
          </a:p>
        </p:txBody>
      </p:sp>
      <p:pic>
        <p:nvPicPr>
          <p:cNvPr id="884" name="Shape 88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925" y="1572075"/>
            <a:ext cx="552100" cy="5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Shape 8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с этим делать дальше?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Shape 8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399" y="260400"/>
            <a:ext cx="6553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Shape 8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399" y="260400"/>
            <a:ext cx="6553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/>
          <p:nvPr/>
        </p:nvSpPr>
        <p:spPr>
          <a:xfrm>
            <a:off x="-25" y="2155125"/>
            <a:ext cx="9144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000">
                <a:solidFill>
                  <a:srgbClr val="00A770"/>
                </a:solidFill>
              </a:rPr>
              <a:t>Спасибо!</a:t>
            </a:r>
          </a:p>
        </p:txBody>
      </p:sp>
      <p:sp>
        <p:nvSpPr>
          <p:cNvPr id="901" name="Shape 901"/>
          <p:cNvSpPr txBox="1"/>
          <p:nvPr/>
        </p:nvSpPr>
        <p:spPr>
          <a:xfrm>
            <a:off x="769425" y="3479175"/>
            <a:ext cx="73464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000">
                <a:solidFill>
                  <a:srgbClr val="F3F3F3"/>
                </a:solidFill>
              </a:rPr>
              <a:t>Николай Щербина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3F3F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" sz="3000">
                <a:solidFill>
                  <a:srgbClr val="F3F3F3"/>
                </a:solidFill>
              </a:rPr>
              <a:t>m.scerbina@privatbank.ua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Основные каналы коммуникаций</a:t>
            </a: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784950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Отделения</a:t>
            </a:r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1729774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Звонки</a:t>
            </a: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2591211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E-mail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3483560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Приват24</a:t>
            </a: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5175522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ТСО</a:t>
            </a:r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6036959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Приват24 Бизнес</a:t>
            </a: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6898396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IVR</a:t>
            </a: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7759833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Банкомат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325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8407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4170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9933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5696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0934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2985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8748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x="4314073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SMS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38647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Основные каналы коммуникаций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784950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Отделения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1729774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Звонки</a:t>
            </a: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2591211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E-mail</a:t>
            </a:r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3483560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Приват24</a:t>
            </a: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5175522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ТСО</a:t>
            </a: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6036959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Приват24 Бизнес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6898396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IVR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7759833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Банкомат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325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8407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4170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9933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5696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0934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2985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8748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543225" y="4346350"/>
            <a:ext cx="8007900" cy="2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8" name="Shape 118"/>
          <p:cNvSpPr/>
          <p:nvPr/>
        </p:nvSpPr>
        <p:spPr>
          <a:xfrm>
            <a:off x="1936000" y="2474375"/>
            <a:ext cx="378000" cy="18744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080200" y="1952074"/>
            <a:ext cx="378000" cy="23967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791800" y="3981947"/>
            <a:ext cx="378000" cy="3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647600" y="4046525"/>
            <a:ext cx="378000" cy="30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7070800" y="4280700"/>
            <a:ext cx="378000" cy="6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926600" y="4280615"/>
            <a:ext cx="378000" cy="6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678650" y="1486100"/>
            <a:ext cx="13335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30</a:t>
            </a:r>
            <a:r>
              <a:rPr lang="ru" sz="1800">
                <a:solidFill>
                  <a:srgbClr val="D9D9D9"/>
                </a:solidFill>
              </a:rPr>
              <a:t>%</a:t>
            </a: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4314073" y="5192475"/>
            <a:ext cx="842100" cy="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/>
              <a:t>SMS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38647" y="4448152"/>
            <a:ext cx="712518" cy="71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6207187" y="4199100"/>
            <a:ext cx="378000" cy="14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5331612" y="4199100"/>
            <a:ext cx="378000" cy="14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4526350" y="4199049"/>
            <a:ext cx="378000" cy="14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0" name="Shape 130"/>
          <p:cNvCxnSpPr>
            <a:stCxn id="120" idx="1"/>
          </p:cNvCxnSpPr>
          <p:nvPr/>
        </p:nvCxnSpPr>
        <p:spPr>
          <a:xfrm>
            <a:off x="2791800" y="4165247"/>
            <a:ext cx="55734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1" name="Shape 131"/>
          <p:cNvSpPr txBox="1"/>
          <p:nvPr>
            <p:ph type="title"/>
          </p:nvPr>
        </p:nvSpPr>
        <p:spPr>
          <a:xfrm>
            <a:off x="3950225" y="3764850"/>
            <a:ext cx="2388000" cy="3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D9D9D9"/>
                </a:solidFill>
              </a:rPr>
              <a:t>4</a:t>
            </a:r>
            <a:r>
              <a:rPr lang="ru" sz="1800">
                <a:solidFill>
                  <a:srgbClr val="D9D9D9"/>
                </a:solidFill>
              </a:rPr>
              <a:t>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Наша цель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651" y="4370748"/>
            <a:ext cx="1261188" cy="1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2188025" y="1617425"/>
            <a:ext cx="1561800" cy="2502600"/>
          </a:xfrm>
          <a:prstGeom prst="rect">
            <a:avLst/>
          </a:prstGeom>
          <a:solidFill>
            <a:srgbClr val="00A77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209355" y="3597337"/>
            <a:ext cx="1561800" cy="52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090" y="4467948"/>
            <a:ext cx="1261188" cy="12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5209348" y="1617425"/>
            <a:ext cx="1561800" cy="2502600"/>
          </a:xfrm>
          <a:prstGeom prst="rect">
            <a:avLst/>
          </a:prstGeom>
          <a:noFill/>
          <a:ln cap="flat" cmpd="sng" w="28575">
            <a:solidFill>
              <a:srgbClr val="00A77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5768855" y="2964350"/>
            <a:ext cx="442800" cy="475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3" name="Shape 143"/>
          <p:cNvCxnSpPr/>
          <p:nvPr/>
        </p:nvCxnSpPr>
        <p:spPr>
          <a:xfrm>
            <a:off x="735250" y="4120025"/>
            <a:ext cx="761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86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Подбор </a:t>
            </a:r>
            <a:r>
              <a:rPr lang="ru">
                <a:solidFill>
                  <a:srgbClr val="00A770"/>
                </a:solidFill>
              </a:rPr>
              <a:t>лучших клиентов</a:t>
            </a:r>
            <a:r>
              <a:rPr lang="ru"/>
              <a:t> под сообщение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