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6" r:id="rId3"/>
    <p:sldId id="288" r:id="rId4"/>
    <p:sldId id="287" r:id="rId5"/>
    <p:sldId id="289" r:id="rId6"/>
    <p:sldId id="294" r:id="rId7"/>
    <p:sldId id="295" r:id="rId8"/>
    <p:sldId id="296" r:id="rId9"/>
    <p:sldId id="291" r:id="rId10"/>
    <p:sldId id="297" r:id="rId11"/>
    <p:sldId id="298" r:id="rId12"/>
    <p:sldId id="299" r:id="rId13"/>
    <p:sldId id="300" r:id="rId14"/>
    <p:sldId id="293" r:id="rId15"/>
    <p:sldId id="290" r:id="rId16"/>
    <p:sldId id="292" r:id="rId17"/>
    <p:sldId id="265" r:id="rId18"/>
    <p:sldId id="284" r:id="rId19"/>
  </p:sldIdLst>
  <p:sldSz cx="22860000" cy="12801600"/>
  <p:notesSz cx="9928225" cy="6797675"/>
  <p:embeddedFontLst>
    <p:embeddedFont>
      <p:font typeface="Roboto" panose="020B0604020202020204" charset="0"/>
      <p:regular r:id="rId22"/>
      <p:bold r:id="rId23"/>
      <p:italic r:id="rId24"/>
      <p:boldItalic r:id="rId25"/>
    </p:embeddedFont>
    <p:embeddedFont>
      <p:font typeface="Open Sans Light" panose="020B0604020202020204" charset="0"/>
      <p:regular r:id="rId26"/>
      <p: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defTabSz="1765300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882650" indent="-425450" algn="l" defTabSz="1765300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765300" indent="-850900" algn="l" defTabSz="1765300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2647950" indent="-1276350" algn="l" defTabSz="1765300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3530600" indent="-1701800" algn="l" defTabSz="1765300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orient="horz" pos="6912">
          <p15:clr>
            <a:srgbClr val="A4A3A4"/>
          </p15:clr>
        </p15:guide>
        <p15:guide id="3" orient="horz" pos="582">
          <p15:clr>
            <a:srgbClr val="A4A3A4"/>
          </p15:clr>
        </p15:guide>
        <p15:guide id="4" orient="horz" pos="696">
          <p15:clr>
            <a:srgbClr val="A4A3A4"/>
          </p15:clr>
        </p15:guide>
        <p15:guide id="5" orient="horz" pos="7488">
          <p15:clr>
            <a:srgbClr val="A4A3A4"/>
          </p15:clr>
        </p15:guide>
        <p15:guide id="6" pos="7224">
          <p15:clr>
            <a:srgbClr val="A4A3A4"/>
          </p15:clr>
        </p15:guide>
        <p15:guide id="7" pos="11172">
          <p15:clr>
            <a:srgbClr val="A4A3A4"/>
          </p15:clr>
        </p15:guide>
        <p15:guide id="8" pos="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4" autoAdjust="0"/>
    <p:restoredTop sz="94660"/>
  </p:normalViewPr>
  <p:slideViewPr>
    <p:cSldViewPr snapToGrid="0">
      <p:cViewPr varScale="1">
        <p:scale>
          <a:sx n="40" d="100"/>
          <a:sy n="40" d="100"/>
        </p:scale>
        <p:origin x="418" y="53"/>
      </p:cViewPr>
      <p:guideLst>
        <p:guide orient="horz" pos="4032"/>
        <p:guide orient="horz" pos="6912"/>
        <p:guide orient="horz" pos="582"/>
        <p:guide orient="horz" pos="696"/>
        <p:guide orient="horz" pos="7488"/>
        <p:guide pos="7224"/>
        <p:guide pos="11172"/>
        <p:guide pos="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EC2D2-A04F-44A7-8662-AA420759D4CD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70D54-FDEB-47F2-809D-9790B7BD9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3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76590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765901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DA3350-07D5-483B-B9B4-B9B642F28092}" type="datetimeFigureOut">
              <a:rPr lang="en-US"/>
              <a:pPr>
                <a:defRPr/>
              </a:pPr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49313"/>
            <a:ext cx="409575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76590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56FA2AB-B140-4A9A-A0B5-74083AA6CAC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8428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" y="0"/>
            <a:ext cx="22846441" cy="8559799"/>
          </a:xfrm>
          <a:prstGeom prst="rect">
            <a:avLst/>
          </a:prstGeom>
          <a:noFill/>
        </p:spPr>
      </p:pic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1339849" y="2080311"/>
            <a:ext cx="16395701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Rectangle 7"/>
          <p:cNvSpPr/>
          <p:nvPr userDrawn="1"/>
        </p:nvSpPr>
        <p:spPr>
          <a:xfrm>
            <a:off x="1340643" y="7119257"/>
            <a:ext cx="6480175" cy="4321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cxnSp>
        <p:nvCxnSpPr>
          <p:cNvPr id="9" name="Straight Connector 9"/>
          <p:cNvCxnSpPr/>
          <p:nvPr userDrawn="1"/>
        </p:nvCxnSpPr>
        <p:spPr>
          <a:xfrm>
            <a:off x="2055813" y="7823200"/>
            <a:ext cx="14366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31199" y="677863"/>
            <a:ext cx="1204687" cy="6826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  <p:cxnSp>
        <p:nvCxnSpPr>
          <p:cNvPr id="19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2"/>
          <p:cNvSpPr>
            <a:spLocks noGrp="1"/>
          </p:cNvSpPr>
          <p:nvPr>
            <p:ph type="body" sz="quarter" idx="16"/>
          </p:nvPr>
        </p:nvSpPr>
        <p:spPr>
          <a:xfrm>
            <a:off x="2055813" y="8082652"/>
            <a:ext cx="504348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3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12"/>
          <p:cNvSpPr>
            <a:spLocks noGrp="1"/>
          </p:cNvSpPr>
          <p:nvPr>
            <p:ph type="body" sz="quarter" idx="17"/>
          </p:nvPr>
        </p:nvSpPr>
        <p:spPr>
          <a:xfrm>
            <a:off x="1340643" y="5674411"/>
            <a:ext cx="16394907" cy="6924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5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1342572" y="2805099"/>
            <a:ext cx="20145828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204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23"/>
          </p:nvPr>
        </p:nvSpPr>
        <p:spPr>
          <a:xfrm>
            <a:off x="1357085" y="3509949"/>
            <a:ext cx="20145828" cy="16081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500" b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6500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1342572" y="2805099"/>
            <a:ext cx="20145828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457200" indent="-4572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5360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cxnSp>
        <p:nvCxnSpPr>
          <p:cNvPr id="10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1342572" y="2805099"/>
            <a:ext cx="9354457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2"/>
          </p:nvPr>
        </p:nvSpPr>
        <p:spPr>
          <a:xfrm>
            <a:off x="11432268" y="2824149"/>
            <a:ext cx="9354457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273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1342572" y="2805099"/>
            <a:ext cx="14392728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4"/>
          </p:nvPr>
        </p:nvSpPr>
        <p:spPr>
          <a:xfrm>
            <a:off x="16485236" y="2805099"/>
            <a:ext cx="5003164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Rectangle 7"/>
          <p:cNvSpPr/>
          <p:nvPr userDrawn="1"/>
        </p:nvSpPr>
        <p:spPr>
          <a:xfrm>
            <a:off x="15011400" y="8496300"/>
            <a:ext cx="7848600" cy="4305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6485236" y="9510482"/>
            <a:ext cx="14366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2"/>
          <p:cNvSpPr>
            <a:spLocks noGrp="1"/>
          </p:cNvSpPr>
          <p:nvPr>
            <p:ph type="body" sz="quarter" idx="21"/>
          </p:nvPr>
        </p:nvSpPr>
        <p:spPr>
          <a:xfrm>
            <a:off x="16485237" y="9761825"/>
            <a:ext cx="5015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4701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24"/>
          </p:nvPr>
        </p:nvSpPr>
        <p:spPr>
          <a:xfrm>
            <a:off x="11430000" y="2781300"/>
            <a:ext cx="10782300" cy="86677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1342572" y="2805099"/>
            <a:ext cx="9354457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1"/>
          </p:nvPr>
        </p:nvSpPr>
        <p:spPr>
          <a:xfrm>
            <a:off x="1355270" y="9761825"/>
            <a:ext cx="9354457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9140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3"/>
          <p:cNvSpPr>
            <a:spLocks noGrp="1"/>
          </p:cNvSpPr>
          <p:nvPr>
            <p:ph type="pic" sz="quarter" idx="24"/>
          </p:nvPr>
        </p:nvSpPr>
        <p:spPr>
          <a:xfrm>
            <a:off x="609600" y="2781300"/>
            <a:ext cx="21602700" cy="86677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04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1" y="7119817"/>
            <a:ext cx="9354457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Rectangle 7"/>
          <p:cNvSpPr/>
          <p:nvPr userDrawn="1"/>
        </p:nvSpPr>
        <p:spPr>
          <a:xfrm>
            <a:off x="11449050" y="0"/>
            <a:ext cx="11410949" cy="128015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BEB24F-7700-49B5-A5A1-3575DE3582D4}" type="slidenum">
              <a:rPr lang="en-US" altLang="ru-RU" smtClean="0"/>
              <a:pPr/>
              <a:t>‹#›</a:t>
            </a:fld>
            <a:endParaRPr lang="en-US" altLang="ru-RU"/>
          </a:p>
        </p:txBody>
      </p:sp>
      <p:cxnSp>
        <p:nvCxnSpPr>
          <p:cNvPr id="10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12124872" y="2805099"/>
            <a:ext cx="9354457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1"/>
          </p:nvPr>
        </p:nvSpPr>
        <p:spPr>
          <a:xfrm>
            <a:off x="1355270" y="9761825"/>
            <a:ext cx="9354457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Рисунок 3"/>
          <p:cNvSpPr>
            <a:spLocks noGrp="1"/>
          </p:cNvSpPr>
          <p:nvPr>
            <p:ph type="pic" sz="quarter" idx="24"/>
          </p:nvPr>
        </p:nvSpPr>
        <p:spPr>
          <a:xfrm>
            <a:off x="609600" y="0"/>
            <a:ext cx="10077450" cy="64007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9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8552768" y="0"/>
            <a:ext cx="5754463" cy="11440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9032420" y="642817"/>
            <a:ext cx="4785181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23"/>
          </p:nvPr>
        </p:nvSpPr>
        <p:spPr>
          <a:xfrm>
            <a:off x="15043788" y="2805099"/>
            <a:ext cx="6451869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15056486" y="9761825"/>
            <a:ext cx="6439171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4"/>
          </p:nvPr>
        </p:nvSpPr>
        <p:spPr>
          <a:xfrm>
            <a:off x="9013103" y="2783328"/>
            <a:ext cx="4804498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25"/>
          </p:nvPr>
        </p:nvSpPr>
        <p:spPr>
          <a:xfrm>
            <a:off x="609600" y="0"/>
            <a:ext cx="7943168" cy="114408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3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Rectangle 7"/>
          <p:cNvSpPr/>
          <p:nvPr userDrawn="1"/>
        </p:nvSpPr>
        <p:spPr>
          <a:xfrm>
            <a:off x="13592515" y="2805099"/>
            <a:ext cx="714716" cy="86357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0"/>
          </p:nvPr>
        </p:nvSpPr>
        <p:spPr>
          <a:xfrm>
            <a:off x="13757513" y="2805099"/>
            <a:ext cx="384721" cy="8635788"/>
          </a:xfrm>
          <a:prstGeom prst="rect">
            <a:avLst/>
          </a:prstGeom>
        </p:spPr>
        <p:txBody>
          <a:bodyPr vert="vert270"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23"/>
          </p:nvPr>
        </p:nvSpPr>
        <p:spPr>
          <a:xfrm>
            <a:off x="15043788" y="2805099"/>
            <a:ext cx="6451869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15056486" y="9761825"/>
            <a:ext cx="6439171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24"/>
          </p:nvPr>
        </p:nvSpPr>
        <p:spPr>
          <a:xfrm>
            <a:off x="609600" y="2805099"/>
            <a:ext cx="12982915" cy="86357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4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" y="0"/>
            <a:ext cx="22846441" cy="8559799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1339849" y="2080311"/>
            <a:ext cx="16395701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Rectangle 7"/>
          <p:cNvSpPr/>
          <p:nvPr userDrawn="1"/>
        </p:nvSpPr>
        <p:spPr>
          <a:xfrm>
            <a:off x="1340643" y="7119257"/>
            <a:ext cx="6480175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cxnSp>
        <p:nvCxnSpPr>
          <p:cNvPr id="9" name="Straight Connector 9"/>
          <p:cNvCxnSpPr/>
          <p:nvPr userDrawn="1"/>
        </p:nvCxnSpPr>
        <p:spPr>
          <a:xfrm>
            <a:off x="2055813" y="7823200"/>
            <a:ext cx="14366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31199" y="677863"/>
            <a:ext cx="1204687" cy="6826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  <p:cxnSp>
        <p:nvCxnSpPr>
          <p:cNvPr id="19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2"/>
          <p:cNvSpPr>
            <a:spLocks noGrp="1"/>
          </p:cNvSpPr>
          <p:nvPr>
            <p:ph type="body" sz="quarter" idx="16"/>
          </p:nvPr>
        </p:nvSpPr>
        <p:spPr>
          <a:xfrm>
            <a:off x="2055813" y="8082652"/>
            <a:ext cx="504348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3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12"/>
          <p:cNvSpPr>
            <a:spLocks noGrp="1"/>
          </p:cNvSpPr>
          <p:nvPr>
            <p:ph type="body" sz="quarter" idx="17"/>
          </p:nvPr>
        </p:nvSpPr>
        <p:spPr>
          <a:xfrm>
            <a:off x="1340643" y="5674411"/>
            <a:ext cx="16394907" cy="6924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28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3"/>
          <p:cNvSpPr>
            <a:spLocks noGrp="1"/>
          </p:cNvSpPr>
          <p:nvPr>
            <p:ph type="pic" sz="quarter" idx="24"/>
          </p:nvPr>
        </p:nvSpPr>
        <p:spPr>
          <a:xfrm>
            <a:off x="609601" y="609600"/>
            <a:ext cx="10077449" cy="108679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15" name="Rectangle 7"/>
          <p:cNvSpPr/>
          <p:nvPr userDrawn="1"/>
        </p:nvSpPr>
        <p:spPr>
          <a:xfrm>
            <a:off x="11466286" y="0"/>
            <a:ext cx="4294029" cy="1280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cxnSp>
        <p:nvCxnSpPr>
          <p:cNvPr id="16" name="Straight Connector 9"/>
          <p:cNvCxnSpPr/>
          <p:nvPr userDrawn="1"/>
        </p:nvCxnSpPr>
        <p:spPr>
          <a:xfrm>
            <a:off x="11921462" y="9510482"/>
            <a:ext cx="14366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2"/>
          <p:cNvSpPr>
            <a:spLocks noGrp="1"/>
          </p:cNvSpPr>
          <p:nvPr>
            <p:ph type="body" sz="quarter" idx="23"/>
          </p:nvPr>
        </p:nvSpPr>
        <p:spPr>
          <a:xfrm>
            <a:off x="16459200" y="4967685"/>
            <a:ext cx="5036457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11921462" y="9761825"/>
            <a:ext cx="3347567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5"/>
          </p:nvPr>
        </p:nvSpPr>
        <p:spPr>
          <a:xfrm>
            <a:off x="16487322" y="2795466"/>
            <a:ext cx="5008335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5427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3"/>
          <p:cNvSpPr>
            <a:spLocks noGrp="1"/>
          </p:cNvSpPr>
          <p:nvPr>
            <p:ph type="pic" sz="quarter" idx="24"/>
          </p:nvPr>
        </p:nvSpPr>
        <p:spPr>
          <a:xfrm>
            <a:off x="609601" y="609600"/>
            <a:ext cx="15163799" cy="108679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11" name="Rectangle 7"/>
          <p:cNvSpPr/>
          <p:nvPr userDrawn="1"/>
        </p:nvSpPr>
        <p:spPr>
          <a:xfrm>
            <a:off x="15011400" y="8496300"/>
            <a:ext cx="7848600" cy="4305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23"/>
          </p:nvPr>
        </p:nvSpPr>
        <p:spPr>
          <a:xfrm>
            <a:off x="16459200" y="4967685"/>
            <a:ext cx="5036457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5"/>
          </p:nvPr>
        </p:nvSpPr>
        <p:spPr>
          <a:xfrm>
            <a:off x="16487322" y="2795466"/>
            <a:ext cx="5008335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9" name="Straight Connector 9"/>
          <p:cNvCxnSpPr/>
          <p:nvPr userDrawn="1"/>
        </p:nvCxnSpPr>
        <p:spPr>
          <a:xfrm>
            <a:off x="16485236" y="9510482"/>
            <a:ext cx="143668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12"/>
          <p:cNvSpPr>
            <a:spLocks noGrp="1"/>
          </p:cNvSpPr>
          <p:nvPr>
            <p:ph type="body" sz="quarter" idx="21"/>
          </p:nvPr>
        </p:nvSpPr>
        <p:spPr>
          <a:xfrm>
            <a:off x="16485237" y="9761825"/>
            <a:ext cx="5015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94866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3"/>
          <p:cNvSpPr>
            <a:spLocks noGrp="1"/>
          </p:cNvSpPr>
          <p:nvPr>
            <p:ph type="pic" sz="quarter" idx="25"/>
          </p:nvPr>
        </p:nvSpPr>
        <p:spPr>
          <a:xfrm>
            <a:off x="609601" y="2038350"/>
            <a:ext cx="21626285" cy="943924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1031199" y="677863"/>
            <a:ext cx="1204687" cy="6826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17653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82650" indent="-425450" algn="l" defTabSz="17653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765300" indent="-850900" algn="l" defTabSz="17653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2647950" indent="-1276350" algn="l" defTabSz="17653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3530600" indent="-1701800" algn="l" defTabSz="17653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62BEB24F-7700-49B5-A5A1-3575DE3582D4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15" name="Rectangle 7"/>
          <p:cNvSpPr/>
          <p:nvPr userDrawn="1"/>
        </p:nvSpPr>
        <p:spPr>
          <a:xfrm>
            <a:off x="1" y="7119257"/>
            <a:ext cx="7820818" cy="56823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7659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476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23"/>
          </p:nvPr>
        </p:nvSpPr>
        <p:spPr>
          <a:xfrm>
            <a:off x="1355271" y="9534281"/>
            <a:ext cx="5731329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3356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3"/>
          <p:cNvSpPr>
            <a:spLocks noGrp="1"/>
          </p:cNvSpPr>
          <p:nvPr>
            <p:ph type="pic" sz="quarter" idx="28"/>
          </p:nvPr>
        </p:nvSpPr>
        <p:spPr>
          <a:xfrm>
            <a:off x="609601" y="2781300"/>
            <a:ext cx="7448549" cy="86962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21"/>
          </p:nvPr>
        </p:nvSpPr>
        <p:spPr>
          <a:xfrm>
            <a:off x="16485237" y="9761825"/>
            <a:ext cx="5015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5"/>
          </p:nvPr>
        </p:nvSpPr>
        <p:spPr>
          <a:xfrm>
            <a:off x="16485236" y="2805099"/>
            <a:ext cx="5010421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29"/>
          </p:nvPr>
        </p:nvSpPr>
        <p:spPr>
          <a:xfrm>
            <a:off x="8286751" y="2781300"/>
            <a:ext cx="7448549" cy="86962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031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21"/>
          </p:nvPr>
        </p:nvSpPr>
        <p:spPr>
          <a:xfrm>
            <a:off x="16485237" y="9761825"/>
            <a:ext cx="5015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6"/>
          </p:nvPr>
        </p:nvSpPr>
        <p:spPr>
          <a:xfrm>
            <a:off x="16485236" y="2805099"/>
            <a:ext cx="5010421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30"/>
          </p:nvPr>
        </p:nvSpPr>
        <p:spPr>
          <a:xfrm>
            <a:off x="609601" y="2781299"/>
            <a:ext cx="7448549" cy="42481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31"/>
          </p:nvPr>
        </p:nvSpPr>
        <p:spPr>
          <a:xfrm>
            <a:off x="8286751" y="2781299"/>
            <a:ext cx="7448549" cy="86962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32"/>
          </p:nvPr>
        </p:nvSpPr>
        <p:spPr>
          <a:xfrm>
            <a:off x="609601" y="7229597"/>
            <a:ext cx="7448549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895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21"/>
          </p:nvPr>
        </p:nvSpPr>
        <p:spPr>
          <a:xfrm>
            <a:off x="16485237" y="9761825"/>
            <a:ext cx="5015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8"/>
          </p:nvPr>
        </p:nvSpPr>
        <p:spPr>
          <a:xfrm>
            <a:off x="16485236" y="2805099"/>
            <a:ext cx="5010421" cy="5924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Рисунок 3"/>
          <p:cNvSpPr>
            <a:spLocks noGrp="1"/>
          </p:cNvSpPr>
          <p:nvPr>
            <p:ph type="pic" sz="quarter" idx="31"/>
          </p:nvPr>
        </p:nvSpPr>
        <p:spPr>
          <a:xfrm>
            <a:off x="8286751" y="2781299"/>
            <a:ext cx="7448549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33"/>
          </p:nvPr>
        </p:nvSpPr>
        <p:spPr>
          <a:xfrm>
            <a:off x="8296276" y="7229597"/>
            <a:ext cx="7448549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30"/>
          </p:nvPr>
        </p:nvSpPr>
        <p:spPr>
          <a:xfrm>
            <a:off x="609601" y="2781299"/>
            <a:ext cx="7448549" cy="42481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32"/>
          </p:nvPr>
        </p:nvSpPr>
        <p:spPr>
          <a:xfrm>
            <a:off x="609601" y="7229597"/>
            <a:ext cx="7448549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348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7405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0" y="0"/>
            <a:ext cx="22860000" cy="128016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BEB24F-7700-49B5-A5A1-3575DE3582D4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1342572" y="1593503"/>
            <a:ext cx="16392978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2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59999" cy="12801600"/>
          </a:xfrm>
          <a:prstGeom prst="rect">
            <a:avLst/>
          </a:prstGeom>
        </p:spPr>
      </p:pic>
      <p:cxnSp>
        <p:nvCxnSpPr>
          <p:cNvPr id="8" name="Straight Connector 9"/>
          <p:cNvCxnSpPr/>
          <p:nvPr userDrawn="1"/>
        </p:nvCxnSpPr>
        <p:spPr>
          <a:xfrm>
            <a:off x="1346200" y="9510482"/>
            <a:ext cx="14366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31199" y="677863"/>
            <a:ext cx="1204687" cy="6826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7"/>
          </p:nvPr>
        </p:nvSpPr>
        <p:spPr>
          <a:xfrm>
            <a:off x="1346200" y="7842715"/>
            <a:ext cx="16389350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8"/>
          </p:nvPr>
        </p:nvSpPr>
        <p:spPr>
          <a:xfrm>
            <a:off x="1331686" y="9765858"/>
            <a:ext cx="16403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4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59999" cy="12801600"/>
          </a:xfrm>
          <a:prstGeom prst="rect">
            <a:avLst/>
          </a:prstGeom>
          <a:noFill/>
        </p:spPr>
      </p:pic>
      <p:cxnSp>
        <p:nvCxnSpPr>
          <p:cNvPr id="8" name="Straight Connector 9"/>
          <p:cNvCxnSpPr/>
          <p:nvPr userDrawn="1"/>
        </p:nvCxnSpPr>
        <p:spPr>
          <a:xfrm>
            <a:off x="1346200" y="9510482"/>
            <a:ext cx="14366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31199" y="677863"/>
            <a:ext cx="1204687" cy="6826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7"/>
          </p:nvPr>
        </p:nvSpPr>
        <p:spPr>
          <a:xfrm>
            <a:off x="1346200" y="7842715"/>
            <a:ext cx="16389350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8"/>
          </p:nvPr>
        </p:nvSpPr>
        <p:spPr>
          <a:xfrm>
            <a:off x="1331686" y="9765858"/>
            <a:ext cx="16403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78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0" cy="12801600"/>
          </a:xfrm>
          <a:prstGeom prst="rect">
            <a:avLst/>
          </a:prstGeom>
          <a:noFill/>
        </p:spPr>
      </p:pic>
      <p:cxnSp>
        <p:nvCxnSpPr>
          <p:cNvPr id="8" name="Straight Connector 9"/>
          <p:cNvCxnSpPr/>
          <p:nvPr userDrawn="1"/>
        </p:nvCxnSpPr>
        <p:spPr>
          <a:xfrm>
            <a:off x="1346200" y="9510482"/>
            <a:ext cx="14366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 userDrawn="1"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31199" y="677863"/>
            <a:ext cx="1204687" cy="6826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 b="1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7"/>
          </p:nvPr>
        </p:nvSpPr>
        <p:spPr>
          <a:xfrm>
            <a:off x="1346200" y="7842715"/>
            <a:ext cx="16389350" cy="6924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8"/>
          </p:nvPr>
        </p:nvSpPr>
        <p:spPr>
          <a:xfrm>
            <a:off x="1331686" y="9765858"/>
            <a:ext cx="16403864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14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3426"/>
            <a:ext cx="22860000" cy="9390887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cxnSp>
        <p:nvCxnSpPr>
          <p:cNvPr id="8" name="Straight Connector 9"/>
          <p:cNvCxnSpPr/>
          <p:nvPr userDrawn="1"/>
        </p:nvCxnSpPr>
        <p:spPr>
          <a:xfrm>
            <a:off x="15032902" y="9510482"/>
            <a:ext cx="14366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17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73426"/>
            <a:ext cx="22859997" cy="9390887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cxnSp>
        <p:nvCxnSpPr>
          <p:cNvPr id="8" name="Straight Connector 9"/>
          <p:cNvCxnSpPr/>
          <p:nvPr userDrawn="1"/>
        </p:nvCxnSpPr>
        <p:spPr>
          <a:xfrm>
            <a:off x="15032902" y="9510482"/>
            <a:ext cx="14366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575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73426"/>
            <a:ext cx="22859997" cy="9390886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cxnSp>
        <p:nvCxnSpPr>
          <p:cNvPr id="8" name="Straight Connector 9"/>
          <p:cNvCxnSpPr/>
          <p:nvPr userDrawn="1"/>
        </p:nvCxnSpPr>
        <p:spPr>
          <a:xfrm>
            <a:off x="15032902" y="9510482"/>
            <a:ext cx="14366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446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050" y="2082046"/>
            <a:ext cx="9251950" cy="9373646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/>
              <a:pPr/>
              <a:t>‹#›</a:t>
            </a:fld>
            <a:endParaRPr lang="en-US" altLang="ru-RU"/>
          </a:p>
        </p:txBody>
      </p:sp>
      <p:cxnSp>
        <p:nvCxnSpPr>
          <p:cNvPr id="8" name="Straight Connector 9"/>
          <p:cNvCxnSpPr/>
          <p:nvPr userDrawn="1"/>
        </p:nvCxnSpPr>
        <p:spPr>
          <a:xfrm>
            <a:off x="15032902" y="9510482"/>
            <a:ext cx="143668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Рисунок 3"/>
          <p:cNvSpPr>
            <a:spLocks noGrp="1"/>
          </p:cNvSpPr>
          <p:nvPr>
            <p:ph type="pic" sz="quarter" idx="19"/>
          </p:nvPr>
        </p:nvSpPr>
        <p:spPr>
          <a:xfrm>
            <a:off x="0" y="2082046"/>
            <a:ext cx="13598525" cy="937364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31199" y="677863"/>
            <a:ext cx="1204687" cy="6826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/>
              <a:pPr/>
              <a:t>‹#›</a:t>
            </a:fld>
            <a:endParaRPr lang="en-US" alt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786725" y="676275"/>
            <a:ext cx="0" cy="644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8"/>
          <p:cNvSpPr>
            <a:spLocks noEditPoints="1"/>
          </p:cNvSpPr>
          <p:nvPr userDrawn="1"/>
        </p:nvSpPr>
        <p:spPr bwMode="auto">
          <a:xfrm>
            <a:off x="18012807" y="820499"/>
            <a:ext cx="2499835" cy="560649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6" r:id="rId2"/>
    <p:sldLayoutId id="2147483872" r:id="rId3"/>
    <p:sldLayoutId id="2147483871" r:id="rId4"/>
    <p:sldLayoutId id="2147483896" r:id="rId5"/>
    <p:sldLayoutId id="2147483895" r:id="rId6"/>
    <p:sldLayoutId id="2147483874" r:id="rId7"/>
    <p:sldLayoutId id="2147483875" r:id="rId8"/>
    <p:sldLayoutId id="2147483898" r:id="rId9"/>
    <p:sldLayoutId id="2147483878" r:id="rId10"/>
    <p:sldLayoutId id="2147483897" r:id="rId11"/>
    <p:sldLayoutId id="2147483892" r:id="rId12"/>
    <p:sldLayoutId id="2147483877" r:id="rId13"/>
    <p:sldLayoutId id="2147483890" r:id="rId14"/>
    <p:sldLayoutId id="2147483889" r:id="rId15"/>
    <p:sldLayoutId id="2147483879" r:id="rId16"/>
    <p:sldLayoutId id="2147483880" r:id="rId17"/>
    <p:sldLayoutId id="2147483882" r:id="rId18"/>
    <p:sldLayoutId id="2147483881" r:id="rId19"/>
    <p:sldLayoutId id="2147483883" r:id="rId20"/>
    <p:sldLayoutId id="2147483884" r:id="rId21"/>
    <p:sldLayoutId id="2147483885" r:id="rId22"/>
    <p:sldLayoutId id="2147483886" r:id="rId23"/>
    <p:sldLayoutId id="2147483887" r:id="rId24"/>
    <p:sldLayoutId id="2147483888" r:id="rId25"/>
    <p:sldLayoutId id="2147483893" r:id="rId26"/>
    <p:sldLayoutId id="2147483894" r:id="rId27"/>
  </p:sldLayoutIdLst>
  <p:hf hdr="0" dt="0"/>
  <p:txStyles>
    <p:titleStyle>
      <a:lvl1pPr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2pPr>
      <a:lvl3pPr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3pPr>
      <a:lvl4pPr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4pPr>
      <a:lvl5pPr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5pPr>
      <a:lvl6pPr marL="457200"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6pPr>
      <a:lvl7pPr marL="914400"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7pPr>
      <a:lvl8pPr marL="1371600"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8pPr>
      <a:lvl9pPr marL="1828800" algn="l" defTabSz="1706563" rtl="0" fontAlgn="base">
        <a:lnSpc>
          <a:spcPct val="90000"/>
        </a:lnSpc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Calibri Light" pitchFamily="34" charset="0"/>
        </a:defRPr>
      </a:lvl9pPr>
    </p:titleStyle>
    <p:bodyStyle>
      <a:lvl1pPr marL="425450" indent="-425450" algn="l" defTabSz="1706563" rtl="0" fontAlgn="base">
        <a:lnSpc>
          <a:spcPct val="90000"/>
        </a:lnSpc>
        <a:spcBef>
          <a:spcPts val="1863"/>
        </a:spcBef>
        <a:spcAft>
          <a:spcPct val="0"/>
        </a:spcAft>
        <a:buFont typeface="Arial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279525" indent="-425450" algn="l" defTabSz="1706563" rtl="0" fontAlgn="base">
        <a:lnSpc>
          <a:spcPct val="90000"/>
        </a:lnSpc>
        <a:spcBef>
          <a:spcPts val="938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2133600" indent="-425450" algn="l" defTabSz="1706563" rtl="0" fontAlgn="base">
        <a:lnSpc>
          <a:spcPct val="90000"/>
        </a:lnSpc>
        <a:spcBef>
          <a:spcPts val="938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986088" indent="-425450" algn="l" defTabSz="1706563" rtl="0" fontAlgn="base">
        <a:lnSpc>
          <a:spcPct val="90000"/>
        </a:lnSpc>
        <a:spcBef>
          <a:spcPts val="938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840163" indent="-425450" algn="l" defTabSz="1706563" rtl="0" fontAlgn="base">
        <a:lnSpc>
          <a:spcPct val="90000"/>
        </a:lnSpc>
        <a:spcBef>
          <a:spcPts val="938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694004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547459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6400914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7254370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53455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706910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66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413821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267276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120731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5974187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6827642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a_antonenko@wargaming.ne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1339849" y="2080311"/>
            <a:ext cx="9461501" cy="1000274"/>
          </a:xfrm>
        </p:spPr>
        <p:txBody>
          <a:bodyPr/>
          <a:lstStyle/>
          <a:p>
            <a:r>
              <a:rPr lang="ru-RU" dirty="0" smtClean="0"/>
              <a:t>Как вернуть </a:t>
            </a:r>
            <a:r>
              <a:rPr lang="ru-RU" dirty="0" smtClean="0"/>
              <a:t>любимого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95BCFB-FA13-4E39-B94D-224F784A50CF}" type="slidenum">
              <a:rPr lang="en-US" altLang="ru-RU" smtClean="0"/>
              <a:pPr/>
              <a:t>1</a:t>
            </a:fld>
            <a:endParaRPr lang="en-US" alt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2055813" y="8082652"/>
            <a:ext cx="5043487" cy="1769715"/>
          </a:xfrm>
        </p:spPr>
        <p:txBody>
          <a:bodyPr/>
          <a:lstStyle/>
          <a:p>
            <a:r>
              <a:rPr lang="en-US" dirty="0" smtClean="0"/>
              <a:t>Anna Antonenko, </a:t>
            </a:r>
          </a:p>
          <a:p>
            <a:r>
              <a:rPr lang="en-US" dirty="0" smtClean="0"/>
              <a:t>CRM Manager, </a:t>
            </a:r>
            <a:endParaRPr lang="en-US" dirty="0"/>
          </a:p>
          <a:p>
            <a:r>
              <a:rPr lang="en-US" dirty="0" smtClean="0"/>
              <a:t>Wargaming.net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Механики возврата и сохранения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10515600" y="2080311"/>
            <a:ext cx="3385863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706563">
              <a:spcBef>
                <a:spcPts val="0"/>
              </a:spcBef>
              <a:buFont typeface="Arial" charset="0"/>
              <a:buNone/>
            </a:pPr>
            <a:r>
              <a:rPr lang="ru-RU" sz="6500" b="1" dirty="0">
                <a:solidFill>
                  <a:schemeClr val="bg1"/>
                </a:solidFill>
                <a:latin typeface="+mn-lt"/>
              </a:rPr>
              <a:t>клиента</a:t>
            </a:r>
          </a:p>
        </p:txBody>
      </p:sp>
    </p:spTree>
    <p:extLst>
      <p:ext uri="{BB962C8B-B14F-4D97-AF65-F5344CB8AC3E}">
        <p14:creationId xmlns:p14="http://schemas.microsoft.com/office/powerpoint/2010/main" val="9608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10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Самый дешевый и оперативный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4" name="Flowchart: Sequential Access Storage 3"/>
          <p:cNvSpPr/>
          <p:nvPr/>
        </p:nvSpPr>
        <p:spPr bwMode="auto">
          <a:xfrm>
            <a:off x="5177576" y="2065338"/>
            <a:ext cx="2823423" cy="17778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E-mail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86" y="4854165"/>
            <a:ext cx="7888713" cy="6420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86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11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923330"/>
          </a:xfrm>
        </p:spPr>
        <p:txBody>
          <a:bodyPr/>
          <a:lstStyle/>
          <a:p>
            <a:r>
              <a:rPr lang="en-US" dirty="0" err="1" smtClean="0"/>
              <a:t>E-mail&amp;ingame</a:t>
            </a:r>
            <a:r>
              <a:rPr lang="en-US" dirty="0" smtClean="0"/>
              <a:t> - </a:t>
            </a:r>
            <a:r>
              <a:rPr lang="ru-RU" dirty="0"/>
              <a:t>э</a:t>
            </a:r>
            <a:r>
              <a:rPr lang="ru-RU" dirty="0" smtClean="0"/>
              <a:t>ффективны вместе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6" name="Flowchart: Sequential Access Storage 15"/>
          <p:cNvSpPr/>
          <p:nvPr/>
        </p:nvSpPr>
        <p:spPr bwMode="auto">
          <a:xfrm>
            <a:off x="6145128" y="1988952"/>
            <a:ext cx="2823423" cy="18540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E-mail &amp;</a:t>
            </a:r>
            <a:r>
              <a:rPr lang="en-US" sz="3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ingame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372" y="5067300"/>
            <a:ext cx="9098937" cy="63427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51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12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1384995"/>
          </a:xfrm>
        </p:spPr>
        <p:txBody>
          <a:bodyPr/>
          <a:lstStyle/>
          <a:p>
            <a:r>
              <a:rPr lang="ru-RU" dirty="0" smtClean="0"/>
              <a:t>Социальные сети - самый растущий канал и с максимальной персонализацией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8" name="Flowchart: Sequential Access Storage 17"/>
          <p:cNvSpPr/>
          <p:nvPr/>
        </p:nvSpPr>
        <p:spPr bwMode="auto">
          <a:xfrm>
            <a:off x="5287747" y="2315813"/>
            <a:ext cx="2823423" cy="18540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SMM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1" y="5334000"/>
            <a:ext cx="7188616" cy="6038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2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13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923330"/>
          </a:xfrm>
        </p:spPr>
        <p:txBody>
          <a:bodyPr/>
          <a:lstStyle/>
          <a:p>
            <a:r>
              <a:rPr lang="ru-RU" dirty="0" smtClean="0"/>
              <a:t>ТВ</a:t>
            </a:r>
            <a:r>
              <a:rPr lang="en-US" dirty="0" smtClean="0"/>
              <a:t> - </a:t>
            </a:r>
            <a:r>
              <a:rPr lang="ru-RU" dirty="0" smtClean="0"/>
              <a:t> для тех</a:t>
            </a:r>
            <a:r>
              <a:rPr lang="en-US" dirty="0" smtClean="0"/>
              <a:t>, </a:t>
            </a:r>
            <a:r>
              <a:rPr lang="ru-RU" dirty="0" smtClean="0"/>
              <a:t>кто может себе позволить 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20" name="18567516_695955937265679_7745131902314479616_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850" y="5509710"/>
            <a:ext cx="10301716" cy="5767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Flowchart: Sequential Access Storage 18"/>
          <p:cNvSpPr/>
          <p:nvPr/>
        </p:nvSpPr>
        <p:spPr bwMode="auto">
          <a:xfrm>
            <a:off x="4495800" y="2286449"/>
            <a:ext cx="2823423" cy="18540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en-US" sz="3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TV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14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Вместе сильнее</a:t>
            </a:r>
            <a:r>
              <a:rPr lang="ru-RU" dirty="0" smtClean="0"/>
              <a:t> 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4" name="Flowchart: Sequential Access Storage 3"/>
          <p:cNvSpPr/>
          <p:nvPr/>
        </p:nvSpPr>
        <p:spPr bwMode="auto">
          <a:xfrm>
            <a:off x="1348526" y="1360488"/>
            <a:ext cx="2823423" cy="17778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E-mail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20" name="18567516_695955937265679_7745131902314479616_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283" y="9474495"/>
            <a:ext cx="4717220" cy="2641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Flowchart: Sequential Access Storage 15"/>
          <p:cNvSpPr/>
          <p:nvPr/>
        </p:nvSpPr>
        <p:spPr bwMode="auto">
          <a:xfrm>
            <a:off x="4425629" y="4027302"/>
            <a:ext cx="2823423" cy="18540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E-mail &amp;</a:t>
            </a:r>
            <a:r>
              <a:rPr lang="en-US" sz="3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ingame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8" name="Flowchart: Sequential Access Storage 17"/>
          <p:cNvSpPr/>
          <p:nvPr/>
        </p:nvSpPr>
        <p:spPr bwMode="auto">
          <a:xfrm>
            <a:off x="1348527" y="6983063"/>
            <a:ext cx="2823423" cy="18540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SMM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423" y="6537416"/>
            <a:ext cx="3606387" cy="2937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Flowchart: Sequential Access Storage 18"/>
          <p:cNvSpPr/>
          <p:nvPr/>
        </p:nvSpPr>
        <p:spPr bwMode="auto">
          <a:xfrm>
            <a:off x="4783126" y="9639749"/>
            <a:ext cx="2823423" cy="1854025"/>
          </a:xfrm>
          <a:prstGeom prst="flowChartMagneticTape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en-US" sz="3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  <a:p>
            <a:pPr algn="ctr" eaLnBrk="1" hangingPunct="1">
              <a:spcAft>
                <a:spcPts val="1500"/>
              </a:spcAft>
            </a:pPr>
            <a:r>
              <a:rPr lang="en-US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TV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645" y="392342"/>
            <a:ext cx="4101686" cy="33381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773" y="3856172"/>
            <a:ext cx="4717220" cy="3288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599" y="11807871"/>
            <a:ext cx="3816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многие другие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3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15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150217"/>
            <a:ext cx="6462755" cy="1384995"/>
          </a:xfrm>
        </p:spPr>
        <p:txBody>
          <a:bodyPr/>
          <a:lstStyle/>
          <a:p>
            <a:r>
              <a:rPr lang="ru-RU" dirty="0"/>
              <a:t>Подарить счастье - бесценно!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Механики сохранения</a:t>
            </a:r>
            <a:endParaRPr lang="ru-RU" dirty="0" smtClean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" b="2578"/>
          <a:stretch>
            <a:fillRect/>
          </a:stretch>
        </p:blipFill>
        <p:spPr>
          <a:xfrm>
            <a:off x="0" y="2084388"/>
            <a:ext cx="13598525" cy="9374187"/>
          </a:xfrm>
        </p:spPr>
      </p:pic>
    </p:spTree>
    <p:extLst>
      <p:ext uri="{BB962C8B-B14F-4D97-AF65-F5344CB8AC3E}">
        <p14:creationId xmlns:p14="http://schemas.microsoft.com/office/powerpoint/2010/main" val="385331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16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150217"/>
            <a:ext cx="6462755" cy="1384995"/>
          </a:xfrm>
        </p:spPr>
        <p:txBody>
          <a:bodyPr/>
          <a:lstStyle/>
          <a:p>
            <a:r>
              <a:rPr lang="ru-RU" dirty="0"/>
              <a:t>Подарить счастье - бесценно!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ТОП-5 задач сохранения клиентов</a:t>
            </a: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581150" y="3390900"/>
            <a:ext cx="97917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Своевременно выявлять неудовлетворенность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Использовать модели предсказания оттока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Предлагать новое целеполагание</a:t>
            </a:r>
          </a:p>
          <a:p>
            <a:endParaRPr lang="ru-RU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Собирать и учитывать обратную связь клиентов при разработке продуктов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Поздравлять с днем рождения и другими </a:t>
            </a:r>
            <a:r>
              <a:rPr lang="ru-RU" dirty="0" smtClean="0"/>
              <a:t>датами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dirty="0"/>
              <a:t>и просто </a:t>
            </a:r>
            <a:r>
              <a:rPr lang="ru-RU" dirty="0" smtClean="0"/>
              <a:t>любить</a:t>
            </a:r>
            <a:r>
              <a:rPr lang="en-US" dirty="0" smtClean="0"/>
              <a:t> 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7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7"/>
          </p:nvPr>
        </p:nvSpPr>
        <p:spPr>
          <a:xfrm>
            <a:off x="1342572" y="642817"/>
            <a:ext cx="16392978" cy="692497"/>
          </a:xfrm>
        </p:spPr>
        <p:txBody>
          <a:bodyPr/>
          <a:lstStyle/>
          <a:p>
            <a:r>
              <a:rPr lang="ru-RU" dirty="0" smtClean="0"/>
              <a:t>Самое важное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17</a:t>
            </a:fld>
            <a:endParaRPr lang="en-US" alt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0"/>
          </p:nvPr>
        </p:nvSpPr>
        <p:spPr>
          <a:xfrm>
            <a:off x="1342572" y="2366949"/>
            <a:ext cx="20145828" cy="2946961"/>
          </a:xfrm>
        </p:spPr>
        <p:txBody>
          <a:bodyPr/>
          <a:lstStyle/>
          <a:p>
            <a:r>
              <a:rPr lang="ru-RU" dirty="0" smtClean="0"/>
              <a:t>Возвращать надо</a:t>
            </a:r>
          </a:p>
          <a:p>
            <a:r>
              <a:rPr lang="ru-RU" dirty="0" smtClean="0"/>
              <a:t>Возвращать только самых ценных</a:t>
            </a:r>
          </a:p>
          <a:p>
            <a:r>
              <a:rPr lang="ru-RU" dirty="0"/>
              <a:t>Вернуть </a:t>
            </a:r>
            <a:r>
              <a:rPr lang="ru-RU" dirty="0" smtClean="0"/>
              <a:t>можно</a:t>
            </a:r>
            <a:r>
              <a:rPr lang="en-US" dirty="0" smtClean="0"/>
              <a:t>, </a:t>
            </a:r>
            <a:r>
              <a:rPr lang="ru-RU" dirty="0" smtClean="0"/>
              <a:t>если найдешь путь к сердцу клиента</a:t>
            </a:r>
            <a:endParaRPr lang="ru-RU" dirty="0"/>
          </a:p>
          <a:p>
            <a:r>
              <a:rPr lang="ru-RU" dirty="0" smtClean="0"/>
              <a:t>Делать все</a:t>
            </a:r>
            <a:r>
              <a:rPr lang="en-US" dirty="0" smtClean="0"/>
              <a:t>, </a:t>
            </a:r>
            <a:r>
              <a:rPr lang="ru-RU" dirty="0" smtClean="0"/>
              <a:t>чтобы не уходили! 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50" y="67056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95BCFB-FA13-4E39-B94D-224F784A50CF}" type="slidenum">
              <a:rPr lang="en-US" altLang="ru-RU" smtClean="0"/>
              <a:pPr/>
              <a:t>18</a:t>
            </a:fld>
            <a:endParaRPr lang="en-US" alt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498600" y="5366215"/>
            <a:ext cx="16389350" cy="692497"/>
          </a:xfrm>
        </p:spPr>
        <p:txBody>
          <a:bodyPr/>
          <a:lstStyle/>
          <a:p>
            <a:r>
              <a:rPr lang="ru-RU" dirty="0" smtClean="0"/>
              <a:t>Есть вопросы?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/>
          </p:nvPr>
        </p:nvSpPr>
        <p:spPr>
          <a:xfrm>
            <a:off x="1331686" y="9765858"/>
            <a:ext cx="16403864" cy="1384995"/>
          </a:xfrm>
        </p:spPr>
        <p:txBody>
          <a:bodyPr/>
          <a:lstStyle/>
          <a:p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>
                <a:hlinkClick r:id="rId2"/>
              </a:rPr>
              <a:t>a_antonenko@wargaming.net</a:t>
            </a:r>
            <a:endParaRPr lang="en-US" dirty="0" smtClean="0"/>
          </a:p>
          <a:p>
            <a:r>
              <a:rPr lang="en-US" dirty="0" smtClean="0"/>
              <a:t>Phone</a:t>
            </a:r>
            <a:r>
              <a:rPr lang="ru-RU" dirty="0" smtClean="0"/>
              <a:t>: </a:t>
            </a:r>
            <a:r>
              <a:rPr lang="en-US" dirty="0" smtClean="0"/>
              <a:t>+375-29-878-61-70</a:t>
            </a:r>
          </a:p>
          <a:p>
            <a:r>
              <a:rPr lang="en-US" dirty="0" smtClean="0"/>
              <a:t>Skype</a:t>
            </a:r>
            <a:r>
              <a:rPr lang="ru-RU" dirty="0" smtClean="0"/>
              <a:t>: </a:t>
            </a:r>
            <a:r>
              <a:rPr lang="en-US" dirty="0" smtClean="0"/>
              <a:t>anna.antonenko5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7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2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Почему я?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923330"/>
          </a:xfrm>
        </p:spPr>
        <p:txBody>
          <a:bodyPr/>
          <a:lstStyle/>
          <a:p>
            <a:r>
              <a:rPr lang="ru-RU" dirty="0" smtClean="0"/>
              <a:t>Немного об авторе </a:t>
            </a:r>
          </a:p>
          <a:p>
            <a:r>
              <a:rPr lang="ru-RU" dirty="0" smtClean="0"/>
              <a:t>и целях презентации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0" b="18410"/>
          <a:stretch>
            <a:fillRect/>
          </a:stretch>
        </p:blipFill>
        <p:spPr>
          <a:xfrm>
            <a:off x="3828268" y="2024896"/>
            <a:ext cx="4496582" cy="3099554"/>
          </a:xfrm>
        </p:spPr>
      </p:pic>
      <p:sp>
        <p:nvSpPr>
          <p:cNvPr id="5" name="TextBox 4"/>
          <p:cNvSpPr txBox="1"/>
          <p:nvPr/>
        </p:nvSpPr>
        <p:spPr>
          <a:xfrm>
            <a:off x="1771650" y="5872944"/>
            <a:ext cx="832485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dirty="0" smtClean="0"/>
              <a:t>AMBA-accredited MBA-</a:t>
            </a:r>
            <a:r>
              <a:rPr lang="en-US" dirty="0" err="1" smtClean="0"/>
              <a:t>Programme</a:t>
            </a:r>
            <a:endParaRPr lang="ru-RU" dirty="0" smtClean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dirty="0" smtClean="0"/>
              <a:t>10 лет в маркетинге</a:t>
            </a:r>
            <a:r>
              <a:rPr lang="ru-RU" dirty="0"/>
              <a:t>: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FMCG, </a:t>
            </a:r>
            <a:r>
              <a:rPr lang="ru-RU" dirty="0" smtClean="0"/>
              <a:t>консалтинг</a:t>
            </a:r>
            <a:r>
              <a:rPr lang="en-US" dirty="0" smtClean="0"/>
              <a:t>, </a:t>
            </a:r>
            <a:r>
              <a:rPr lang="ru-RU" dirty="0" smtClean="0"/>
              <a:t>ритейл</a:t>
            </a:r>
            <a:r>
              <a:rPr lang="en-US" dirty="0" smtClean="0"/>
              <a:t>, </a:t>
            </a:r>
            <a:r>
              <a:rPr lang="ru-RU" dirty="0" smtClean="0"/>
              <a:t>телекоммуникации</a:t>
            </a:r>
            <a:r>
              <a:rPr lang="en-US" dirty="0" smtClean="0"/>
              <a:t>, </a:t>
            </a:r>
            <a:r>
              <a:rPr lang="ru-RU" dirty="0" smtClean="0"/>
              <a:t>видео игры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dirty="0" smtClean="0"/>
              <a:t>Внедрение проектов по сохранению и возврату клиентов с 2008 года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9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3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Зачем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1846659"/>
          </a:xfrm>
        </p:spPr>
        <p:txBody>
          <a:bodyPr/>
          <a:lstStyle/>
          <a:p>
            <a:r>
              <a:rPr lang="ru-RU" dirty="0"/>
              <a:t>Стоимость возврата</a:t>
            </a:r>
          </a:p>
          <a:p>
            <a:r>
              <a:rPr lang="en-US" dirty="0" smtClean="0"/>
              <a:t>vs </a:t>
            </a:r>
            <a:endParaRPr lang="ru-RU" dirty="0" smtClean="0"/>
          </a:p>
          <a:p>
            <a:r>
              <a:rPr lang="ru-RU" dirty="0"/>
              <a:t>Стоимость привлечения</a:t>
            </a:r>
            <a:r>
              <a:rPr lang="en-US" dirty="0"/>
              <a:t> </a:t>
            </a:r>
            <a:endParaRPr lang="ru-RU" dirty="0"/>
          </a:p>
          <a:p>
            <a:endParaRPr lang="ru-RU" dirty="0" smtClean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b="4043"/>
          <a:stretch>
            <a:fillRect/>
          </a:stretch>
        </p:blipFill>
        <p:spPr>
          <a:xfrm>
            <a:off x="0" y="2084388"/>
            <a:ext cx="13598525" cy="9374187"/>
          </a:xfrm>
        </p:spPr>
      </p:pic>
    </p:spTree>
    <p:extLst>
      <p:ext uri="{BB962C8B-B14F-4D97-AF65-F5344CB8AC3E}">
        <p14:creationId xmlns:p14="http://schemas.microsoft.com/office/powerpoint/2010/main" val="18814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4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Кого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923330"/>
          </a:xfrm>
        </p:spPr>
        <p:txBody>
          <a:bodyPr/>
          <a:lstStyle/>
          <a:p>
            <a:r>
              <a:rPr lang="ru-RU" dirty="0" smtClean="0"/>
              <a:t>Только </a:t>
            </a:r>
            <a:r>
              <a:rPr lang="ru-RU" dirty="0" smtClean="0"/>
              <a:t>наиболее ценных для бизнеса клиентов</a:t>
            </a:r>
            <a:endParaRPr lang="ru-RU" dirty="0" smtClean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r="13371"/>
          <a:stretch>
            <a:fillRect/>
          </a:stretch>
        </p:blipFill>
        <p:spPr>
          <a:xfrm>
            <a:off x="0" y="2084388"/>
            <a:ext cx="13598525" cy="9374187"/>
          </a:xfrm>
        </p:spPr>
      </p:pic>
    </p:spTree>
    <p:extLst>
      <p:ext uri="{BB962C8B-B14F-4D97-AF65-F5344CB8AC3E}">
        <p14:creationId xmlns:p14="http://schemas.microsoft.com/office/powerpoint/2010/main" val="4797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5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Механика возврата 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r="457"/>
          <a:stretch>
            <a:fillRect/>
          </a:stretch>
        </p:blipFill>
        <p:spPr>
          <a:xfrm>
            <a:off x="0" y="2084388"/>
            <a:ext cx="13598525" cy="9374187"/>
          </a:xfrm>
        </p:spPr>
      </p:pic>
    </p:spTree>
    <p:extLst>
      <p:ext uri="{BB962C8B-B14F-4D97-AF65-F5344CB8AC3E}">
        <p14:creationId xmlns:p14="http://schemas.microsoft.com/office/powerpoint/2010/main" val="22721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6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Опросы и поведенческий анализ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3123055" y="1227137"/>
            <a:ext cx="7572375" cy="3311237"/>
          </a:xfrm>
          <a:prstGeom prst="rightArrow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  <a:p>
            <a:pPr algn="ctr" eaLnBrk="1" hangingPunct="1">
              <a:spcAft>
                <a:spcPts val="1500"/>
              </a:spcAft>
            </a:pP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Выяснить причину ухода</a:t>
            </a: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5861493" y="228883"/>
            <a:ext cx="1047750" cy="1131605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1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4418477"/>
            <a:ext cx="6103212" cy="695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7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Сообщить об улучшениях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638550" y="2550162"/>
            <a:ext cx="6438900" cy="2669537"/>
          </a:xfrm>
          <a:prstGeom prst="rightArrow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28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  <a:p>
            <a:pPr algn="ctr" eaLnBrk="1" hangingPunct="1">
              <a:spcAft>
                <a:spcPts val="150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Нейтрализовать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причину</a:t>
            </a: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6105524" y="1828800"/>
            <a:ext cx="981075" cy="933450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64" y="5679633"/>
            <a:ext cx="6263435" cy="57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8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461665"/>
          </a:xfrm>
        </p:spPr>
        <p:txBody>
          <a:bodyPr/>
          <a:lstStyle/>
          <a:p>
            <a:r>
              <a:rPr lang="ru-RU" dirty="0" smtClean="0"/>
              <a:t>Дать новое целеполагание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4029074" y="1390650"/>
            <a:ext cx="5353050" cy="2895600"/>
          </a:xfrm>
          <a:prstGeom prst="rightArrow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  <a:p>
            <a:pPr algn="ctr" eaLnBrk="1" hangingPunct="1">
              <a:spcAft>
                <a:spcPts val="1500"/>
              </a:spcAft>
            </a:pP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Мотивировать остаться</a:t>
            </a: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5857874" y="990601"/>
            <a:ext cx="847725" cy="800099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3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991101"/>
            <a:ext cx="5353050" cy="71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EB24F-7700-49B5-A5A1-3575DE3582D4}" type="slidenum">
              <a:rPr lang="en-US" altLang="ru-RU" smtClean="0"/>
              <a:pPr/>
              <a:t>9</a:t>
            </a:fld>
            <a:endParaRPr lang="en-US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15032902" y="7842715"/>
            <a:ext cx="6462755" cy="692497"/>
          </a:xfrm>
        </p:spPr>
        <p:txBody>
          <a:bodyPr/>
          <a:lstStyle/>
          <a:p>
            <a:r>
              <a:rPr lang="ru-RU" dirty="0" smtClean="0"/>
              <a:t>Как возвращать?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8"/>
          </p:nvPr>
        </p:nvSpPr>
        <p:spPr>
          <a:xfrm>
            <a:off x="15032902" y="9765858"/>
            <a:ext cx="6462755" cy="923330"/>
          </a:xfrm>
        </p:spPr>
        <p:txBody>
          <a:bodyPr/>
          <a:lstStyle/>
          <a:p>
            <a:r>
              <a:rPr lang="ru-RU" dirty="0" smtClean="0"/>
              <a:t>Общая схема – анализ и тестирование всех этапов</a:t>
            </a:r>
            <a:endParaRPr lang="ru-RU" dirty="0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1847850" y="5924550"/>
            <a:ext cx="2647950" cy="1276350"/>
          </a:xfrm>
          <a:prstGeom prst="right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endParaRPr lang="ru-RU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1162050" y="2457450"/>
            <a:ext cx="3562350" cy="2133600"/>
          </a:xfrm>
          <a:prstGeom prst="rightArrow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Выяснить причину ухода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857750" y="2550163"/>
            <a:ext cx="3562350" cy="2133600"/>
          </a:xfrm>
          <a:prstGeom prst="rightArrow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Нейтрализовать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причину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8629650" y="2623826"/>
            <a:ext cx="3562350" cy="2133600"/>
          </a:xfrm>
          <a:prstGeom prst="rightArrow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Мотивировать остаться</a:t>
            </a: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2228850" y="2019300"/>
            <a:ext cx="571500" cy="604526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1</a:t>
            </a:r>
            <a:endParaRPr lang="ru-RU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Open Sans Light" pitchFamily="34" charset="0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6105525" y="2019300"/>
            <a:ext cx="571500" cy="604526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2</a:t>
            </a: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9667875" y="2019300"/>
            <a:ext cx="571500" cy="604526"/>
          </a:xfrm>
          <a:prstGeom prst="flowChartConnector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noAutofit/>
          </a:bodyPr>
          <a:lstStyle/>
          <a:p>
            <a:pPr algn="ctr" eaLnBrk="1" hangingPunct="1">
              <a:spcAft>
                <a:spcPts val="1500"/>
              </a:spcAft>
            </a:pPr>
            <a:r>
              <a:rPr lang="ru-RU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Open Sans Light" pitchFamily="34" charset="0"/>
              </a:rPr>
              <a:t>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642" y="7252562"/>
            <a:ext cx="4846183" cy="4010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5" y="8188963"/>
            <a:ext cx="3401477" cy="4606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52" y="4941536"/>
            <a:ext cx="4233863" cy="48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WG_PresentationTemp MCS">
      <a:dk1>
        <a:srgbClr val="000000"/>
      </a:dk1>
      <a:lt1>
        <a:srgbClr val="FFFFFF"/>
      </a:lt1>
      <a:dk2>
        <a:srgbClr val="373739"/>
      </a:dk2>
      <a:lt2>
        <a:srgbClr val="939598"/>
      </a:lt2>
      <a:accent1>
        <a:srgbClr val="E11931"/>
      </a:accent1>
      <a:accent2>
        <a:srgbClr val="F27426"/>
      </a:accent2>
      <a:accent3>
        <a:srgbClr val="FCB519"/>
      </a:accent3>
      <a:accent4>
        <a:srgbClr val="00ABEE"/>
      </a:accent4>
      <a:accent5>
        <a:srgbClr val="902B8D"/>
      </a:accent5>
      <a:accent6>
        <a:srgbClr val="A5A5A5"/>
      </a:accent6>
      <a:hlink>
        <a:srgbClr val="0072CE"/>
      </a:hlink>
      <a:folHlink>
        <a:srgbClr val="4D4D4F"/>
      </a:folHlink>
    </a:clrScheme>
    <a:fontScheme name="Другая 5">
      <a:majorFont>
        <a:latin typeface="Calibri Light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0" tIns="0" rIns="0" bIns="0" anchor="t">
        <a:noAutofit/>
      </a:bodyPr>
      <a:lstStyle>
        <a:defPPr eaLnBrk="1" hangingPunct="1">
          <a:spcAft>
            <a:spcPts val="1500"/>
          </a:spcAft>
          <a:defRPr sz="30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Open Sans Light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8679</TotalTime>
  <Words>284</Words>
  <Application>Microsoft Office PowerPoint</Application>
  <PresentationFormat>Custom</PresentationFormat>
  <Paragraphs>110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Roboto</vt:lpstr>
      <vt:lpstr>Open Sans Light</vt:lpstr>
      <vt:lpstr>Calibri Light</vt:lpstr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SimpleSmart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Hamilton</dc:creator>
  <cp:lastModifiedBy>Anna Antonenko</cp:lastModifiedBy>
  <cp:revision>1210</cp:revision>
  <cp:lastPrinted>2016-05-24T07:16:28Z</cp:lastPrinted>
  <dcterms:created xsi:type="dcterms:W3CDTF">2016-01-27T06:28:22Z</dcterms:created>
  <dcterms:modified xsi:type="dcterms:W3CDTF">2017-05-25T06:31:22Z</dcterms:modified>
</cp:coreProperties>
</file>