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" name="Shape 1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571500" y="4749800"/>
            <a:ext cx="11868094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Shape 13"/>
          <p:cNvSpPr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4" name="Shape 14"/>
          <p:cNvSpPr/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Shape 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body" sz="quarter" idx="13"/>
          </p:nvPr>
        </p:nvSpPr>
        <p:spPr>
          <a:xfrm>
            <a:off x="1270000" y="6362700"/>
            <a:ext cx="10464800" cy="4984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–Иван Арсентьев</a:t>
            </a:r>
          </a:p>
        </p:txBody>
      </p:sp>
      <p:sp>
        <p:nvSpPr>
          <p:cNvPr id="102" name="Shape 102"/>
          <p:cNvSpPr/>
          <p:nvPr>
            <p:ph type="body" sz="quarter" idx="14"/>
          </p:nvPr>
        </p:nvSpPr>
        <p:spPr>
          <a:xfrm>
            <a:off x="1270000" y="42926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spcBef>
                <a:spcPts val="2400"/>
              </a:spcBef>
              <a:buSzTx/>
              <a:buFontTx/>
              <a:buNone/>
              <a:defRPr sz="4000"/>
            </a:lvl1pPr>
          </a:lstStyle>
          <a:p>
            <a:pPr/>
            <a:r>
              <a:t>«Место ввода цитаты».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Shape 11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Оформление по умолчани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</p:spPr>
        <p:txBody>
          <a:bodyPr lIns="72248" tIns="72248" rIns="72248" bIns="72248" anchor="ctr">
            <a:noAutofit/>
          </a:bodyPr>
          <a:lstStyle>
            <a:lvl1pPr marL="57799" marR="57799" algn="ctr" defTabSz="1300480">
              <a:defRPr sz="6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512127" marR="57799" indent="-471487" defTabSz="1300480">
              <a:spcBef>
                <a:spcPts val="1000"/>
              </a:spcBef>
              <a:buSzPct val="100000"/>
              <a:buFontTx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85643" marR="57799" indent="-387803" defTabSz="1300480">
              <a:spcBef>
                <a:spcPts val="900"/>
              </a:spcBef>
              <a:buSzPct val="100000"/>
              <a:buFontTx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78889" marR="57799" indent="-323850" defTabSz="1300480">
              <a:spcBef>
                <a:spcPts val="700"/>
              </a:spcBef>
              <a:buSzPct val="100000"/>
              <a:buFontTx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32279" marR="57799" indent="-320039" defTabSz="1300480">
              <a:spcBef>
                <a:spcPts val="600"/>
              </a:spcBef>
              <a:buSzPct val="100000"/>
              <a:buFontTx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89479" marR="57799" indent="-320039" defTabSz="1300480">
              <a:spcBef>
                <a:spcPts val="600"/>
              </a:spcBef>
              <a:buSzPct val="100000"/>
              <a:buFontTx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7" name="Shape 127"/>
          <p:cNvSpPr/>
          <p:nvPr>
            <p:ph type="sldNum" sz="quarter" idx="2"/>
          </p:nvPr>
        </p:nvSpPr>
        <p:spPr>
          <a:xfrm>
            <a:off x="10631597" y="8882098"/>
            <a:ext cx="411472" cy="403720"/>
          </a:xfrm>
          <a:prstGeom prst="rect">
            <a:avLst/>
          </a:prstGeom>
        </p:spPr>
        <p:txBody>
          <a:bodyPr lIns="72248" tIns="72248" rIns="72248" bIns="72248"/>
          <a:lstStyle>
            <a:lvl1pPr algn="ctr" defTabSz="830862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 -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5" name="Shape 135"/>
          <p:cNvSpPr/>
          <p:nvPr>
            <p:ph type="pic" idx="13"/>
          </p:nvPr>
        </p:nvSpPr>
        <p:spPr>
          <a:xfrm>
            <a:off x="0" y="0"/>
            <a:ext cx="13004800" cy="7581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6" name="Shape 136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/>
          </a:lstStyle>
          <a:p>
            <a:pPr/>
            <a:r>
              <a:t>Текст заголовка</a:t>
            </a:r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8" name="Shape 138"/>
          <p:cNvSpPr/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Shape 23"/>
          <p:cNvSpPr/>
          <p:nvPr>
            <p:ph type="pic" idx="13"/>
          </p:nvPr>
        </p:nvSpPr>
        <p:spPr>
          <a:xfrm>
            <a:off x="0" y="0"/>
            <a:ext cx="13004800" cy="759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Текст заголовка</a:t>
            </a:r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/>
            <a:r>
              <a:t>Текст заголовка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571500" y="4864100"/>
            <a:ext cx="5334476" cy="5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Shape 42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Shape 43"/>
          <p:cNvSpPr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4" name="Shape 44"/>
          <p:cNvSpPr/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3" name="Shape 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0" name="Shape 70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Shape 71"/>
          <p:cNvSpPr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72" name="Shape 72"/>
          <p:cNvSpPr/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3" name="Shape 73"/>
          <p:cNvSpPr/>
          <p:nvPr>
            <p:ph type="sldNum" sz="quarter" idx="2"/>
          </p:nvPr>
        </p:nvSpPr>
        <p:spPr>
          <a:xfrm>
            <a:off x="510743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1" name="Shape 8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 flipH="1">
            <a:off x="9055098" y="508000"/>
            <a:ext cx="128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9" name="Shape 89"/>
          <p:cNvSpPr/>
          <p:nvPr/>
        </p:nvSpPr>
        <p:spPr>
          <a:xfrm>
            <a:off x="9055096" y="4464050"/>
            <a:ext cx="3448503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0" name="Shape 90"/>
          <p:cNvSpPr/>
          <p:nvPr>
            <p:ph type="pic" sz="quarter" idx="13"/>
          </p:nvPr>
        </p:nvSpPr>
        <p:spPr>
          <a:xfrm>
            <a:off x="9220200" y="4622800"/>
            <a:ext cx="3276600" cy="386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Shape 91"/>
          <p:cNvSpPr/>
          <p:nvPr>
            <p:ph type="pic" sz="quarter" idx="14"/>
          </p:nvPr>
        </p:nvSpPr>
        <p:spPr>
          <a:xfrm>
            <a:off x="9220200" y="508000"/>
            <a:ext cx="3276600" cy="379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Shape 92"/>
          <p:cNvSpPr/>
          <p:nvPr>
            <p:ph type="pic" idx="15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Shape 93"/>
          <p:cNvSpPr/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5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23.jpeg"/><Relationship Id="rId14" Type="http://schemas.openxmlformats.org/officeDocument/2006/relationships/image" Target="../media/image11.tif"/><Relationship Id="rId15" Type="http://schemas.openxmlformats.org/officeDocument/2006/relationships/image" Target="../media/image12.tif"/><Relationship Id="rId16" Type="http://schemas.openxmlformats.org/officeDocument/2006/relationships/image" Target="../media/image13.tif"/><Relationship Id="rId17" Type="http://schemas.openxmlformats.org/officeDocument/2006/relationships/image" Target="../media/image14.tif"/><Relationship Id="rId18" Type="http://schemas.openxmlformats.org/officeDocument/2006/relationships/image" Target="../media/image24.jpeg"/><Relationship Id="rId19" Type="http://schemas.openxmlformats.org/officeDocument/2006/relationships/image" Target="../media/image15.tif"/><Relationship Id="rId20" Type="http://schemas.openxmlformats.org/officeDocument/2006/relationships/image" Target="../media/image13.png"/><Relationship Id="rId21" Type="http://schemas.openxmlformats.org/officeDocument/2006/relationships/image" Target="../media/image16.tif"/><Relationship Id="rId22" Type="http://schemas.openxmlformats.org/officeDocument/2006/relationships/image" Target="../media/image17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27.jpeg"/><Relationship Id="rId4" Type="http://schemas.openxmlformats.org/officeDocument/2006/relationships/image" Target="../media/image28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hyperlink" Target="mailto:Oleksiy.Mas@kyivstar.net?subject=" TargetMode="External"/><Relationship Id="rId5" Type="http://schemas.openxmlformats.org/officeDocument/2006/relationships/hyperlink" Target="http://www.mas.kiev.ua" TargetMode="External"/><Relationship Id="rId6" Type="http://schemas.openxmlformats.org/officeDocument/2006/relationships/hyperlink" Target="https://facebook.com/alekseymas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://www.radartech.com.ua" TargetMode="Externa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tif"/><Relationship Id="rId6" Type="http://schemas.openxmlformats.org/officeDocument/2006/relationships/image" Target="../media/image3.png"/><Relationship Id="rId7" Type="http://schemas.openxmlformats.org/officeDocument/2006/relationships/image" Target="../media/image9.tif"/><Relationship Id="rId8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8.jpeg"/><Relationship Id="rId4" Type="http://schemas.openxmlformats.org/officeDocument/2006/relationships/image" Target="../media/image6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7.jpeg"/><Relationship Id="rId8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hyperlink" Target="http://www.mobiledevice.ru/mh-2-robot-gumanoid-teleprisutstvie.aspx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Shape 148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backgrou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80265" y="-225075"/>
            <a:ext cx="19255833" cy="10427834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9038259" y="7512330"/>
            <a:ext cx="3615082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АЛЕКСЕЙ МАСЬ</a:t>
            </a:r>
          </a:p>
        </p:txBody>
      </p:sp>
      <p:pic>
        <p:nvPicPr>
          <p:cNvPr id="151" name="13769556_1224950540857420_2472603688815108181_n.jpg"/>
          <p:cNvPicPr>
            <a:picLocks noChangeAspect="1"/>
          </p:cNvPicPr>
          <p:nvPr/>
        </p:nvPicPr>
        <p:blipFill>
          <a:blip r:embed="rId3">
            <a:extLst/>
          </a:blip>
          <a:srcRect l="38590" t="11598" r="2805" b="498"/>
          <a:stretch>
            <a:fillRect/>
          </a:stretch>
        </p:blipFill>
        <p:spPr>
          <a:xfrm>
            <a:off x="-263148" y="1035482"/>
            <a:ext cx="7144895" cy="7144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5649102" y="5635905"/>
            <a:ext cx="6936640" cy="176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ТЕХНОЛОГИЧЕСКИЕ ВОЙНЫ</a:t>
            </a:r>
          </a:p>
          <a:p>
            <a:pPr algn="r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КАК IT РАЗРЫВАЕТ </a:t>
            </a:r>
          </a:p>
          <a:p>
            <a:pPr algn="r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ДРУГИЕ ИНДУСТРИИ</a:t>
            </a:r>
          </a:p>
        </p:txBody>
      </p:sp>
      <p:sp>
        <p:nvSpPr>
          <p:cNvPr id="153" name="Shape 153"/>
          <p:cNvSpPr/>
          <p:nvPr/>
        </p:nvSpPr>
        <p:spPr>
          <a:xfrm>
            <a:off x="7859795" y="8373536"/>
            <a:ext cx="4676610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Киевстар, iForum, Укра.баннерная</a:t>
            </a:r>
          </a:p>
        </p:txBody>
      </p:sp>
      <p:pic>
        <p:nvPicPr>
          <p:cNvPr id="15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28609" y="469899"/>
            <a:ext cx="5806022" cy="1257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157" r="0" b="61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34" name="Shape 2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Google’s Jamboard </a:t>
            </a:r>
            <a:r>
              <a:rPr sz="2200"/>
              <a:t>is not a kitchen app for curating PB&amp;J recipes – it’s a 55-inch digital whiteboard</a:t>
            </a:r>
          </a:p>
        </p:txBody>
      </p:sp>
      <p:sp>
        <p:nvSpPr>
          <p:cNvPr id="235" name="Shape 235"/>
          <p:cNvSpPr/>
          <p:nvPr>
            <p:ph type="body" sz="quarter" idx="1"/>
          </p:nvPr>
        </p:nvSpPr>
        <p:spPr>
          <a:xfrm>
            <a:off x="7785100" y="8178417"/>
            <a:ext cx="4953000" cy="1016894"/>
          </a:xfrm>
          <a:prstGeom prst="rect">
            <a:avLst/>
          </a:prstGeom>
        </p:spPr>
        <p:txBody>
          <a:bodyPr/>
          <a:lstStyle/>
          <a:p>
            <a:pPr defTabSz="455675">
              <a:defRPr sz="2027"/>
            </a:pPr>
            <a:r>
              <a:t>Как заменить доску за $100 другой, но за $5K</a:t>
            </a:r>
          </a:p>
          <a:p>
            <a:pPr defTabSz="455675">
              <a:defRPr sz="2027"/>
            </a:pPr>
            <a:r>
              <a:t>конкуренция с привычными вещами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OG-PARKER---BROOKLYN---NYC---TWOTWENTY-by-CHI-CHI-AGBIM-15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238" r="0" b="23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38" name="Shape 2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DOG PARKER</a:t>
            </a:r>
          </a:p>
        </p:txBody>
      </p:sp>
      <p:sp>
        <p:nvSpPr>
          <p:cNvPr id="239" name="Shape 239"/>
          <p:cNvSpPr/>
          <p:nvPr>
            <p:ph type="body" sz="quarter" idx="1"/>
          </p:nvPr>
        </p:nvSpPr>
        <p:spPr>
          <a:xfrm>
            <a:off x="7886700" y="7711766"/>
            <a:ext cx="4953001" cy="934195"/>
          </a:xfrm>
          <a:prstGeom prst="rect">
            <a:avLst/>
          </a:prstGeom>
        </p:spPr>
        <p:txBody>
          <a:bodyPr/>
          <a:lstStyle>
            <a:lvl1pPr defTabSz="566674">
              <a:defRPr sz="2522"/>
            </a:lvl1pPr>
          </a:lstStyle>
          <a:p>
            <a:pPr/>
            <a:r>
              <a:t>сейчас большинство инноваций - это сервис, а не продукт</a:t>
            </a:r>
          </a:p>
        </p:txBody>
      </p:sp>
      <p:sp>
        <p:nvSpPr>
          <p:cNvPr id="240" name="Shape 240"/>
          <p:cNvSpPr/>
          <p:nvPr/>
        </p:nvSpPr>
        <p:spPr>
          <a:xfrm>
            <a:off x="7886700" y="8638866"/>
            <a:ext cx="4953001" cy="934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осталось убрать посредника между собакой и будкой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201" r="0" b="620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3" name="Shape 2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Uber-изация отраслей</a:t>
            </a:r>
          </a:p>
        </p:txBody>
      </p:sp>
      <p:sp>
        <p:nvSpPr>
          <p:cNvPr id="244" name="Shape 2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Устраняется посредник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6512" t="0" r="6512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7" name="Shape 2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«Психбольница в руках пациентов»</a:t>
            </a:r>
          </a:p>
        </p:txBody>
      </p:sp>
      <p:sp>
        <p:nvSpPr>
          <p:cNvPr id="248" name="Shape 2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Алан Купер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phone_gestures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1067" r="0" b="1119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1" name="Shape 2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Изобрел жест - миллионер</a:t>
            </a:r>
          </a:p>
        </p:txBody>
      </p:sp>
      <p:sp>
        <p:nvSpPr>
          <p:cNvPr id="252" name="Shape 2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pPr/>
            <a:r>
              <a:t>новая жестономика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201" r="0" b="620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5" name="Shape 2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3486"/>
            </a:lvl1pPr>
          </a:lstStyle>
          <a:p>
            <a:pPr/>
            <a:r>
              <a:t>Gartner Hype Cycle for Emerging Technologies, 2016</a:t>
            </a:r>
          </a:p>
        </p:txBody>
      </p:sp>
      <p:sp>
        <p:nvSpPr>
          <p:cNvPr id="256" name="Shape 2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вы должны знать этот график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39" t="0" r="1839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9" name="Shape 2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Pokemon Go</a:t>
            </a:r>
          </a:p>
        </p:txBody>
      </p:sp>
      <p:sp>
        <p:nvSpPr>
          <p:cNvPr id="260" name="Shape 260"/>
          <p:cNvSpPr/>
          <p:nvPr>
            <p:ph type="body" sz="quarter" idx="1"/>
          </p:nvPr>
        </p:nvSpPr>
        <p:spPr>
          <a:xfrm>
            <a:off x="7886700" y="8236608"/>
            <a:ext cx="4953001" cy="900511"/>
          </a:xfrm>
          <a:prstGeom prst="rect">
            <a:avLst/>
          </a:prstGeom>
        </p:spPr>
        <p:txBody>
          <a:bodyPr/>
          <a:lstStyle>
            <a:lvl1pPr defTabSz="578358">
              <a:defRPr sz="2574"/>
            </a:lvl1pPr>
          </a:lstStyle>
          <a:p>
            <a:pPr/>
            <a:r>
              <a:t>Угадаете, где находится на предыдущем графике?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39" t="0" r="1839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3" name="Shape 2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Израиль, управление жестами</a:t>
            </a:r>
          </a:p>
        </p:txBody>
      </p:sp>
      <p:sp>
        <p:nvSpPr>
          <p:cNvPr id="264" name="Shape 264"/>
          <p:cNvSpPr/>
          <p:nvPr>
            <p:ph type="body" sz="quarter" idx="1"/>
          </p:nvPr>
        </p:nvSpPr>
        <p:spPr>
          <a:xfrm>
            <a:off x="7886700" y="8358251"/>
            <a:ext cx="6407945" cy="657226"/>
          </a:xfrm>
          <a:prstGeom prst="rect">
            <a:avLst/>
          </a:prstGeom>
        </p:spPr>
        <p:txBody>
          <a:bodyPr/>
          <a:lstStyle>
            <a:lvl1pPr defTabSz="408940">
              <a:defRPr sz="1819"/>
            </a:lvl1pPr>
          </a:lstStyle>
          <a:p>
            <a:pPr/>
            <a:r>
              <a:t>мы видели другой прототип, но работает он замечательно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ctrTitle"/>
          </p:nvPr>
        </p:nvSpPr>
        <p:spPr>
          <a:xfrm>
            <a:off x="571500" y="5657353"/>
            <a:ext cx="11861800" cy="3175001"/>
          </a:xfrm>
          <a:prstGeom prst="rect">
            <a:avLst/>
          </a:prstGeom>
        </p:spPr>
        <p:txBody>
          <a:bodyPr/>
          <a:lstStyle/>
          <a:p>
            <a:pPr/>
            <a:r>
              <a:t>Периодическая система гаджетов</a:t>
            </a:r>
          </a:p>
        </p:txBody>
      </p:sp>
      <p:sp>
        <p:nvSpPr>
          <p:cNvPr id="267" name="Shape 267"/>
          <p:cNvSpPr/>
          <p:nvPr>
            <p:ph type="subTitle" sz="quarter" idx="1"/>
          </p:nvPr>
        </p:nvSpPr>
        <p:spPr>
          <a:xfrm>
            <a:off x="571500" y="8826048"/>
            <a:ext cx="11861800" cy="1016001"/>
          </a:xfrm>
          <a:prstGeom prst="rect">
            <a:avLst/>
          </a:prstGeom>
        </p:spPr>
        <p:txBody>
          <a:bodyPr/>
          <a:lstStyle/>
          <a:p>
            <a:pPr/>
            <a:r>
              <a:t>функция / форма</a:t>
            </a:r>
          </a:p>
        </p:txBody>
      </p:sp>
      <p:sp>
        <p:nvSpPr>
          <p:cNvPr id="268" name="Shape 268"/>
          <p:cNvSpPr/>
          <p:nvPr/>
        </p:nvSpPr>
        <p:spPr>
          <a:xfrm flipV="1">
            <a:off x="1587498" y="267539"/>
            <a:ext cx="2" cy="7713086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69" name="Shape 269"/>
          <p:cNvSpPr/>
          <p:nvPr/>
        </p:nvSpPr>
        <p:spPr>
          <a:xfrm flipH="1" flipV="1">
            <a:off x="475754" y="1562725"/>
            <a:ext cx="12053293" cy="1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0" name="Shape 270"/>
          <p:cNvSpPr/>
          <p:nvPr/>
        </p:nvSpPr>
        <p:spPr>
          <a:xfrm flipH="1" flipV="1">
            <a:off x="475754" y="2693025"/>
            <a:ext cx="12053293" cy="1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1" name="Shape 271"/>
          <p:cNvSpPr/>
          <p:nvPr/>
        </p:nvSpPr>
        <p:spPr>
          <a:xfrm flipH="1" flipV="1">
            <a:off x="475754" y="3823325"/>
            <a:ext cx="12053293" cy="1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2" name="Shape 272"/>
          <p:cNvSpPr/>
          <p:nvPr/>
        </p:nvSpPr>
        <p:spPr>
          <a:xfrm flipH="1" flipV="1">
            <a:off x="475754" y="4876798"/>
            <a:ext cx="12053293" cy="4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3" name="Shape 273"/>
          <p:cNvSpPr/>
          <p:nvPr/>
        </p:nvSpPr>
        <p:spPr>
          <a:xfrm flipH="1" flipV="1">
            <a:off x="475754" y="5928037"/>
            <a:ext cx="12053293" cy="1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4" name="Shape 274"/>
          <p:cNvSpPr/>
          <p:nvPr/>
        </p:nvSpPr>
        <p:spPr>
          <a:xfrm flipH="1" flipV="1">
            <a:off x="2959098" y="204039"/>
            <a:ext cx="3" cy="7840086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75" name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843" y="2795671"/>
            <a:ext cx="952563" cy="925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567" y="3900571"/>
            <a:ext cx="1110753" cy="925009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 flipH="1" flipV="1">
            <a:off x="475754" y="6980394"/>
            <a:ext cx="12053293" cy="1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78" name="image1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843" y="6064875"/>
            <a:ext cx="952563" cy="823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1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07160" y="390426"/>
            <a:ext cx="1110753" cy="1095055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/>
        </p:nvSpPr>
        <p:spPr>
          <a:xfrm flipH="1" flipV="1">
            <a:off x="4311648" y="204039"/>
            <a:ext cx="2" cy="7840086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81" name="image1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5935" y="4960353"/>
            <a:ext cx="920380" cy="96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1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9370" y="1639971"/>
            <a:ext cx="979591" cy="975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1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9843" y="7137820"/>
            <a:ext cx="952563" cy="889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16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195777" y="379119"/>
            <a:ext cx="979592" cy="110636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 flipV="1">
            <a:off x="5683248" y="204039"/>
            <a:ext cx="2" cy="7840086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6" name="Shape 286"/>
          <p:cNvSpPr/>
          <p:nvPr/>
        </p:nvSpPr>
        <p:spPr>
          <a:xfrm flipV="1">
            <a:off x="10325100" y="204039"/>
            <a:ext cx="0" cy="7840086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87" name="image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513463" y="7041523"/>
            <a:ext cx="1397352" cy="1397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5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01777" y="265730"/>
            <a:ext cx="1219751" cy="121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861744" y="108918"/>
            <a:ext cx="1281313" cy="1281313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hape 290"/>
          <p:cNvSpPr/>
          <p:nvPr/>
        </p:nvSpPr>
        <p:spPr>
          <a:xfrm flipV="1">
            <a:off x="7391262" y="204039"/>
            <a:ext cx="2" cy="7840086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1" name="Shape 291"/>
          <p:cNvSpPr/>
          <p:nvPr/>
        </p:nvSpPr>
        <p:spPr>
          <a:xfrm flipV="1">
            <a:off x="8928099" y="204039"/>
            <a:ext cx="2" cy="7840086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92" name="image17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599353" y="272073"/>
            <a:ext cx="1110753" cy="1118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15.ti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440587" y="316526"/>
            <a:ext cx="1118158" cy="1118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16.ti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459923" y="2710649"/>
            <a:ext cx="1075052" cy="1095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17.ti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195513" y="2710649"/>
            <a:ext cx="879724" cy="1095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17.ti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227720" y="4894424"/>
            <a:ext cx="815309" cy="101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18.ti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0607160" y="4915210"/>
            <a:ext cx="1582598" cy="973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18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632643" y="1783152"/>
            <a:ext cx="1281313" cy="807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19.ti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9120937" y="268176"/>
            <a:ext cx="1221004" cy="1221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17.ti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195513" y="3764124"/>
            <a:ext cx="879724" cy="1095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7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4440587" y="5994313"/>
            <a:ext cx="1152442" cy="919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age20.tif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0606951" y="3873269"/>
            <a:ext cx="1582598" cy="926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9.tif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5806849" y="3937246"/>
            <a:ext cx="1532992" cy="862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223" r="0" b="62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06" name="Shape 3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Умный vs Безумный дом</a:t>
            </a:r>
          </a:p>
        </p:txBody>
      </p:sp>
      <p:sp>
        <p:nvSpPr>
          <p:cNvPr id="307" name="Shape 307"/>
          <p:cNvSpPr/>
          <p:nvPr>
            <p:ph type="body" sz="quarter" idx="1"/>
          </p:nvPr>
        </p:nvSpPr>
        <p:spPr>
          <a:xfrm>
            <a:off x="7848600" y="8040290"/>
            <a:ext cx="4953000" cy="1293147"/>
          </a:xfrm>
          <a:prstGeom prst="rect">
            <a:avLst/>
          </a:prstGeom>
        </p:spPr>
        <p:txBody>
          <a:bodyPr/>
          <a:lstStyle>
            <a:lvl1pPr defTabSz="578358">
              <a:defRPr sz="2574"/>
            </a:lvl1pPr>
          </a:lstStyle>
          <a:p>
            <a:pPr/>
            <a:r>
              <a:t>Один из студентов стартеров делает светильники в виде тучи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hape 157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8" name="backgrou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80265" y="-225075"/>
            <a:ext cx="19255833" cy="1042783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1940712" y="8071131"/>
            <a:ext cx="10607498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/>
            <a:r>
              <a:t>Сергей Гульчук читал ее в Ялте и с нее началось </a:t>
            </a:r>
          </a:p>
          <a:p>
            <a:pPr algn="r"/>
            <a:r>
              <a:t>мое знакомство с сетью</a:t>
            </a:r>
          </a:p>
        </p:txBody>
      </p:sp>
      <p:sp>
        <p:nvSpPr>
          <p:cNvPr id="160" name="Shape 160"/>
          <p:cNvSpPr/>
          <p:nvPr/>
        </p:nvSpPr>
        <p:spPr>
          <a:xfrm>
            <a:off x="3912250" y="5810735"/>
            <a:ext cx="8654519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ИНТЕРНЕТ РАЗРУШАЕТ ГОСУДАРСТВО </a:t>
            </a:r>
          </a:p>
        </p:txBody>
      </p:sp>
      <p:pic>
        <p:nvPicPr>
          <p:cNvPr id="161" name="pasted-image.jpg"/>
          <p:cNvPicPr>
            <a:picLocks noChangeAspect="1"/>
          </p:cNvPicPr>
          <p:nvPr/>
        </p:nvPicPr>
        <p:blipFill>
          <a:blip r:embed="rId3">
            <a:extLst/>
          </a:blip>
          <a:srcRect l="3282" t="3277" r="3276" b="3276"/>
          <a:stretch>
            <a:fillRect/>
          </a:stretch>
        </p:blipFill>
        <p:spPr>
          <a:xfrm>
            <a:off x="8739733" y="1402053"/>
            <a:ext cx="3012368" cy="3012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8" y="0"/>
                </a:moveTo>
                <a:cubicBezTo>
                  <a:pt x="7319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6" y="0"/>
                  <a:pt x="983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3216147" y="19459"/>
            <a:ext cx="9401218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/>
          </a:lstStyle>
          <a:p>
            <a:pPr/>
            <a:r>
              <a:t>рад всех видеть, у меня тоже все начиналось с лекции</a:t>
            </a:r>
          </a:p>
        </p:txBody>
      </p:sp>
      <p:pic>
        <p:nvPicPr>
          <p:cNvPr id="163" name="pasted-image.jpg"/>
          <p:cNvPicPr>
            <a:picLocks noChangeAspect="1"/>
          </p:cNvPicPr>
          <p:nvPr/>
        </p:nvPicPr>
        <p:blipFill>
          <a:blip r:embed="rId4">
            <a:extLst/>
          </a:blip>
          <a:srcRect l="15736" t="4314" r="15734" b="4313"/>
          <a:stretch>
            <a:fillRect/>
          </a:stretch>
        </p:blipFill>
        <p:spPr>
          <a:xfrm>
            <a:off x="-114437" y="944387"/>
            <a:ext cx="7172971" cy="7173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" name="Maski_show1.jpg"/>
          <p:cNvPicPr>
            <a:picLocks noChangeAspect="1"/>
          </p:cNvPicPr>
          <p:nvPr/>
        </p:nvPicPr>
        <p:blipFill>
          <a:blip r:embed="rId5">
            <a:extLst/>
          </a:blip>
          <a:srcRect l="16749" t="0" r="16747" b="0"/>
          <a:stretch>
            <a:fillRect/>
          </a:stretch>
        </p:blipFill>
        <p:spPr>
          <a:xfrm>
            <a:off x="2835771" y="4197782"/>
            <a:ext cx="3873216" cy="3873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8" y="0"/>
                </a:moveTo>
                <a:cubicBezTo>
                  <a:pt x="7320" y="0"/>
                  <a:pt x="4803" y="1054"/>
                  <a:pt x="2881" y="3163"/>
                </a:cubicBezTo>
                <a:cubicBezTo>
                  <a:pt x="-961" y="7380"/>
                  <a:pt x="-961" y="14220"/>
                  <a:pt x="2881" y="18437"/>
                </a:cubicBezTo>
                <a:cubicBezTo>
                  <a:pt x="4803" y="20546"/>
                  <a:pt x="7320" y="21600"/>
                  <a:pt x="9838" y="21600"/>
                </a:cubicBezTo>
                <a:cubicBezTo>
                  <a:pt x="12356" y="21600"/>
                  <a:pt x="14875" y="20546"/>
                  <a:pt x="16797" y="18437"/>
                </a:cubicBezTo>
                <a:cubicBezTo>
                  <a:pt x="20639" y="14220"/>
                  <a:pt x="20639" y="7380"/>
                  <a:pt x="16797" y="3163"/>
                </a:cubicBezTo>
                <a:cubicBezTo>
                  <a:pt x="14875" y="1054"/>
                  <a:pt x="12356" y="0"/>
                  <a:pt x="9838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12" t="0" r="1812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10" name="Shape 3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Искусственный интеллект</a:t>
            </a:r>
          </a:p>
        </p:txBody>
      </p:sp>
      <p:sp>
        <p:nvSpPr>
          <p:cNvPr id="311" name="Shape 311"/>
          <p:cNvSpPr/>
          <p:nvPr>
            <p:ph type="body" sz="quarter" idx="1"/>
          </p:nvPr>
        </p:nvSpPr>
        <p:spPr>
          <a:xfrm>
            <a:off x="7886700" y="8318563"/>
            <a:ext cx="4821239" cy="736601"/>
          </a:xfrm>
          <a:prstGeom prst="rect">
            <a:avLst/>
          </a:prstGeom>
        </p:spPr>
        <p:txBody>
          <a:bodyPr/>
          <a:lstStyle>
            <a:lvl1pPr defTabSz="473201">
              <a:defRPr sz="2106"/>
            </a:lvl1pPr>
          </a:lstStyle>
          <a:p>
            <a:pPr/>
            <a:r>
              <a:t>битва человека с компьютером продолжается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261" t="4220" r="21001" b="0"/>
          <a:stretch>
            <a:fillRect/>
          </a:stretch>
        </p:blipFill>
        <p:spPr>
          <a:xfrm>
            <a:off x="6502400" y="0"/>
            <a:ext cx="6502400" cy="9060676"/>
          </a:xfrm>
          <a:prstGeom prst="rect">
            <a:avLst/>
          </a:prstGeom>
        </p:spPr>
      </p:pic>
      <p:sp>
        <p:nvSpPr>
          <p:cNvPr id="314" name="Shape 3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Го и бизнес стратегия</a:t>
            </a:r>
          </a:p>
        </p:txBody>
      </p:sp>
      <p:sp>
        <p:nvSpPr>
          <p:cNvPr id="315" name="Shape 3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Она развивает интуицию и ее принципы применимы в бизнесе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472" t="0" r="2472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18" name="Shape 3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Роджер Пенроуз</a:t>
            </a:r>
          </a:p>
        </p:txBody>
      </p:sp>
      <p:sp>
        <p:nvSpPr>
          <p:cNvPr id="319" name="Shape 3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Книга сравнивая по мнению многих с математически-физическим оргазмом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9539" t="0" r="26809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22" name="DJI_-_Introducing_Spark_-_YouTube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10572" t="0" r="41445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23" name="DJI_-_Introducing_Spark_-_YouTube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20625" t="0" r="20625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24" name="Shape 3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Новый дрон DJI Spark</a:t>
            </a:r>
          </a:p>
        </p:txBody>
      </p:sp>
      <p:sp>
        <p:nvSpPr>
          <p:cNvPr id="325" name="Shape 325"/>
          <p:cNvSpPr/>
          <p:nvPr/>
        </p:nvSpPr>
        <p:spPr>
          <a:xfrm>
            <a:off x="5143500" y="8661400"/>
            <a:ext cx="83693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ключевая технология для этого дрона - распознавание лиц, неожидано?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622" t="0" r="4622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28" name="Shape 3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3486"/>
            </a:lvl1pPr>
          </a:lstStyle>
          <a:p>
            <a:pPr/>
            <a:r>
              <a:t>Геймификация это создание целей и ограничений</a:t>
            </a:r>
          </a:p>
        </p:txBody>
      </p:sp>
      <p:sp>
        <p:nvSpPr>
          <p:cNvPr id="329" name="Shape 3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А не раздача бонусов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Aishe_themes_on_the_App_Stor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5737" r="0" b="1573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32" name="Shape 3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Aisha Themes</a:t>
            </a:r>
          </a:p>
        </p:txBody>
      </p:sp>
      <p:sp>
        <p:nvSpPr>
          <p:cNvPr id="333" name="Shape 333"/>
          <p:cNvSpPr/>
          <p:nvPr>
            <p:ph type="body" sz="quarter" idx="1"/>
          </p:nvPr>
        </p:nvSpPr>
        <p:spPr>
          <a:xfrm>
            <a:off x="7886700" y="8230779"/>
            <a:ext cx="4953001" cy="912169"/>
          </a:xfrm>
          <a:prstGeom prst="rect">
            <a:avLst/>
          </a:prstGeom>
        </p:spPr>
        <p:txBody>
          <a:bodyPr/>
          <a:lstStyle/>
          <a:p>
            <a:pPr/>
            <a:r>
              <a:t>простейшая геймификация, которую я видел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Shape 336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7" name="backgrou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80265" y="-225075"/>
            <a:ext cx="19255833" cy="10427834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8733459" y="1098830"/>
            <a:ext cx="3615082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АЛЕКСЕЙ МАСЬ</a:t>
            </a:r>
          </a:p>
        </p:txBody>
      </p:sp>
      <p:pic>
        <p:nvPicPr>
          <p:cNvPr id="339" name="13769556_1224950540857420_2472603688815108181_n.jpg"/>
          <p:cNvPicPr>
            <a:picLocks noChangeAspect="1"/>
          </p:cNvPicPr>
          <p:nvPr/>
        </p:nvPicPr>
        <p:blipFill>
          <a:blip r:embed="rId3">
            <a:extLst/>
          </a:blip>
          <a:srcRect l="38590" t="11598" r="2805" b="498"/>
          <a:stretch>
            <a:fillRect/>
          </a:stretch>
        </p:blipFill>
        <p:spPr>
          <a:xfrm>
            <a:off x="-263148" y="1035482"/>
            <a:ext cx="7144895" cy="7144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0" name="Shape 340"/>
          <p:cNvSpPr/>
          <p:nvPr/>
        </p:nvSpPr>
        <p:spPr>
          <a:xfrm>
            <a:off x="9018631" y="1985436"/>
            <a:ext cx="3222538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Oleksiy.Mas@kyivstar.net</a:t>
            </a:r>
          </a:p>
        </p:txBody>
      </p:sp>
      <p:sp>
        <p:nvSpPr>
          <p:cNvPr id="341" name="Shape 341"/>
          <p:cNvSpPr/>
          <p:nvPr/>
        </p:nvSpPr>
        <p:spPr>
          <a:xfrm>
            <a:off x="9873411" y="2582336"/>
            <a:ext cx="2300378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 u="sng"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www.mas.kiev.ua</a:t>
            </a:r>
          </a:p>
        </p:txBody>
      </p:sp>
      <p:sp>
        <p:nvSpPr>
          <p:cNvPr id="342" name="Shape 342"/>
          <p:cNvSpPr/>
          <p:nvPr/>
        </p:nvSpPr>
        <p:spPr>
          <a:xfrm>
            <a:off x="8646033" y="3179236"/>
            <a:ext cx="3485135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 u="sng">
                <a:hlinkClick r:id="rId6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6" invalidUrl="" action="" tgtFrame="" tooltip="" history="1" highlightClick="0" endSnd="0"/>
              </a:rPr>
              <a:t>facebook.com/alekseymas</a:t>
            </a:r>
          </a:p>
        </p:txBody>
      </p:sp>
      <p:pic>
        <p:nvPicPr>
          <p:cNvPr id="343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63289" y="7924800"/>
            <a:ext cx="5806022" cy="1257972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344"/>
          <p:cNvSpPr/>
          <p:nvPr/>
        </p:nvSpPr>
        <p:spPr>
          <a:xfrm>
            <a:off x="9011812" y="3867430"/>
            <a:ext cx="3058376" cy="448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 u="sng">
                <a:hlinkClick r:id="rId8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8" invalidUrl="" action="" tgtFrame="" tooltip="" history="1" highlightClick="0" endSnd="0"/>
              </a:rPr>
              <a:t>www.radartech.com.ua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title"/>
          </p:nvPr>
        </p:nvSpPr>
        <p:spPr>
          <a:xfrm>
            <a:off x="393700" y="-368300"/>
            <a:ext cx="11861800" cy="3175000"/>
          </a:xfrm>
          <a:prstGeom prst="rect">
            <a:avLst/>
          </a:prstGeom>
        </p:spPr>
        <p:txBody>
          <a:bodyPr/>
          <a:lstStyle/>
          <a:p>
            <a:pPr/>
            <a:r>
              <a:t>Классификация устройств</a:t>
            </a:r>
          </a:p>
        </p:txBody>
      </p:sp>
      <p:sp>
        <p:nvSpPr>
          <p:cNvPr id="167" name="Shape 167"/>
          <p:cNvSpPr/>
          <p:nvPr/>
        </p:nvSpPr>
        <p:spPr>
          <a:xfrm>
            <a:off x="4736114" y="2897685"/>
            <a:ext cx="4616649" cy="4616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508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68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7850" y="6236924"/>
            <a:ext cx="1211831" cy="1122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5650" y="7702550"/>
            <a:ext cx="915090" cy="139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9486900" y="7760989"/>
            <a:ext cx="3549650" cy="468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 defTabSz="332993">
              <a:defRPr sz="2394"/>
            </a:lvl1pPr>
          </a:lstStyle>
          <a:p>
            <a:pPr/>
            <a:r>
              <a:t>Коммуникации</a:t>
            </a:r>
          </a:p>
        </p:txBody>
      </p:sp>
      <p:pic>
        <p:nvPicPr>
          <p:cNvPr id="171" name="pasted-image.tif"/>
          <p:cNvPicPr>
            <a:picLocks noChangeAspect="1"/>
          </p:cNvPicPr>
          <p:nvPr/>
        </p:nvPicPr>
        <p:blipFill>
          <a:blip r:embed="rId4">
            <a:extLst/>
          </a:blip>
          <a:srcRect l="0" t="11067" r="0" b="11067"/>
          <a:stretch>
            <a:fillRect/>
          </a:stretch>
        </p:blipFill>
        <p:spPr>
          <a:xfrm>
            <a:off x="4644826" y="1918295"/>
            <a:ext cx="1804148" cy="1053594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7734300" y="3321715"/>
            <a:ext cx="3549650" cy="468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 defTabSz="332993">
              <a:defRPr sz="2394"/>
            </a:lvl1pPr>
          </a:lstStyle>
          <a:p>
            <a:pPr/>
            <a:r>
              <a:t>Обострение чувств</a:t>
            </a:r>
          </a:p>
        </p:txBody>
      </p:sp>
      <p:pic>
        <p:nvPicPr>
          <p:cNvPr id="173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38730" y="3321715"/>
            <a:ext cx="1695539" cy="953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09469" y="1817169"/>
            <a:ext cx="1695539" cy="1255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t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76546" y="5734178"/>
            <a:ext cx="1695539" cy="1214623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1225162" y="7116722"/>
            <a:ext cx="3549651" cy="46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 defTabSz="327152">
              <a:defRPr sz="2352"/>
            </a:lvl1pPr>
          </a:lstStyle>
          <a:p>
            <a:pPr/>
            <a:r>
              <a:t>Виртуальная реальность</a:t>
            </a:r>
          </a:p>
        </p:txBody>
      </p:sp>
      <p:pic>
        <p:nvPicPr>
          <p:cNvPr id="177" name="pasted-image.ti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64777" y="8076722"/>
            <a:ext cx="2094006" cy="1397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8591040" y="3855115"/>
            <a:ext cx="3549651" cy="468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 defTabSz="332993">
              <a:defRPr sz="2394"/>
            </a:lvl1pPr>
          </a:lstStyle>
          <a:p>
            <a:pPr/>
            <a:r>
              <a:t>(движение в мозг)</a:t>
            </a:r>
          </a:p>
        </p:txBody>
      </p:sp>
      <p:sp>
        <p:nvSpPr>
          <p:cNvPr id="179" name="Shape 179"/>
          <p:cNvSpPr/>
          <p:nvPr/>
        </p:nvSpPr>
        <p:spPr>
          <a:xfrm>
            <a:off x="9903370" y="8179444"/>
            <a:ext cx="2716710" cy="758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 defTabSz="292100">
              <a:defRPr sz="2100"/>
            </a:lvl1pPr>
          </a:lstStyle>
          <a:p>
            <a:pPr/>
            <a:r>
              <a:t>(создание точек коммуникации)</a:t>
            </a:r>
          </a:p>
        </p:txBody>
      </p:sp>
      <p:sp>
        <p:nvSpPr>
          <p:cNvPr id="180" name="Shape 180"/>
          <p:cNvSpPr/>
          <p:nvPr/>
        </p:nvSpPr>
        <p:spPr>
          <a:xfrm>
            <a:off x="1225039" y="7753255"/>
            <a:ext cx="2945260" cy="758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 defTabSz="292100">
              <a:defRPr sz="2100"/>
            </a:lvl1pPr>
          </a:lstStyle>
          <a:p>
            <a:pPr/>
            <a:r>
              <a:t>(создание новой реальности)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479044">
              <a:defRPr sz="3400"/>
            </a:pPr>
            <a:r>
              <a:t>Фотографируем телефоном</a:t>
            </a:r>
          </a:p>
          <a:p>
            <a:pPr defTabSz="479044">
              <a:defRPr sz="21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/>
              <a:t>Уже неактуально!</a:t>
            </a:r>
          </a:p>
        </p:txBody>
      </p:sp>
      <p:sp>
        <p:nvSpPr>
          <p:cNvPr id="183" name="Shape 183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Уже фотографируем дронами</a:t>
            </a:r>
          </a:p>
        </p:txBody>
      </p:sp>
      <p:pic>
        <p:nvPicPr>
          <p:cNvPr id="184" name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006" y="849362"/>
            <a:ext cx="1708178" cy="1422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1258" y="1088996"/>
            <a:ext cx="906270" cy="943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73502" y="571819"/>
            <a:ext cx="1275881" cy="19776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" name="Group 189"/>
          <p:cNvGrpSpPr/>
          <p:nvPr/>
        </p:nvGrpSpPr>
        <p:grpSpPr>
          <a:xfrm>
            <a:off x="8139437" y="600096"/>
            <a:ext cx="10847065" cy="7800759"/>
            <a:chOff x="0" y="0"/>
            <a:chExt cx="10847063" cy="7800758"/>
          </a:xfrm>
        </p:grpSpPr>
        <p:pic>
          <p:nvPicPr>
            <p:cNvPr id="187" name="image4.t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5099" y="114300"/>
              <a:ext cx="10516865" cy="7368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image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10847065" cy="7800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0" name="image5.t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5891" y="2688692"/>
            <a:ext cx="5421192" cy="4957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32673" y="362420"/>
            <a:ext cx="2396412" cy="2396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5347" y="1088997"/>
            <a:ext cx="906270" cy="943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ctrTitle"/>
          </p:nvPr>
        </p:nvSpPr>
        <p:spPr>
          <a:xfrm>
            <a:off x="571500" y="6148337"/>
            <a:ext cx="11861800" cy="3175001"/>
          </a:xfrm>
          <a:prstGeom prst="rect">
            <a:avLst/>
          </a:prstGeom>
        </p:spPr>
        <p:txBody>
          <a:bodyPr/>
          <a:lstStyle/>
          <a:p>
            <a:pPr defTabSz="408940">
              <a:defRPr sz="2900"/>
            </a:pPr>
            <a:r>
              <a:t>Смещение функций</a:t>
            </a:r>
          </a:p>
          <a:p>
            <a:pPr defTabSz="408940">
              <a:defRPr sz="18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фотографируем - телефоном - дроном</a:t>
            </a:r>
          </a:p>
          <a:p>
            <a:pPr defTabSz="408940">
              <a:defRPr sz="18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звоним - компьютером</a:t>
            </a:r>
          </a:p>
          <a:p>
            <a:pPr defTabSz="408940">
              <a:defRPr sz="18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знакомимся - мобильным</a:t>
            </a:r>
          </a:p>
        </p:txBody>
      </p:sp>
      <p:sp>
        <p:nvSpPr>
          <p:cNvPr id="195" name="Shape 195"/>
          <p:cNvSpPr/>
          <p:nvPr>
            <p:ph type="subTitle" sz="quarter" idx="1"/>
          </p:nvPr>
        </p:nvSpPr>
        <p:spPr>
          <a:xfrm>
            <a:off x="571500" y="7227837"/>
            <a:ext cx="11861800" cy="1016001"/>
          </a:xfrm>
          <a:prstGeom prst="rect">
            <a:avLst/>
          </a:prstGeom>
        </p:spPr>
        <p:txBody>
          <a:bodyPr/>
          <a:lstStyle/>
          <a:p>
            <a:pPr/>
            <a:r>
              <a:t>Что дальше?</a:t>
            </a:r>
          </a:p>
        </p:txBody>
      </p:sp>
      <p:pic>
        <p:nvPicPr>
          <p:cNvPr id="196" name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006" y="849362"/>
            <a:ext cx="1708178" cy="1422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9671" y="5553457"/>
            <a:ext cx="1823543" cy="157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91258" y="1088996"/>
            <a:ext cx="906270" cy="943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91258" y="3438497"/>
            <a:ext cx="906270" cy="943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07600" y="5459974"/>
            <a:ext cx="1894853" cy="157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4643" y="3198861"/>
            <a:ext cx="1464903" cy="1422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73502" y="571819"/>
            <a:ext cx="1275881" cy="1977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73502" y="2921318"/>
            <a:ext cx="1275881" cy="1977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25356" y="3438497"/>
            <a:ext cx="906269" cy="943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07600" y="3224775"/>
            <a:ext cx="1894853" cy="157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62272" y="5776903"/>
            <a:ext cx="906270" cy="943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41511" y="5776903"/>
            <a:ext cx="906269" cy="943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686839" y="5259727"/>
            <a:ext cx="1275881" cy="1977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32673" y="362420"/>
            <a:ext cx="2396412" cy="2396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5347" y="1088997"/>
            <a:ext cx="906270" cy="943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Альтшуллер «Триз»</a:t>
            </a:r>
          </a:p>
        </p:txBody>
      </p:sp>
      <p:sp>
        <p:nvSpPr>
          <p:cNvPr id="213" name="Shape 213"/>
          <p:cNvSpPr/>
          <p:nvPr>
            <p:ph type="body" sz="half" idx="1"/>
          </p:nvPr>
        </p:nvSpPr>
        <p:spPr>
          <a:xfrm>
            <a:off x="650239" y="2275839"/>
            <a:ext cx="5852162" cy="747776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r>
              <a:t>Теория Решения Изобретательских Задач</a:t>
            </a:r>
          </a:p>
          <a:p>
            <a:pPr marL="426402" indent="-385762">
              <a:defRPr sz="36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r>
              <a:t>Ввел понятие «технического и физического противоречий»</a:t>
            </a:r>
          </a:p>
          <a:p>
            <a:pPr marL="426402" indent="-385762">
              <a:defRPr sz="36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r>
              <a:t>Ввел понятие идеального решения</a:t>
            </a:r>
          </a:p>
        </p:txBody>
      </p:sp>
      <p:sp>
        <p:nvSpPr>
          <p:cNvPr id="214" name="Shape 214"/>
          <p:cNvSpPr/>
          <p:nvPr>
            <p:ph type="sldNum" sz="quarter" idx="2"/>
          </p:nvPr>
        </p:nvSpPr>
        <p:spPr>
          <a:xfrm>
            <a:off x="10615418" y="8882098"/>
            <a:ext cx="443830" cy="4334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5" name="k4z2xyc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1013" y="1784385"/>
            <a:ext cx="5039361" cy="752143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Альтов (он же) «Триз»</a:t>
            </a:r>
          </a:p>
        </p:txBody>
      </p:sp>
      <p:sp>
        <p:nvSpPr>
          <p:cNvPr id="218" name="Shape 218"/>
          <p:cNvSpPr/>
          <p:nvPr>
            <p:ph type="body" sz="half" idx="1"/>
          </p:nvPr>
        </p:nvSpPr>
        <p:spPr>
          <a:xfrm>
            <a:off x="650239" y="2275839"/>
            <a:ext cx="5852162" cy="747776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r>
              <a:t>Приемы</a:t>
            </a:r>
          </a:p>
          <a:p>
            <a:pPr marL="426402" indent="-385762">
              <a:defRPr sz="36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r>
              <a:t>мозговой штурм</a:t>
            </a:r>
          </a:p>
          <a:p>
            <a:pPr marL="426402" indent="-385762">
              <a:defRPr sz="36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r>
              <a:t>аналогия</a:t>
            </a:r>
          </a:p>
          <a:p>
            <a:pPr marL="426402" indent="-385762">
              <a:defRPr sz="36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</a:defRPr>
            </a:pPr>
            <a:r>
              <a:t>инверсия</a:t>
            </a:r>
          </a:p>
        </p:txBody>
      </p:sp>
      <p:sp>
        <p:nvSpPr>
          <p:cNvPr id="219" name="Shape 219"/>
          <p:cNvSpPr/>
          <p:nvPr>
            <p:ph type="sldNum" sz="quarter" idx="2"/>
          </p:nvPr>
        </p:nvSpPr>
        <p:spPr>
          <a:xfrm>
            <a:off x="10615418" y="8882098"/>
            <a:ext cx="443830" cy="4334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0" name="altov-izobre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5200" y="2113279"/>
            <a:ext cx="4660054" cy="7106582"/>
          </a:xfrm>
          <a:prstGeom prst="rect">
            <a:avLst/>
          </a:prstGeom>
          <a:ln w="12700"/>
        </p:spPr>
      </p:pic>
      <p:sp>
        <p:nvSpPr>
          <p:cNvPr id="221" name="Shape 221"/>
          <p:cNvSpPr/>
          <p:nvPr/>
        </p:nvSpPr>
        <p:spPr>
          <a:xfrm>
            <a:off x="157394" y="6615095"/>
            <a:ext cx="7449972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ищите «Простейшие приемы изобретательства»</a:t>
            </a:r>
          </a:p>
        </p:txBody>
      </p:sp>
      <p:sp>
        <p:nvSpPr>
          <p:cNvPr id="222" name="Shape 222"/>
          <p:cNvSpPr/>
          <p:nvPr/>
        </p:nvSpPr>
        <p:spPr>
          <a:xfrm>
            <a:off x="1297457" y="8064780"/>
            <a:ext cx="4796486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https://ru.wikibooks.org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10.tif"/>
          <p:cNvPicPr>
            <a:picLocks noChangeAspect="1"/>
          </p:cNvPicPr>
          <p:nvPr/>
        </p:nvPicPr>
        <p:blipFill>
          <a:blip r:embed="rId2">
            <a:extLst/>
          </a:blip>
          <a:srcRect l="0" t="6165" r="0" b="6164"/>
          <a:stretch>
            <a:fillRect/>
          </a:stretch>
        </p:blipFill>
        <p:spPr>
          <a:xfrm>
            <a:off x="0" y="0"/>
            <a:ext cx="13004800" cy="7594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>
            <p:ph type="ctrTitle"/>
          </p:nvPr>
        </p:nvSpPr>
        <p:spPr>
          <a:xfrm>
            <a:off x="673100" y="5168900"/>
            <a:ext cx="11861800" cy="3175000"/>
          </a:xfrm>
          <a:prstGeom prst="rect">
            <a:avLst/>
          </a:prstGeom>
        </p:spPr>
        <p:txBody>
          <a:bodyPr/>
          <a:lstStyle>
            <a:lvl1pPr defTabSz="484886">
              <a:defRPr sz="3400"/>
            </a:lvl1pPr>
          </a:lstStyle>
          <a:p>
            <a:pPr/>
            <a:r>
              <a:t>Человек приспосабливается к устройствам</a:t>
            </a:r>
          </a:p>
        </p:txBody>
      </p:sp>
      <p:sp>
        <p:nvSpPr>
          <p:cNvPr id="226" name="Shape 226"/>
          <p:cNvSpPr/>
          <p:nvPr>
            <p:ph type="subTitle" sz="quarter" idx="1"/>
          </p:nvPr>
        </p:nvSpPr>
        <p:spPr>
          <a:xfrm>
            <a:off x="673100" y="8547100"/>
            <a:ext cx="11861800" cy="1016000"/>
          </a:xfrm>
          <a:prstGeom prst="rect">
            <a:avLst/>
          </a:prstGeom>
        </p:spPr>
        <p:txBody>
          <a:bodyPr/>
          <a:lstStyle>
            <a:lvl1pPr defTabSz="578358">
              <a:defRPr sz="2500"/>
            </a:lvl1pPr>
          </a:lstStyle>
          <a:p>
            <a:pPr/>
            <a:r>
              <a:t>пилоты Apache научились управлять глазами независимо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30" t="0" r="183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29" name="Shape 229"/>
          <p:cNvSpPr/>
          <p:nvPr>
            <p:ph type="title"/>
          </p:nvPr>
        </p:nvSpPr>
        <p:spPr>
          <a:xfrm>
            <a:off x="1549400" y="7454900"/>
            <a:ext cx="5791200" cy="1701800"/>
          </a:xfrm>
          <a:prstGeom prst="rect">
            <a:avLst/>
          </a:prstGeom>
        </p:spPr>
        <p:txBody>
          <a:bodyPr/>
          <a:lstStyle/>
          <a:p>
            <a:pPr/>
            <a:r>
              <a:t>Носимые роботы</a:t>
            </a:r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xfrm>
            <a:off x="7886700" y="7881182"/>
            <a:ext cx="4953001" cy="1611363"/>
          </a:xfrm>
          <a:prstGeom prst="rect">
            <a:avLst/>
          </a:prstGeom>
        </p:spPr>
        <p:txBody>
          <a:bodyPr/>
          <a:lstStyle/>
          <a:p>
            <a:pPr defTabSz="525779">
              <a:defRPr sz="2340"/>
            </a:pPr>
            <a:r>
              <a:t>Это мой термин, который означит устройство способное отделяться от вас и выполнять функцию</a:t>
            </a:r>
          </a:p>
          <a:p>
            <a:pPr defTabSz="525779">
              <a:defRPr sz="2340"/>
            </a:pPr>
            <a:r>
              <a:t>(на фото робот телеприсутствия)</a:t>
            </a:r>
          </a:p>
        </p:txBody>
      </p:sp>
      <p:sp>
        <p:nvSpPr>
          <p:cNvPr id="231" name="Shape 231"/>
          <p:cNvSpPr/>
          <p:nvPr/>
        </p:nvSpPr>
        <p:spPr>
          <a:xfrm>
            <a:off x="2012416" y="8772849"/>
            <a:ext cx="5282036" cy="678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http://www.mobiledevice.ru/mh-2-robot-gumanoid-teleprisutstvie.aspx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