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Расскажет о нашей CRM системе, программе лояльности, а также об опыте взаимодействия и построения долгосрочных отношений с клиентами</a:t>
            </a:r>
          </a:p>
        </p:txBody>
      </p:sp>
      <p:sp>
        <p:nvSpPr>
          <p:cNvPr id="87" name="Shape 8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TODO: Еще нужно добавить кросс-девайс корзину…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rgbClr val="FF7C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Что нам говорит GA?</a:t>
            </a:r>
          </a:p>
          <a:p>
            <a:pPr indent="0" lvl="1" marL="45720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Как покупали?</a:t>
            </a:r>
          </a:p>
          <a:p>
            <a:pPr indent="0" lvl="1" marL="45720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Откуда пришли? </a:t>
            </a:r>
          </a:p>
          <a:p>
            <a:pPr indent="0" lvl="1" marL="45720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Сколько стоили? (метим, метим все)</a:t>
            </a:r>
          </a:p>
          <a:p>
            <a:pPr indent="0" lvl="1" marL="45720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Кто пришел?</a:t>
            </a:r>
          </a:p>
          <a:p>
            <a:pPr indent="0" lvl="1" marL="45720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Зачем пришли? Что искали?</a:t>
            </a:r>
          </a:p>
          <a:p>
            <a:pPr indent="0" lvl="1" marL="45720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Что и как смотрели?</a:t>
            </a:r>
          </a:p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C00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1) Оцениваем и повышаем качество работы операторов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Чеклист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- мы оцениваем качество обслуживания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- мы можем отслеживать продажи операторов, но (пока?) мы не используем эти данные для оценки работы</a:t>
            </a: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Сценарии разговоров, FAQ и т.д.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не роботизируем колл-центр, а разгружаем: не нужно выдумывать ответы на стандартные вопросы</a:t>
            </a: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Учиться, учиться и еще раз учиться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сейчас обучение нового оператора длится 2 недели (!!!)</a:t>
            </a: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постоянное обучение существующих операторов: техника ведения разговора, товары (представители брендов)</a:t>
            </a:r>
            <a:b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 </a:t>
            </a:r>
            <a:r>
              <a:rPr b="0" i="0" lang="en-US" sz="12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Не упускаем ни единого звонка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Данные CRM + PBX Alerts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True call-back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балансировка</a:t>
            </a:r>
          </a:p>
        </p:txBody>
      </p:sp>
      <p:sp>
        <p:nvSpPr>
          <p:cNvPr id="169" name="Shape 16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1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Shape 17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1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Возрастные рассылки  - как подтверждение тезиса про демографию VS поведение</a:t>
            </a:r>
          </a:p>
        </p:txBody>
      </p:sp>
      <p:sp>
        <p:nvSpPr>
          <p:cNvPr id="193" name="Shape 19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Shape 20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Shape 20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Shape 214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Shape 11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Сначала понимаем задачу, потому находим инструмент решения, а не наоборот</a:t>
            </a:r>
          </a:p>
        </p:txBody>
      </p:sp>
      <p:sp>
        <p:nvSpPr>
          <p:cNvPr id="140" name="Shape 140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нужно лишних опросов, длинных форм регистрации… самую ценную информацию люди предоставят сами через свои действия или бездействие</a:t>
            </a:r>
          </a:p>
        </p:txBody>
      </p:sp>
      <p:sp>
        <p:nvSpPr>
          <p:cNvPr id="147" name="Shape 14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8" name="Shape 28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buClr>
                <a:srgbClr val="888888"/>
              </a:buClr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360"/>
              </a:spcBef>
              <a:buClr>
                <a:srgbClr val="888888"/>
              </a:buClr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33350" lvl="1" marL="74295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01600" lvl="2" marL="1143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14300" lvl="3" marL="1600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14300" lvl="4" marL="20574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360"/>
              </a:spcBef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58750" lvl="1" marL="74295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14300" lvl="2" marL="1143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27000" lvl="3" marL="1600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27000" lvl="4" marL="20574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240"/>
              </a:spcBef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200"/>
              </a:spcBef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b="2999" l="69000" r="1999" t="9000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dropbox.com/s/ot25lml14hc4d6b/musayev_shevchenko.pdf?dl=0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/>
        </p:nvSpPr>
        <p:spPr>
          <a:xfrm>
            <a:off x="0" y="5521423"/>
            <a:ext cx="4248472" cy="1152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	Шахин Мусаев, </a:t>
            </a:r>
            <a:r>
              <a:rPr b="0" i="0" lang="en-US" sz="1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pampik.com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	M: </a:t>
            </a:r>
            <a:r>
              <a:rPr b="0" i="0" lang="en-US" sz="1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+380 63 236 24 56</a:t>
            </a:r>
          </a:p>
          <a:p>
            <a:pPr indent="-342900" lvl="0" marL="342900" marR="0" rtl="0" algn="l">
              <a:spcBef>
                <a:spcPts val="36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	E: </a:t>
            </a:r>
            <a:r>
              <a:rPr b="0" i="0" lang="en-US" sz="1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shahin@pampik.com</a:t>
            </a:r>
          </a:p>
        </p:txBody>
      </p:sp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 b="2918" l="0" r="9972" t="0"/>
          <a:stretch/>
        </p:blipFill>
        <p:spPr>
          <a:xfrm>
            <a:off x="2771800" y="2865684"/>
            <a:ext cx="3419871" cy="245445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>
            <p:ph type="title"/>
          </p:nvPr>
        </p:nvSpPr>
        <p:spPr>
          <a:xfrm>
            <a:off x="179511" y="1004600"/>
            <a:ext cx="8805664" cy="18610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808080"/>
              </a:buClr>
              <a:buSzPct val="25000"/>
              <a:buFont typeface="Arial"/>
              <a:buNone/>
            </a:pPr>
            <a:r>
              <a:rPr b="1" i="0" lang="en-US" sz="3959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Как мы </a:t>
            </a:r>
            <a:r>
              <a:rPr b="1" i="0" lang="en-US" sz="3959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заботимся</a:t>
            </a:r>
            <a:r>
              <a:rPr b="1" i="0" lang="en-US" sz="3959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о наших клиентах, и что заставляет их возвращаться?</a:t>
            </a:r>
            <a:br>
              <a:rPr b="1" i="0" lang="en-US" sz="3959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b="0" l="1" r="13948" t="0"/>
          <a:stretch/>
        </p:blipFill>
        <p:spPr>
          <a:xfrm>
            <a:off x="5610110" y="764704"/>
            <a:ext cx="3533890" cy="2733277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CRM для ИМ начинается…</a:t>
            </a:r>
          </a:p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467543" y="1340767"/>
            <a:ext cx="8229600" cy="5517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25000"/>
              <a:buFont typeface="Arial"/>
              <a:buNone/>
            </a:pPr>
            <a:r>
              <a:rPr b="1" i="0" lang="en-US" sz="217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 визита на сайт (у нас в 85% случаев)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«Длинные» сессии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валидация корзины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Связываем данные CRM и Google Analytics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Анализируем воронку, источники и т.д.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Управляем контентом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Персонализируем через блоки рекомендаций и ранжирование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Постоянно оптимизируем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Работаем с брошенными корзинами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Через мейл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Через звонок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Shape 171"/>
          <p:cNvPicPr preferRelativeResize="0"/>
          <p:nvPr/>
        </p:nvPicPr>
        <p:blipFill rotWithShape="1">
          <a:blip r:embed="rId3">
            <a:alphaModFix/>
          </a:blip>
          <a:srcRect b="0" l="0" r="20070" t="0"/>
          <a:stretch/>
        </p:blipFill>
        <p:spPr>
          <a:xfrm>
            <a:off x="6104332" y="3573016"/>
            <a:ext cx="3008864" cy="250547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Shape 17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CRM для ИМ начинается…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467543" y="1340767"/>
            <a:ext cx="8229600" cy="5256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25000"/>
              <a:buFont typeface="Arial"/>
              <a:buNone/>
            </a:pPr>
            <a:r>
              <a:rPr b="1" i="0" lang="en-US" sz="217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Со звонка (у нас в ~15% случаев)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Оцениваем и повышаем качество работы операторов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сценарии разговоров, FAQ и т.д.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постоянное обучение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контроль качества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Не упускаем ни единого звонка и всегда перезваниваем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балансировка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интеграция с телефонией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Общий интерфейс для клиента и оператора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Фиксируем и анализируем темы звонков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chemeClr val="dk1"/>
              </a:buClr>
              <a:buSzPct val="98000"/>
              <a:buFont typeface="Arial"/>
              <a:buNone/>
            </a:pPr>
            <a:r>
              <a:t/>
            </a:r>
            <a:endParaRPr b="0" i="0" sz="196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Shape 1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22832" y="2276872"/>
            <a:ext cx="3657679" cy="2434414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Shape 180"/>
          <p:cNvSpPr txBox="1"/>
          <p:nvPr>
            <p:ph idx="1" type="body"/>
          </p:nvPr>
        </p:nvSpPr>
        <p:spPr>
          <a:xfrm>
            <a:off x="457200" y="1600200"/>
            <a:ext cx="5797296" cy="5069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Автоматически распределяем заказы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 учетом нагрузки и навыков/экспертизы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Отображаем всю информацию по заказу в одном окне: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складские остатки, резервы, статус сборки (интеграция с WMS)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статус доставки и контакты курьера (интеграция с КС и TMS)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статус оплаты  (интеграция с платежным сервисом)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история звонков, email/sms (интеграция с телефонией и ESP)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chemeClr val="dk1"/>
              </a:buClr>
              <a:buSzPct val="98000"/>
              <a:buFont typeface="Arial"/>
              <a:buNone/>
            </a:pPr>
            <a:r>
              <a:t/>
            </a:r>
            <a:endParaRPr b="0" i="0" sz="196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Фиксируем и анализируем причины отмен</a:t>
            </a:r>
          </a:p>
        </p:txBody>
      </p:sp>
      <p:sp>
        <p:nvSpPr>
          <p:cNvPr id="181" name="Shape 18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Обработка заказов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Shape 1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73110" y="2564903"/>
            <a:ext cx="2987824" cy="2141933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Shape 18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Постпродажный сервис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457200" y="1600200"/>
            <a:ext cx="6419056" cy="49251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Обрабатываем, фиксируем, и анализируем обращения пользователей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отзывы по товарам и заказам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жалобы/рекламации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причины отписок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и т.д.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chemeClr val="dk1"/>
              </a:buClr>
              <a:buSzPct val="98000"/>
              <a:buFont typeface="Arial"/>
              <a:buNone/>
            </a:pPr>
            <a:r>
              <a:t/>
            </a:r>
            <a:endParaRPr b="0" i="0" sz="196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96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Выделенная служба контроля качества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обработка обращений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контроль «внутреннего» и «внешнего» качества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benchmarking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непрерывное совершенствование процессов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buClr>
                <a:schemeClr val="dk1"/>
              </a:buClr>
              <a:buSzPct val="98000"/>
              <a:buFont typeface="Arial"/>
              <a:buNone/>
            </a:pPr>
            <a:r>
              <a:t/>
            </a:r>
            <a:endParaRPr b="0" i="0" sz="196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Shape 195"/>
          <p:cNvPicPr preferRelativeResize="0"/>
          <p:nvPr/>
        </p:nvPicPr>
        <p:blipFill rotWithShape="1">
          <a:blip r:embed="rId3">
            <a:alphaModFix/>
          </a:blip>
          <a:srcRect b="0" l="20915" r="8802" t="0"/>
          <a:stretch/>
        </p:blipFill>
        <p:spPr>
          <a:xfrm>
            <a:off x="5439103" y="2240632"/>
            <a:ext cx="3231930" cy="3060576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Shape 19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3959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Возвращаем / удерживаем клиентов</a:t>
            </a:r>
          </a:p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457200" y="2248272"/>
            <a:ext cx="4762871" cy="37010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Регулярные и не очень акционные рассылки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Триггерные коммуникации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Брошенные просмотры и корзины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Сервисные письма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Welcome-серия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Знакомство с асортиментом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У вас заканчиваются подгузники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Начисление/сгорание баллов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sng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Возрастные рассылки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buClr>
                <a:schemeClr val="dk1"/>
              </a:buClr>
              <a:buSzPct val="98000"/>
              <a:buFont typeface="Arial"/>
              <a:buNone/>
            </a:pPr>
            <a:r>
              <a:t/>
            </a:r>
            <a:endParaRPr b="0" i="0" sz="196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Пару слов о внедрении CRM</a:t>
            </a:r>
          </a:p>
        </p:txBody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457200" y="2248272"/>
            <a:ext cx="7859215" cy="26928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У вас должны быть стальные 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воля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Делайте «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удобно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» сотрудникам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Постоянно спрашивайте «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Что еще мы можем улучшить?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type="ctrTitle"/>
          </p:nvPr>
        </p:nvSpPr>
        <p:spPr>
          <a:xfrm>
            <a:off x="683566" y="1628800"/>
            <a:ext cx="8027295" cy="3051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Наша </a:t>
            </a:r>
            <a:r>
              <a:rPr b="1" i="0" lang="en-US" sz="44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программа лояльности</a:t>
            </a: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3959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Пару слов о программе лояльности</a:t>
            </a:r>
          </a:p>
        </p:txBody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x="457200" y="2320280"/>
            <a:ext cx="7859215" cy="3196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Клионтоориентированность VS Клиентоодержимость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История с бесплатной доставкой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История про скидки от суммы покупок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История про накопительную систему скидок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92"/>
              </a:spcBef>
              <a:buClr>
                <a:srgbClr val="808080"/>
              </a:buClr>
              <a:buSzPct val="98000"/>
              <a:buFont typeface="Arial"/>
              <a:buChar char="–"/>
            </a:pPr>
            <a:r>
              <a:rPr b="0" i="0" lang="en-US" sz="196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Подробно про переход от скидок к бонусам </a:t>
            </a:r>
            <a:r>
              <a:rPr b="0" i="0" lang="en-US" sz="196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тут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x="467543" y="306895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Спасибо за внимание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0" y="5733255"/>
            <a:ext cx="4248472" cy="1152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	Шахин Мусаев, </a:t>
            </a:r>
            <a:r>
              <a:rPr b="0" i="0" lang="en-US" sz="1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pampik.com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	M: </a:t>
            </a:r>
            <a:r>
              <a:rPr b="0" i="0" lang="en-US" sz="1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+380 63 236 24 56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	E: </a:t>
            </a:r>
            <a:r>
              <a:rPr b="0" i="0" lang="en-US" sz="1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shahin@pampik.com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7205" y="332656"/>
            <a:ext cx="4680520" cy="31151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О pampik.com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457200" y="1268759"/>
            <a:ext cx="8229600" cy="4637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На рынке с 2009 года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Начинали как магазин подгузников, сейчас в ассортименте все необходимые товары для мам и деток от 0 до 5 лет, а также товары для дома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До 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15 тыс.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посетителей в день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FF7C0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80% покупок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совершают постоянные клиенты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rgbClr val="FF7C0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50% (новых) пользователей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совершают повторную покупку в течении 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30 дней</a:t>
            </a: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3">
            <a:alphaModFix/>
          </a:blip>
          <a:srcRect b="0" l="0" r="13375" t="0"/>
          <a:stretch/>
        </p:blipFill>
        <p:spPr>
          <a:xfrm>
            <a:off x="6084167" y="692695"/>
            <a:ext cx="2448271" cy="1679886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ctrTitle"/>
          </p:nvPr>
        </p:nvSpPr>
        <p:spPr>
          <a:xfrm>
            <a:off x="539552" y="1556791"/>
            <a:ext cx="7560839" cy="28083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buClr>
                <a:srgbClr val="808080"/>
              </a:buClr>
              <a:buSzPct val="25000"/>
              <a:buFont typeface="Arial"/>
              <a:buNone/>
            </a:pPr>
            <a:r>
              <a:rPr b="0" i="0" lang="en-US" sz="2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Мы понимаем </a:t>
            </a:r>
            <a:r>
              <a:rPr b="0" i="0" lang="en-US" sz="28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Маму</a:t>
            </a:r>
            <a:r>
              <a:rPr b="0" i="0" lang="en-US" sz="28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и заботимся о ней </a:t>
            </a:r>
            <a:r>
              <a:rPr b="0" i="0" lang="en-US" sz="20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предоставляем восхитительный опыт, качественные товары и экспертизу в момент, когда она в них нуждается.</a:t>
            </a:r>
          </a:p>
        </p:txBody>
      </p:sp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28183" y="3861048"/>
            <a:ext cx="2489216" cy="190291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Наша миссия: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Базовая модель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457200" y="1916832"/>
            <a:ext cx="8229600" cy="3240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создавать лояльные и долгосрочные отношения с клиентами через продажу 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высокочастотных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низкомаржинальных 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товаров (например, подгузников)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дополнительно монетизировать эти отношения через кросс-продажу </a:t>
            </a:r>
            <a:r>
              <a:rPr b="0" i="0" lang="en-US" sz="224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высокомаржинальных </a:t>
            </a: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товаров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Важная особенность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57200" y="2060848"/>
            <a:ext cx="4114800" cy="2520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все процессы под одной крышей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свой собственный «зоопарк» решений</a:t>
            </a:r>
          </a:p>
        </p:txBody>
      </p:sp>
      <p:grpSp>
        <p:nvGrpSpPr>
          <p:cNvPr id="122" name="Shape 122"/>
          <p:cNvGrpSpPr/>
          <p:nvPr/>
        </p:nvGrpSpPr>
        <p:grpSpPr>
          <a:xfrm>
            <a:off x="3926266" y="3372814"/>
            <a:ext cx="5035882" cy="544419"/>
            <a:chOff x="2337" y="1672006"/>
            <a:chExt cx="5035882" cy="544419"/>
          </a:xfrm>
        </p:grpSpPr>
        <p:sp>
          <p:nvSpPr>
            <p:cNvPr id="123" name="Shape 123"/>
            <p:cNvSpPr/>
            <p:nvPr/>
          </p:nvSpPr>
          <p:spPr>
            <a:xfrm>
              <a:off x="2337" y="1672006"/>
              <a:ext cx="1361048" cy="544419"/>
            </a:xfrm>
            <a:prstGeom prst="chevron">
              <a:avLst>
                <a:gd fmla="val 50000" name="adj"/>
              </a:avLst>
            </a:prstGeom>
            <a:solidFill>
              <a:srgbClr val="F7954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4" name="Shape 124"/>
            <p:cNvSpPr txBox="1"/>
            <p:nvPr/>
          </p:nvSpPr>
          <p:spPr>
            <a:xfrm>
              <a:off x="274547" y="1672006"/>
              <a:ext cx="816630" cy="5444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000" lIns="96000" rIns="32000" tIns="32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CMS</a:t>
              </a:r>
            </a:p>
          </p:txBody>
        </p:sp>
        <p:sp>
          <p:nvSpPr>
            <p:cNvPr id="125" name="Shape 125"/>
            <p:cNvSpPr/>
            <p:nvPr/>
          </p:nvSpPr>
          <p:spPr>
            <a:xfrm>
              <a:off x="1227282" y="1672006"/>
              <a:ext cx="1361048" cy="544419"/>
            </a:xfrm>
            <a:prstGeom prst="chevron">
              <a:avLst>
                <a:gd fmla="val 50000" name="adj"/>
              </a:avLst>
            </a:prstGeom>
            <a:solidFill>
              <a:srgbClr val="F7954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6" name="Shape 126"/>
            <p:cNvSpPr txBox="1"/>
            <p:nvPr/>
          </p:nvSpPr>
          <p:spPr>
            <a:xfrm>
              <a:off x="1499491" y="1672006"/>
              <a:ext cx="816630" cy="5444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000" lIns="96000" rIns="32000" tIns="32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CRM</a:t>
              </a:r>
            </a:p>
          </p:txBody>
        </p:sp>
        <p:sp>
          <p:nvSpPr>
            <p:cNvPr id="127" name="Shape 127"/>
            <p:cNvSpPr/>
            <p:nvPr/>
          </p:nvSpPr>
          <p:spPr>
            <a:xfrm>
              <a:off x="2452226" y="1672006"/>
              <a:ext cx="1361048" cy="544419"/>
            </a:xfrm>
            <a:prstGeom prst="chevron">
              <a:avLst>
                <a:gd fmla="val 50000" name="adj"/>
              </a:avLst>
            </a:prstGeom>
            <a:solidFill>
              <a:srgbClr val="F7954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8" name="Shape 128"/>
            <p:cNvSpPr txBox="1"/>
            <p:nvPr/>
          </p:nvSpPr>
          <p:spPr>
            <a:xfrm>
              <a:off x="2724436" y="1672006"/>
              <a:ext cx="816630" cy="5444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000" lIns="96000" rIns="32000" tIns="32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WMS</a:t>
              </a:r>
            </a:p>
          </p:txBody>
        </p:sp>
        <p:sp>
          <p:nvSpPr>
            <p:cNvPr id="129" name="Shape 129"/>
            <p:cNvSpPr/>
            <p:nvPr/>
          </p:nvSpPr>
          <p:spPr>
            <a:xfrm>
              <a:off x="3677171" y="1672006"/>
              <a:ext cx="1361048" cy="544419"/>
            </a:xfrm>
            <a:prstGeom prst="chevron">
              <a:avLst>
                <a:gd fmla="val 50000" name="adj"/>
              </a:avLst>
            </a:prstGeom>
            <a:solidFill>
              <a:srgbClr val="F7954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3949382" y="1672006"/>
              <a:ext cx="816630" cy="5444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000" lIns="96000" rIns="32000" tIns="32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0" i="0" lang="en-US" sz="2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TMS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type="ctrTitle"/>
          </p:nvPr>
        </p:nvSpPr>
        <p:spPr>
          <a:xfrm>
            <a:off x="683566" y="1628800"/>
            <a:ext cx="8027295" cy="3051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Наша CRM </a:t>
            </a:r>
            <a:r>
              <a:rPr b="1" i="0" lang="en-US" sz="4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система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CRM – это…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457200" y="2060848"/>
            <a:ext cx="8229600" cy="2908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CRM – это не ПО, а процессы...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Однако для эффективной организации этих процессов вам скорее всего понадобится какое-то ПО :)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4400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CRM – это…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457200" y="1988840"/>
            <a:ext cx="8229600" cy="2664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CRM – это в том числе хранилище данных о ваших клиентах.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101818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spcAft>
                <a:spcPts val="0"/>
              </a:spcAft>
              <a:buClr>
                <a:srgbClr val="808080"/>
              </a:buClr>
              <a:buSzPct val="101818"/>
              <a:buFont typeface="Arial"/>
              <a:buChar char="•"/>
            </a:pPr>
            <a:r>
              <a:rPr b="0" i="0" lang="en-US" sz="224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Однако важно помнить, что поведенческие сигналы служат лучшими предсказателями ожидаемого дохода нежели демографические данные</a:t>
            </a:r>
          </a:p>
          <a:p>
            <a:pPr indent="0" lvl="0" marL="0" marR="0" rtl="0" algn="l">
              <a:lnSpc>
                <a:spcPct val="80000"/>
              </a:lnSpc>
              <a:spcBef>
                <a:spcPts val="448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2240" u="none" cap="none" strike="noStrike">
              <a:solidFill>
                <a:srgbClr val="80808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F7C00"/>
              </a:buClr>
              <a:buSzPct val="25000"/>
              <a:buFont typeface="Arial"/>
              <a:buNone/>
            </a:pPr>
            <a:r>
              <a:rPr b="1" i="0" lang="en-US" sz="3959" u="none" cap="none" strike="noStrike">
                <a:solidFill>
                  <a:srgbClr val="FF7C00"/>
                </a:solidFill>
                <a:latin typeface="Arial"/>
                <a:ea typeface="Arial"/>
                <a:cs typeface="Arial"/>
                <a:sym typeface="Arial"/>
              </a:rPr>
              <a:t>Вот как это может выглядеть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2297" y="1268759"/>
            <a:ext cx="8258174" cy="467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mpik-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