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44"/>
  </p:notesMasterIdLst>
  <p:handoutMasterIdLst>
    <p:handoutMasterId r:id="rId45"/>
  </p:handoutMasterIdLst>
  <p:sldIdLst>
    <p:sldId id="256" r:id="rId2"/>
    <p:sldId id="461" r:id="rId3"/>
    <p:sldId id="393" r:id="rId4"/>
    <p:sldId id="369" r:id="rId5"/>
    <p:sldId id="447" r:id="rId6"/>
    <p:sldId id="448" r:id="rId7"/>
    <p:sldId id="397" r:id="rId8"/>
    <p:sldId id="450" r:id="rId9"/>
    <p:sldId id="451" r:id="rId10"/>
    <p:sldId id="449" r:id="rId11"/>
    <p:sldId id="452" r:id="rId12"/>
    <p:sldId id="453" r:id="rId13"/>
    <p:sldId id="454" r:id="rId14"/>
    <p:sldId id="460" r:id="rId15"/>
    <p:sldId id="429" r:id="rId16"/>
    <p:sldId id="431" r:id="rId17"/>
    <p:sldId id="432" r:id="rId18"/>
    <p:sldId id="468" r:id="rId19"/>
    <p:sldId id="469" r:id="rId20"/>
    <p:sldId id="426" r:id="rId21"/>
    <p:sldId id="443" r:id="rId22"/>
    <p:sldId id="444" r:id="rId23"/>
    <p:sldId id="445" r:id="rId24"/>
    <p:sldId id="462" r:id="rId25"/>
    <p:sldId id="465" r:id="rId26"/>
    <p:sldId id="466" r:id="rId27"/>
    <p:sldId id="467" r:id="rId28"/>
    <p:sldId id="428" r:id="rId29"/>
    <p:sldId id="424" r:id="rId30"/>
    <p:sldId id="419" r:id="rId31"/>
    <p:sldId id="422" r:id="rId32"/>
    <p:sldId id="423" r:id="rId33"/>
    <p:sldId id="435" r:id="rId34"/>
    <p:sldId id="442" r:id="rId35"/>
    <p:sldId id="437" r:id="rId36"/>
    <p:sldId id="440" r:id="rId37"/>
    <p:sldId id="441" r:id="rId38"/>
    <p:sldId id="406" r:id="rId39"/>
    <p:sldId id="459" r:id="rId40"/>
    <p:sldId id="403" r:id="rId41"/>
    <p:sldId id="412" r:id="rId42"/>
    <p:sldId id="28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8" autoAdjust="0"/>
    <p:restoredTop sz="96209" autoAdjust="0"/>
  </p:normalViewPr>
  <p:slideViewPr>
    <p:cSldViewPr>
      <p:cViewPr>
        <p:scale>
          <a:sx n="70" d="100"/>
          <a:sy n="70" d="100"/>
        </p:scale>
        <p:origin x="-108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6054E-01BB-4897-991F-E4F21C2DBA46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72EEC-19E8-4D1A-A95E-846E76615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1279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0AEA7-8463-4CC1-9260-230AB274B5EE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4F8BA-D2E0-4A2A-9706-F88796A21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741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6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13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13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13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1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662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78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65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71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31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3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05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60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7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513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82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61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05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61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3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74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286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74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168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690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061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610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370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335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13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1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61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4F8BA-D2E0-4A2A-9706-F88796A21D3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6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FFCEA-10D3-4821-80CF-7C2954694709}" type="datetime1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64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4094-F7D6-4279-8C80-2E55C4709FFC}" type="datetime1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7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661-3098-4ACF-9B7E-CBE3D3EF1D6D}" type="datetime1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55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083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197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9AEC-69AF-4A1A-AA7F-5C498CF209A7}" type="datetime1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12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545B9-52C1-4706-A231-F17F821674DB}" type="datetime1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1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A3F-2AB2-408B-9A0B-0D9A1280B897}" type="datetime1">
              <a:rPr lang="ru-RU" smtClean="0"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40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C5A1-8E73-43A8-8385-69AC87BAFF9A}" type="datetime1">
              <a:rPr lang="ru-RU" smtClean="0"/>
              <a:t>24.05.2017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5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A4A71-8459-4364-9863-0A13CCC08BFC}" type="datetime1">
              <a:rPr lang="ru-RU" smtClean="0"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248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A0FC-E8E4-4E7F-BB1E-CBBCFF145EE4}" type="datetime1">
              <a:rPr lang="ru-RU" smtClean="0"/>
              <a:t>24.05.2017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7268-23C9-45C4-B108-0EA63F51B91C}" type="datetime1">
              <a:rPr lang="ru-RU" smtClean="0"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83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570E-DD24-4BA0-99B7-82774A0C4851}" type="datetime1">
              <a:rPr lang="ru-RU" smtClean="0"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3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CEA5E-1B1B-4D0D-9C5F-D69F0AC8BCC4}" type="datetime1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8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No_free_lunch_theore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VLC/caffe/wiki/Model-Zoo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hyperlink" Target="https://www.youtube.com/watch?v=VlCKZPkp4VQ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a.chernodub@gmail.com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OP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016" y="260648"/>
            <a:ext cx="8819016" cy="2594634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ru-RU" dirty="0">
                <a:latin typeface="+mn-lt"/>
              </a:rPr>
              <a:t>Практический ИИ: какие задачи реально решать с помощью технологий </a:t>
            </a:r>
            <a:r>
              <a:rPr lang="ru-RU" dirty="0" smtClean="0">
                <a:latin typeface="+mn-lt"/>
              </a:rPr>
              <a:t>искусственного </a:t>
            </a:r>
            <a:r>
              <a:rPr lang="ru-RU" dirty="0">
                <a:latin typeface="+mn-lt"/>
              </a:rPr>
              <a:t>интеллекта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5013176"/>
            <a:ext cx="384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800" dirty="0" smtClean="0"/>
              <a:t>Артем </a:t>
            </a:r>
            <a:r>
              <a:rPr lang="uk-UA" sz="2800" dirty="0" err="1" smtClean="0"/>
              <a:t>Чернодуб</a:t>
            </a:r>
            <a:endParaRPr lang="en-US" sz="2800" dirty="0" smtClean="0"/>
          </a:p>
          <a:p>
            <a:pPr algn="r"/>
            <a:r>
              <a:rPr lang="en-US" sz="2800" i="1" dirty="0" err="1" smtClean="0"/>
              <a:t>Clikque</a:t>
            </a:r>
            <a:r>
              <a:rPr lang="en-US" sz="2800" i="1" dirty="0" smtClean="0"/>
              <a:t> Technology</a:t>
            </a:r>
            <a:endParaRPr lang="ru-RU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1016" y="6232402"/>
            <a:ext cx="912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iForum’2017, </a:t>
            </a:r>
            <a:r>
              <a:rPr lang="ru-RU" sz="2400" i="1" dirty="0" smtClean="0"/>
              <a:t>2</a:t>
            </a:r>
            <a:r>
              <a:rPr lang="en-US" sz="2400" i="1" dirty="0" smtClean="0"/>
              <a:t>5</a:t>
            </a:r>
            <a:r>
              <a:rPr lang="ru-RU" sz="2400" i="1" dirty="0" smtClean="0"/>
              <a:t> мая 2017, г. Киев</a:t>
            </a:r>
            <a:endParaRPr 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15124"/>
            <a:ext cx="3539658" cy="381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Example of Deep Neural Network: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GoogleNet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(2014)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8" y="2636912"/>
            <a:ext cx="8210550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10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1738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Example of representation learning for texts: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word2vec</a:t>
            </a:r>
          </a:p>
        </p:txBody>
      </p:sp>
      <p:pic>
        <p:nvPicPr>
          <p:cNvPr id="2050" name="Picture 2" descr="Результат пошуку зображень за запитом &quot;word2vec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0" y="1628800"/>
            <a:ext cx="7934325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11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8317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word2vec: empirically found relationships between words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ttps://www.tensorflow.org/versions/r0.11/images/linear-relationshi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1" y="2420888"/>
            <a:ext cx="843122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w Cen MT (Заголовки)"/>
              </a:rPr>
              <a:t>1</a:t>
            </a:r>
            <a:r>
              <a:rPr lang="en-US" sz="1800" dirty="0" smtClean="0">
                <a:latin typeface="Tw Cen MT (Заголовки)"/>
              </a:rPr>
              <a:t>2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6052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Example of Neural Network designed in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8" y="1500452"/>
            <a:ext cx="7918276" cy="490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13</a:t>
            </a:r>
            <a:r>
              <a:rPr lang="en-US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0254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Common ML Problems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556792"/>
            <a:ext cx="6984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Supervised Learning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1a. Classification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1b. Regression</a:t>
            </a:r>
          </a:p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Unsupervised Learning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2a. Clustering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2b. High Dimension Visualization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2c. Generative Models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14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4028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1. </a:t>
            </a:r>
            <a:r>
              <a:rPr lang="en-US" b="1" dirty="0">
                <a:latin typeface="Calibri (Основний текст)"/>
              </a:rPr>
              <a:t>Common </a:t>
            </a:r>
            <a:r>
              <a:rPr lang="en-US" b="1" dirty="0" smtClean="0">
                <a:latin typeface="Calibri (Основний текст)"/>
              </a:rPr>
              <a:t>ML: Supervised </a:t>
            </a:r>
            <a:r>
              <a:rPr lang="en-US" b="1" dirty="0">
                <a:latin typeface="Calibri (Основний текст)"/>
              </a:rPr>
              <a:t>Learning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609496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1a. Classification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1632111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1b. Regression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85309"/>
            <a:ext cx="3816424" cy="3406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80" y="2485309"/>
            <a:ext cx="3806881" cy="3406157"/>
          </a:xfrm>
          <a:prstGeom prst="rect">
            <a:avLst/>
          </a:prstGeom>
        </p:spPr>
      </p:pic>
      <p:sp>
        <p:nvSpPr>
          <p:cNvPr id="14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15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150861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alibri (Основний текст)"/>
              </a:rPr>
              <a:t>2</a:t>
            </a:r>
            <a:r>
              <a:rPr lang="en-US" b="1" dirty="0" smtClean="0">
                <a:latin typeface="Calibri (Основний текст)"/>
              </a:rPr>
              <a:t>. </a:t>
            </a:r>
            <a:r>
              <a:rPr lang="en-US" b="1" dirty="0">
                <a:latin typeface="Calibri (Основний текст)"/>
              </a:rPr>
              <a:t>Common </a:t>
            </a:r>
            <a:r>
              <a:rPr lang="en-US" b="1" dirty="0" smtClean="0">
                <a:latin typeface="Calibri (Основний текст)"/>
              </a:rPr>
              <a:t>ML: Unsupervised </a:t>
            </a:r>
            <a:r>
              <a:rPr lang="en-US" b="1" dirty="0">
                <a:latin typeface="Calibri (Основний текст)"/>
              </a:rPr>
              <a:t>Learning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1579521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2a. Clustering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6096" y="1579521"/>
            <a:ext cx="3707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2b. High Dimension Visualization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20888"/>
            <a:ext cx="3672408" cy="3724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213" y="2996953"/>
            <a:ext cx="3980394" cy="2664296"/>
          </a:xfrm>
          <a:prstGeom prst="rect">
            <a:avLst/>
          </a:prstGeom>
        </p:spPr>
      </p:pic>
      <p:sp>
        <p:nvSpPr>
          <p:cNvPr id="9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16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15564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Calibri (Основний текст)"/>
              </a:rPr>
              <a:t>2c. Generative Models</a:t>
            </a:r>
            <a:endParaRPr lang="en-US" sz="3200" dirty="0">
              <a:latin typeface="Calibri (Основний текст)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349" y="5517232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Capture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probability distribution of your input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to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generate more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87" y="1779462"/>
            <a:ext cx="3289947" cy="3289947"/>
          </a:xfrm>
          <a:prstGeom prst="rect">
            <a:avLst/>
          </a:prstGeom>
        </p:spPr>
      </p:pic>
      <p:sp>
        <p:nvSpPr>
          <p:cNvPr id="9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17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0450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Examples of AI problems by domains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484784"/>
            <a:ext cx="41764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A. Computer Vision (CV)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A1. Image classification.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A2. Face/object detection/recognition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A3. Image retrieval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A4. OCR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A5. Unmanned cars CV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A6. Aerial/Satellite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Photo Recognition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B. Natural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Language Processing </a:t>
            </a:r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(NLP)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B1. Sentiment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B2. Relationship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B3. Named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Entity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B4. Machine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B5.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Question Answering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chatbots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B6. Language identification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792" y="1457312"/>
            <a:ext cx="3910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C. Audio processing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C1. Speech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C2. Music/genre recognition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D. Financial forecasting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D1. Projection/forecasting of time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D2. Trends decomposition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E. Recommender systems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Collaborative filtering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Content-based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E3. Hybrid filtering</a:t>
            </a:r>
          </a:p>
        </p:txBody>
      </p:sp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18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13786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alibri (Основний текст)"/>
              </a:rPr>
              <a:t>No free lunch </a:t>
            </a:r>
            <a:r>
              <a:rPr lang="en-US" b="1" dirty="0" smtClean="0">
                <a:latin typeface="Calibri (Основний текст)"/>
              </a:rPr>
              <a:t>theorem (</a:t>
            </a:r>
            <a:r>
              <a:rPr lang="en-US" b="1" dirty="0" err="1" smtClean="0">
                <a:latin typeface="Calibri (Основний текст)"/>
              </a:rPr>
              <a:t>Wolpert</a:t>
            </a:r>
            <a:r>
              <a:rPr lang="en-US" b="1" dirty="0" smtClean="0">
                <a:latin typeface="Calibri (Основний текст)"/>
              </a:rPr>
              <a:t>, 1996)</a:t>
            </a:r>
            <a:endParaRPr lang="en-US" b="1" dirty="0">
              <a:latin typeface="Calibri (Основний текст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Заголовок 1"/>
              <p:cNvSpPr txBox="1">
                <a:spLocks/>
              </p:cNvSpPr>
              <p:nvPr/>
            </p:nvSpPr>
            <p:spPr>
              <a:xfrm>
                <a:off x="277988" y="2276872"/>
                <a:ext cx="8613945" cy="136815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sz="2000" u="sng" dirty="0" smtClean="0">
                    <a:latin typeface="Calibri (Основний текст)"/>
                  </a:rPr>
                  <a:t>Theorem:</a:t>
                </a:r>
                <a:r>
                  <a:rPr lang="en-US" sz="2000" dirty="0" smtClean="0">
                    <a:latin typeface="Calibri (Основний текст)"/>
                  </a:rPr>
                  <a:t> Given a finite set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and a finite set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 of real numbers, assume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 is chosen at random according to uniform distribution on the 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 of all possible function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. For the  problem of optimizing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 over the set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, then no algorithm performs better than blind search</a:t>
                </a:r>
                <a:r>
                  <a:rPr lang="en-US" sz="2000" dirty="0">
                    <a:latin typeface="Calibri (Основний текст)"/>
                  </a:rPr>
                  <a:t>. </a:t>
                </a:r>
                <a:r>
                  <a:rPr lang="en-US" sz="2000" dirty="0" smtClean="0">
                    <a:latin typeface="Calibri (Основний текст)"/>
                  </a:rPr>
                  <a:t>Here</a:t>
                </a:r>
                <a:r>
                  <a:rPr lang="en-US" sz="2000" dirty="0">
                    <a:latin typeface="Calibri (Основний текст)"/>
                  </a:rPr>
                  <a:t>, blind search means that at each step of the algorithm, the element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 is </a:t>
                </a:r>
                <a:r>
                  <a:rPr lang="en-US" sz="2000" dirty="0">
                    <a:latin typeface="Calibri (Основний текст)"/>
                  </a:rPr>
                  <a:t>chosen at random with uniform probability distribution from the elements </a:t>
                </a:r>
                <a:r>
                  <a:rPr lang="en-US" sz="2000" dirty="0" smtClean="0">
                    <a:latin typeface="Calibri (Основний текст)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dirty="0" smtClean="0">
                    <a:latin typeface="Calibri (Основний текст)"/>
                  </a:rPr>
                  <a:t> </a:t>
                </a:r>
                <a:r>
                  <a:rPr lang="en-US" sz="2000" dirty="0">
                    <a:latin typeface="Calibri (Основний текст)"/>
                  </a:rPr>
                  <a:t>that have not been chosen previously.</a:t>
                </a:r>
                <a:r>
                  <a:rPr lang="en-US" sz="2000" dirty="0" smtClean="0">
                    <a:latin typeface="Calibri (Основний текст)"/>
                  </a:rPr>
                  <a:t> </a:t>
                </a:r>
              </a:p>
            </p:txBody>
          </p:sp>
        </mc:Choice>
        <mc:Fallback xmlns="">
          <p:sp>
            <p:nvSpPr>
              <p:cNvPr id="2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88" y="2276872"/>
                <a:ext cx="8613945" cy="1368152"/>
              </a:xfrm>
              <a:prstGeom prst="rect">
                <a:avLst/>
              </a:prstGeom>
              <a:blipFill rotWithShape="1">
                <a:blip r:embed="rId3"/>
                <a:stretch>
                  <a:fillRect l="-778" t="-33482" r="-708" b="-397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Заголовок 1"/>
          <p:cNvSpPr txBox="1">
            <a:spLocks/>
          </p:cNvSpPr>
          <p:nvPr/>
        </p:nvSpPr>
        <p:spPr>
          <a:xfrm>
            <a:off x="412785" y="4265712"/>
            <a:ext cx="8496397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u="sng" dirty="0" smtClean="0">
                <a:latin typeface="Calibri (Основний текст)"/>
              </a:rPr>
              <a:t>Interpretation: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(Основний текст)"/>
              </a:rPr>
              <a:t>No </a:t>
            </a:r>
            <a:r>
              <a:rPr lang="en-US" sz="2000" dirty="0">
                <a:latin typeface="Calibri (Основний текст)"/>
              </a:rPr>
              <a:t>machine learning algorithm is </a:t>
            </a:r>
            <a:r>
              <a:rPr lang="en-US" sz="2000" dirty="0" smtClean="0">
                <a:solidFill>
                  <a:srgbClr val="FF0000"/>
                </a:solidFill>
                <a:latin typeface="Calibri (Основний текст)"/>
              </a:rPr>
              <a:t>universally better</a:t>
            </a:r>
            <a:r>
              <a:rPr lang="en-US" sz="2000" dirty="0" smtClean="0">
                <a:latin typeface="Calibri (Основний текст)"/>
              </a:rPr>
              <a:t> </a:t>
            </a:r>
            <a:r>
              <a:rPr lang="en-US" sz="2000" dirty="0">
                <a:latin typeface="Calibri (Основний текст)"/>
              </a:rPr>
              <a:t>than any other.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 (Основний текст)"/>
              </a:rPr>
              <a:t>We must design our machine learning algorithms to perform well on a </a:t>
            </a:r>
            <a:r>
              <a:rPr lang="en-US" sz="2000" dirty="0">
                <a:solidFill>
                  <a:srgbClr val="FF0000"/>
                </a:solidFill>
                <a:latin typeface="Calibri (Основний текст)"/>
              </a:rPr>
              <a:t>specific</a:t>
            </a:r>
            <a:r>
              <a:rPr lang="en-US" sz="2000" dirty="0">
                <a:latin typeface="Calibri (Основний текст)"/>
              </a:rPr>
              <a:t> task</a:t>
            </a:r>
            <a:r>
              <a:rPr lang="en-US" sz="2000" dirty="0" smtClean="0">
                <a:latin typeface="Calibri (Основний текст)"/>
              </a:rPr>
              <a:t>.</a:t>
            </a:r>
          </a:p>
          <a:p>
            <a:pPr algn="just"/>
            <a:endParaRPr lang="en-US" sz="2000" dirty="0" smtClean="0">
              <a:latin typeface="Calibri (Основний текст)"/>
            </a:endParaRPr>
          </a:p>
          <a:p>
            <a:pPr algn="just"/>
            <a:endParaRPr lang="en-US" sz="2000" dirty="0" smtClean="0">
              <a:latin typeface="Calibri (Основний текст)"/>
            </a:endParaRPr>
          </a:p>
          <a:p>
            <a:pPr algn="just"/>
            <a:r>
              <a:rPr lang="en-US" sz="2000" dirty="0" smtClean="0">
                <a:latin typeface="Calibri (Основний текст)"/>
              </a:rPr>
              <a:t>Source</a:t>
            </a:r>
            <a:r>
              <a:rPr lang="en-US" sz="2000" dirty="0">
                <a:latin typeface="Calibri (Основний текст)"/>
              </a:rPr>
              <a:t>: </a:t>
            </a:r>
            <a:r>
              <a:rPr lang="en-US" sz="2000" dirty="0">
                <a:latin typeface="Calibri (Основний текст)"/>
                <a:hlinkClick r:id="rId4"/>
              </a:rPr>
              <a:t>https://</a:t>
            </a:r>
            <a:r>
              <a:rPr lang="en-US" sz="2000" dirty="0" smtClean="0">
                <a:latin typeface="Calibri (Основний текст)"/>
                <a:hlinkClick r:id="rId4"/>
              </a:rPr>
              <a:t>en.wikipedia.org/wiki/No_free_lunch_theorem</a:t>
            </a:r>
            <a:endParaRPr lang="ru-RU" sz="2000" dirty="0">
              <a:latin typeface="Calibri (Основний текст)"/>
            </a:endParaRPr>
          </a:p>
        </p:txBody>
      </p:sp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19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14097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Ukrainian successful AI-related companies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1988840"/>
            <a:ext cx="61206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Viewdle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(acquired by Google for $20-40M in 2012).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Looksery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acquired by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Snapchat for $150M in 2015).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Grammarly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(received more than $100M investments in 2017).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93" y="3645024"/>
            <a:ext cx="2252645" cy="576352"/>
          </a:xfrm>
          <a:prstGeom prst="rect">
            <a:avLst/>
          </a:prstGeom>
        </p:spPr>
      </p:pic>
      <p:pic>
        <p:nvPicPr>
          <p:cNvPr id="1026" name="Picture 2" descr="Картинки по запросу Viewd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7" y="180148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Grammarl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1" y="4795361"/>
            <a:ext cx="1225352" cy="12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5050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Building AI scenarios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2" name="Блок-схема: магнитный диск 1"/>
          <p:cNvSpPr/>
          <p:nvPr/>
        </p:nvSpPr>
        <p:spPr>
          <a:xfrm>
            <a:off x="1417920" y="3645024"/>
            <a:ext cx="6334087" cy="216024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Building AI using SaaS model</a:t>
            </a:r>
            <a:endParaRPr lang="ru-RU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2407486" y="2643590"/>
            <a:ext cx="4354953" cy="1440160"/>
          </a:xfrm>
          <a:prstGeom prst="flowChartMagneticDisk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Building AI using ML libraries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2993663" y="1988840"/>
            <a:ext cx="3182598" cy="936104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Building AI from scratch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20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41477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Ready-to-use AI services (SaaS)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620089"/>
            <a:ext cx="78001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Microsoft Cognitive Services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wide spectrum of AI-related services, image, text &amp; voice recognition. Image categorization, face recognition, speech recognition, text analytics, etc. $1.5 - $0.25 per 1000 transactions.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Amazon AI services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image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facial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Amazon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Rekognition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text-to-speech 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Amazon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Polly), building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conversational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chatbots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with automatic speech recognition and natural language understanding (NLU)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capabilities 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Amazon Lex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IBM Watson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Translate content into multiple languages (Language Translator), Interpret and classify natural language with confidence (Natural Language Classifier), understand personality characteristics, needs, and values in written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text 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Personality Insights), Understand tone and style in written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text (Tone Analyzer).</a:t>
            </a:r>
          </a:p>
          <a:p>
            <a:pPr algn="just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21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4387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Amazon services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412776"/>
            <a:ext cx="8677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22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9398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dia.licdn.com/mpr/mpr/AAEAAQAAAAAAAA2CAAAAJDBiMWUxZTFjLWNiOTctNGJlYS05MWNlLTgwNGM0ZjhkM2VhY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9" y="1556792"/>
            <a:ext cx="842747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23</a:t>
            </a:r>
            <a:r>
              <a:rPr lang="en-US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Microsoft</a:t>
            </a:r>
            <a:r>
              <a:rPr lang="en-US" b="1" dirty="0" smtClean="0">
                <a:latin typeface="Calibri (Основний текст)"/>
              </a:rPr>
              <a:t> </a:t>
            </a:r>
            <a:r>
              <a:rPr lang="en-US" b="1" dirty="0" smtClean="0">
                <a:latin typeface="Calibri (Основний текст)"/>
              </a:rPr>
              <a:t>services</a:t>
            </a:r>
            <a:endParaRPr lang="ru-RU" b="1" dirty="0">
              <a:latin typeface="Calibri (Основни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42849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Tools and frameworks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507" y="1451838"/>
            <a:ext cx="33843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Neural networks/common libs: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MATLAB (Neural Networks Toolbox, Image Processing Toolbox,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(Google)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Caffe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(Berkeley)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(Intel)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Theano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Torch,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PyTorch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(Facebook)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CNTK (Microsoft)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-kit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Pylearn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libSVM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libLinear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Spark with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MLLib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84961" y="1484784"/>
            <a:ext cx="42484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Computer Vision: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OpenCV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general purposes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CCV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general purposes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VLFeat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general purposes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Dlib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C++ Library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facial 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Natural Language Processing: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Natural Language Toolkit (NLTK)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general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Stanford NLP Software –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CoreNLP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Parser,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PosTagger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Named Entity Recognizer, Relation Extractor.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fastText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text categorization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ParlAI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dialog systems,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chatbots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and question-answering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GenSim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topic modelling and similarity detection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24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6058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262237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He, </a:t>
            </a:r>
            <a:r>
              <a:rPr lang="en-US" sz="2000" i="1" dirty="0" err="1"/>
              <a:t>Kaiming</a:t>
            </a:r>
            <a:r>
              <a:rPr lang="en-US" sz="2000" i="1" dirty="0"/>
              <a:t>, et al. "Deep residual learning for image </a:t>
            </a:r>
            <a:r>
              <a:rPr lang="en-US" sz="2000" i="1" dirty="0" smtClean="0"/>
              <a:t>recognition“ // </a:t>
            </a:r>
            <a:r>
              <a:rPr lang="en-US" sz="2000" i="1" dirty="0"/>
              <a:t>Proceedings of the IEEE Conference on Computer Vision and Pattern </a:t>
            </a:r>
            <a:r>
              <a:rPr lang="en-US" sz="2000" i="1" dirty="0" smtClean="0"/>
              <a:t>Recognition, </a:t>
            </a:r>
            <a:r>
              <a:rPr lang="en-US" sz="2000" i="1" dirty="0"/>
              <a:t>2016.</a:t>
            </a:r>
            <a:endParaRPr lang="ru-RU" sz="2000" i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235794"/>
              </p:ext>
            </p:extLst>
          </p:nvPr>
        </p:nvGraphicFramePr>
        <p:xfrm>
          <a:off x="356209" y="3779589"/>
          <a:ext cx="8352927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64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42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51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Model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Size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Top 5 error, %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ResNet</a:t>
                      </a:r>
                      <a:endParaRPr lang="ru-RU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230</a:t>
                      </a:r>
                      <a:r>
                        <a:rPr lang="en-US" sz="2400" baseline="0" dirty="0" smtClean="0"/>
                        <a:t> Mb</a:t>
                      </a:r>
                      <a:endParaRPr lang="ru-RU" sz="2400" dirty="0" smtClean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3.6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Human level</a:t>
                      </a:r>
                      <a:endParaRPr lang="ru-RU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N/A</a:t>
                      </a:r>
                      <a:endParaRPr lang="ru-RU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5.1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52" y="1412776"/>
            <a:ext cx="4968552" cy="202332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116632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A1. Image classification. Example: ILSVRC,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ResNet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(Microsoft, 2015)</a:t>
            </a:r>
            <a:endParaRPr lang="ru-RU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017" y="6081171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</a:t>
            </a:r>
            <a:r>
              <a:rPr lang="en-US" sz="2000" dirty="0" err="1" smtClean="0"/>
              <a:t>Caffe</a:t>
            </a:r>
            <a:r>
              <a:rPr lang="en-US" sz="2000" dirty="0" smtClean="0"/>
              <a:t> (Model Zoo), </a:t>
            </a:r>
            <a:r>
              <a:rPr lang="en-US" sz="2000" dirty="0" err="1" smtClean="0"/>
              <a:t>Tensorflow</a:t>
            </a:r>
            <a:r>
              <a:rPr lang="en-US" sz="2000" dirty="0" smtClean="0"/>
              <a:t>, </a:t>
            </a:r>
            <a:r>
              <a:rPr lang="en-US" sz="2000" dirty="0" err="1" smtClean="0"/>
              <a:t>Keras</a:t>
            </a:r>
            <a:r>
              <a:rPr lang="en-US" sz="2000" dirty="0" smtClean="0"/>
              <a:t>, etc.</a:t>
            </a:r>
          </a:p>
          <a:p>
            <a:r>
              <a:rPr lang="en-US" sz="2000" dirty="0" smtClean="0"/>
              <a:t>API: Amazon AI (</a:t>
            </a:r>
            <a:r>
              <a:rPr lang="en-US" sz="2000" dirty="0" err="1" smtClean="0"/>
              <a:t>Rekognition</a:t>
            </a:r>
            <a:r>
              <a:rPr lang="en-US" sz="2000" dirty="0" smtClean="0"/>
              <a:t>), Microsoft Cognitive Services.</a:t>
            </a:r>
            <a:endParaRPr lang="ru-RU" sz="2000" dirty="0"/>
          </a:p>
        </p:txBody>
      </p:sp>
      <p:sp>
        <p:nvSpPr>
          <p:cNvPr id="8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25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6565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alibri (Основний текст)"/>
                <a:cs typeface="Calibri" panose="020F0502020204030204" pitchFamily="34" charset="0"/>
              </a:rPr>
              <a:t>A1. Image classification. </a:t>
            </a:r>
            <a:r>
              <a:rPr lang="en-US" b="1" dirty="0" smtClean="0">
                <a:latin typeface="Calibri (Основний текст)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 (Основний текст)"/>
              </a:rPr>
              <a:t>Model Zoo: pre-trained Neural Networks models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529" y="1628800"/>
            <a:ext cx="77768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Sentiment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Scene Recognition using Places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Oxford flowers 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Age and Gender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Edge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VGG Face CNN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descriptor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Emotion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Facial Landmark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Microscopy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images of yeast cells carrying fluorescent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Biomedical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Image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Semantic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segmentation on aerial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github.com/BVLC/caffe/wiki/Model-Zoo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26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6038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16632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A2. Face Recognition: Deep Face (Facebook, 2014)</a:t>
            </a:r>
            <a:endParaRPr lang="ru-RU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30120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Y. </a:t>
            </a:r>
            <a:r>
              <a:rPr lang="en-US" sz="2000" i="1" dirty="0" err="1" smtClean="0"/>
              <a:t>Taigman</a:t>
            </a:r>
            <a:r>
              <a:rPr lang="en-US" sz="2000" i="1" dirty="0" smtClean="0"/>
              <a:t>, M. Yang, M.A. </a:t>
            </a:r>
            <a:r>
              <a:rPr lang="en-US" sz="2000" i="1" dirty="0" err="1" smtClean="0"/>
              <a:t>Ranzato</a:t>
            </a:r>
            <a:r>
              <a:rPr lang="en-US" sz="2000" i="1" dirty="0" smtClean="0"/>
              <a:t>, L. Wolf</a:t>
            </a:r>
            <a:r>
              <a:rPr lang="en-US" sz="2000" i="1" dirty="0"/>
              <a:t>. </a:t>
            </a:r>
            <a:r>
              <a:rPr lang="en-US" sz="2000" i="1" dirty="0" err="1"/>
              <a:t>DeepFace</a:t>
            </a:r>
            <a:r>
              <a:rPr lang="en-US" sz="2000" i="1" dirty="0"/>
              <a:t>: Closing the Gap to Human-Level Performance in Face </a:t>
            </a:r>
            <a:r>
              <a:rPr lang="en-US" sz="2000" i="1" dirty="0" smtClean="0"/>
              <a:t>Verification // CVPR 2014. </a:t>
            </a:r>
            <a:endParaRPr lang="ru-RU" sz="2000" i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17471"/>
              </p:ext>
            </p:extLst>
          </p:nvPr>
        </p:nvGraphicFramePr>
        <p:xfrm>
          <a:off x="356209" y="3779589"/>
          <a:ext cx="8352927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64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42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51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Model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# of parameters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Accuracy, %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Deep Face Net</a:t>
                      </a:r>
                      <a:endParaRPr lang="ru-RU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128M</a:t>
                      </a:r>
                      <a:endParaRPr lang="ru-RU" sz="2400" dirty="0" smtClean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97.35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8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Human level</a:t>
                      </a:r>
                      <a:endParaRPr lang="ru-RU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N/A</a:t>
                      </a:r>
                      <a:endParaRPr lang="ru-RU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97.5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" y="1556792"/>
            <a:ext cx="7380312" cy="1796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17" y="6081171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</a:t>
            </a:r>
            <a:r>
              <a:rPr lang="en-US" sz="2000" dirty="0" err="1" smtClean="0"/>
              <a:t>OpenCV</a:t>
            </a:r>
            <a:r>
              <a:rPr lang="en-US" sz="2000" dirty="0" smtClean="0"/>
              <a:t>, </a:t>
            </a:r>
            <a:r>
              <a:rPr lang="en-US" sz="2000" dirty="0" err="1" smtClean="0"/>
              <a:t>Dlib</a:t>
            </a:r>
            <a:r>
              <a:rPr lang="en-US" sz="2000" dirty="0" smtClean="0"/>
              <a:t>, </a:t>
            </a:r>
            <a:r>
              <a:rPr lang="en-US" sz="2000" dirty="0" err="1" smtClean="0"/>
              <a:t>Caffe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9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27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3151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116632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A2. Object Detection/Localization</a:t>
            </a:r>
            <a:endParaRPr lang="ru-RU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017" y="6081171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Open CV (Viola-Jones), Fast R-CNN, YOLO, Faster R-CNN.</a:t>
            </a:r>
            <a:endParaRPr lang="ru-RU" sz="2000" dirty="0"/>
          </a:p>
        </p:txBody>
      </p:sp>
      <p:pic>
        <p:nvPicPr>
          <p:cNvPr id="1030" name="Picture 6" descr="https://media.licdn.com/mpr/mpr/AAEAAQAAAAAAAAi-AAAAJDhhMGQwNGY2LTRiNzYtNDcwOC04YTU1LWI4ZmQ1NDVkOTZh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85790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28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9390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A4 + B4. OCR + Translation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16386" name="Picture 2" descr="https://camo.githubusercontent.com/1d6169f57a17128f9fa70e1a75e2b3fba50fe88d/687474703a2f2f696d672e796f75747562652e636f6d2f76692f37764e6570546d425447382f302e6a7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5904656" cy="442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017" y="6081171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</a:t>
            </a:r>
            <a:r>
              <a:rPr lang="en-US" sz="2000" dirty="0" err="1" smtClean="0"/>
              <a:t>TensorFlow</a:t>
            </a:r>
            <a:r>
              <a:rPr lang="en-US" sz="2000" dirty="0"/>
              <a:t>, </a:t>
            </a:r>
            <a:r>
              <a:rPr lang="en-US" sz="2000" dirty="0" err="1" smtClean="0"/>
              <a:t>TensorFlow</a:t>
            </a:r>
            <a:r>
              <a:rPr lang="en-US" sz="2000" dirty="0" smtClean="0"/>
              <a:t> Lite, </a:t>
            </a:r>
            <a:r>
              <a:rPr lang="en-US" sz="2000" dirty="0" err="1" smtClean="0"/>
              <a:t>OpenCV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29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1642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68633" y="116632"/>
            <a:ext cx="84943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Artificial Intelligence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8" y="1259632"/>
            <a:ext cx="8643752" cy="5184576"/>
          </a:xfrm>
          <a:prstGeom prst="rect">
            <a:avLst/>
          </a:prstGeom>
        </p:spPr>
      </p:pic>
      <p:sp>
        <p:nvSpPr>
          <p:cNvPr id="4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2787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B1. Sentiment Analysis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35" y="2798219"/>
            <a:ext cx="6659452" cy="23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2533" y="1355653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Identify opinion of the text (blogs, user comments, review,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017" y="6081171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NLTK, </a:t>
            </a:r>
            <a:r>
              <a:rPr lang="en-US" sz="2000" dirty="0" err="1" smtClean="0"/>
              <a:t>RapidMiner</a:t>
            </a:r>
            <a:r>
              <a:rPr lang="en-US" sz="2000" dirty="0" smtClean="0"/>
              <a:t>, GATE.</a:t>
            </a:r>
            <a:endParaRPr lang="ru-RU" sz="2000" dirty="0"/>
          </a:p>
        </p:txBody>
      </p:sp>
      <p:sp>
        <p:nvSpPr>
          <p:cNvPr id="7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30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639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B2. Relationship extraction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92896"/>
            <a:ext cx="47434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2533" y="1355653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natural language text detect sematic relationships between entities.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017" y="6081171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NLTK, PATTY, Reverb, </a:t>
            </a:r>
            <a:r>
              <a:rPr lang="en-US" sz="2000" dirty="0" err="1" smtClean="0"/>
              <a:t>Examplar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6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31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15341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B3. Named Entity Recognition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080"/>
            <a:ext cx="7237153" cy="198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146" y="1484784"/>
            <a:ext cx="8357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Locate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classify named entities in text into pre-defined categories such as the names of persons, organizations, locations, expressions of times, quantities, monetary values, percentages, etc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328" y="6285065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Stanford Named Entity Recognizer, MITTIE, </a:t>
            </a:r>
            <a:r>
              <a:rPr lang="en-US" sz="2000" dirty="0" err="1" smtClean="0"/>
              <a:t>OpeNER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7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32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517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B5. Questions Answering (</a:t>
            </a:r>
            <a:r>
              <a:rPr lang="en-US" b="1" dirty="0" err="1" smtClean="0">
                <a:latin typeface="Calibri (Основний текст)"/>
              </a:rPr>
              <a:t>chatbots</a:t>
            </a:r>
            <a:r>
              <a:rPr lang="en-US" b="1" dirty="0" smtClean="0">
                <a:latin typeface="Calibri (Основний текст)"/>
              </a:rPr>
              <a:t>)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328" y="6285065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</a:t>
            </a:r>
            <a:r>
              <a:rPr lang="en-US" sz="2000" dirty="0" err="1" smtClean="0"/>
              <a:t>ParlAI</a:t>
            </a:r>
            <a:r>
              <a:rPr lang="en-US" sz="2000" dirty="0" smtClean="0"/>
              <a:t>, </a:t>
            </a:r>
            <a:r>
              <a:rPr lang="en-US" sz="2000" dirty="0" err="1" smtClean="0"/>
              <a:t>chatbot</a:t>
            </a:r>
            <a:r>
              <a:rPr lang="en-US" sz="2000" dirty="0"/>
              <a:t>-retrieval, BIOASQ </a:t>
            </a:r>
            <a:r>
              <a:rPr lang="en-US" sz="2000" dirty="0" smtClean="0"/>
              <a:t>suite, </a:t>
            </a:r>
            <a:r>
              <a:rPr lang="en-US" sz="2000" dirty="0" err="1" smtClean="0"/>
              <a:t>TensorFlow</a:t>
            </a:r>
            <a:r>
              <a:rPr lang="en-US" sz="2000" dirty="0" smtClean="0"/>
              <a:t>, NLTK, etc.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988840"/>
            <a:ext cx="5626631" cy="3201359"/>
          </a:xfrm>
          <a:prstGeom prst="rect">
            <a:avLst/>
          </a:prstGeom>
        </p:spPr>
      </p:pic>
      <p:sp>
        <p:nvSpPr>
          <p:cNvPr id="7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33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2851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alibri (Основний текст)"/>
              </a:rPr>
              <a:t>C1. Speech Recognition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80526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Libs: CMU Sphinx - Speech Recognition Toolkit, </a:t>
            </a:r>
            <a:r>
              <a:rPr lang="en-US" sz="2000" dirty="0" smtClean="0"/>
              <a:t>Kaldi. </a:t>
            </a:r>
          </a:p>
          <a:p>
            <a:r>
              <a:rPr lang="en-US" sz="2000" dirty="0" smtClean="0"/>
              <a:t>API: Google </a:t>
            </a:r>
            <a:r>
              <a:rPr lang="en-US" sz="2000" dirty="0"/>
              <a:t>Speech API, Microsoft Cognitive Services - Bing Speech </a:t>
            </a:r>
            <a:r>
              <a:rPr lang="en-US" sz="2000" dirty="0" smtClean="0"/>
              <a:t>API,  API.AI.</a:t>
            </a:r>
            <a:endParaRPr lang="ru-RU" sz="2000" dirty="0"/>
          </a:p>
        </p:txBody>
      </p:sp>
      <p:pic>
        <p:nvPicPr>
          <p:cNvPr id="6146" name="Picture 2" descr="http://copia.com.au/wp-content/themes/copia/images/medicalspee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1" y="1988840"/>
            <a:ext cx="86582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34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5259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480" y="602128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</a:t>
            </a:r>
            <a:r>
              <a:rPr lang="en-US" sz="2000" dirty="0" err="1" smtClean="0"/>
              <a:t>genreXpose</a:t>
            </a:r>
            <a:r>
              <a:rPr lang="en-US" sz="2000" dirty="0"/>
              <a:t>, </a:t>
            </a:r>
            <a:r>
              <a:rPr lang="en-US" sz="2000" dirty="0" smtClean="0"/>
              <a:t>genre-classification. </a:t>
            </a:r>
          </a:p>
          <a:p>
            <a:r>
              <a:rPr lang="en-US" sz="2000" dirty="0" smtClean="0"/>
              <a:t>APIs</a:t>
            </a:r>
            <a:r>
              <a:rPr lang="en-US" sz="2000" dirty="0"/>
              <a:t>: The Echo Nest, </a:t>
            </a:r>
            <a:r>
              <a:rPr lang="en-US" sz="2000" dirty="0" smtClean="0"/>
              <a:t>niland.io.</a:t>
            </a:r>
            <a:endParaRPr lang="ru-RU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C2. Music/Genre recognition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7170" name="Picture 2" descr="http://3.bp.blogspot.com/-m0Eu_rCPYXE/UvO6N5CD0SI/AAAAAAAAWSw/GSFMbVwVqX0/s1600/music-genre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5" y="1484784"/>
            <a:ext cx="785137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35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0915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D1. Time series forecasting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328" y="6285065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Libs: SPSS, SAS, R, MATLAB, Excel.</a:t>
            </a:r>
            <a:endParaRPr lang="ru-RU" sz="2000" dirty="0"/>
          </a:p>
        </p:txBody>
      </p:sp>
      <p:pic>
        <p:nvPicPr>
          <p:cNvPr id="8194" name="Picture 2" descr="Image result for Time series forecas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912768" cy="369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36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5168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E. Recommender systems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328" y="5805264"/>
            <a:ext cx="871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Libs</a:t>
            </a:r>
            <a:r>
              <a:rPr lang="en-US" sz="2000" dirty="0"/>
              <a:t>: </a:t>
            </a:r>
            <a:r>
              <a:rPr lang="en-US" sz="2000" dirty="0" err="1" smtClean="0"/>
              <a:t>PredictionIO</a:t>
            </a:r>
            <a:r>
              <a:rPr lang="en-US" sz="2000" dirty="0"/>
              <a:t>, Raccoon Recommendation Engine, </a:t>
            </a:r>
            <a:r>
              <a:rPr lang="en-US" sz="2000" dirty="0" err="1" smtClean="0"/>
              <a:t>HapiGER</a:t>
            </a:r>
            <a:r>
              <a:rPr lang="en-US" sz="2000" dirty="0"/>
              <a:t>, </a:t>
            </a:r>
            <a:r>
              <a:rPr lang="en-US" sz="2000" dirty="0" err="1" smtClean="0"/>
              <a:t>EasyRec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API</a:t>
            </a:r>
            <a:r>
              <a:rPr lang="en-US" sz="2000" dirty="0"/>
              <a:t>: Google </a:t>
            </a:r>
            <a:r>
              <a:rPr lang="en-US" sz="2000" dirty="0" smtClean="0"/>
              <a:t>Cloud Prediction API</a:t>
            </a:r>
            <a:r>
              <a:rPr lang="en-US" sz="2000" dirty="0"/>
              <a:t>, Azure ML, </a:t>
            </a:r>
            <a:r>
              <a:rPr lang="en-US" sz="2000" dirty="0" err="1" smtClean="0"/>
              <a:t>SuggestGrid</a:t>
            </a:r>
            <a:r>
              <a:rPr lang="en-US" sz="2000" dirty="0"/>
              <a:t>, </a:t>
            </a:r>
            <a:r>
              <a:rPr lang="en-US" sz="2000" dirty="0" smtClean="0"/>
              <a:t>Mortar Recommendation.</a:t>
            </a:r>
            <a:endParaRPr lang="ru-RU" sz="2000" dirty="0"/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6076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latin typeface="Tw Cen MT (Заголовки)"/>
              </a:rPr>
              <a:pPr/>
              <a:t>37</a:t>
            </a:fld>
            <a:r>
              <a:rPr lang="en-US" sz="1800" dirty="0" smtClean="0">
                <a:latin typeface="Tw Cen MT (Заголовки)"/>
              </a:rPr>
              <a:t> 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2810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31712" y="634707"/>
            <a:ext cx="86805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Conclusion: all you need is data!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60848"/>
            <a:ext cx="5715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latin typeface="Tw Cen MT (Заголовки)"/>
              </a:rPr>
              <a:pPr/>
              <a:t>38</a:t>
            </a:fld>
            <a:r>
              <a:rPr lang="en-US" sz="1800" dirty="0" smtClean="0">
                <a:latin typeface="Tw Cen MT (Заголовки)"/>
              </a:rPr>
              <a:t> 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18634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Example of data labeling interface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924027" cy="442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35"/>
          <p:cNvSpPr>
            <a:spLocks noGrp="1"/>
          </p:cNvSpPr>
          <p:nvPr/>
        </p:nvSpPr>
        <p:spPr>
          <a:xfrm>
            <a:off x="4085813" y="3273907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latin typeface="Tw Cen MT (Заголовки)"/>
              </a:rPr>
              <a:pPr/>
              <a:t>39</a:t>
            </a:fld>
            <a:r>
              <a:rPr lang="en-US" sz="1800" dirty="0" smtClean="0">
                <a:latin typeface="Tw Cen MT (Заголовки)"/>
              </a:rPr>
              <a:t> 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40</a:t>
            </a:r>
            <a:endParaRPr lang="ru-RU" sz="1800" dirty="0">
              <a:latin typeface="Tw Cen MT (Заголовки)"/>
            </a:endParaRPr>
          </a:p>
        </p:txBody>
      </p:sp>
      <p:sp>
        <p:nvSpPr>
          <p:cNvPr id="9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39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1922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Classic and AI </a:t>
            </a:r>
            <a:r>
              <a:rPr lang="en-US" b="1" dirty="0" smtClean="0">
                <a:latin typeface="Calibri (Основний текст)"/>
              </a:rPr>
              <a:t>programming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80990" y="2402801"/>
            <a:ext cx="1764196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 (Основний текст)"/>
              </a:rPr>
              <a:t>Analytical solution</a:t>
            </a:r>
            <a:endParaRPr lang="ru-RU" dirty="0">
              <a:latin typeface="Calibri (Основний текст)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996" y="2355246"/>
            <a:ext cx="1872208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 (Основний текст)"/>
              </a:rPr>
              <a:t>Problem</a:t>
            </a:r>
            <a:endParaRPr lang="ru-RU" dirty="0">
              <a:latin typeface="Calibri (Основний текст)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8921" y="4794392"/>
            <a:ext cx="1872208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 (Основний текст)"/>
              </a:rPr>
              <a:t>Problem</a:t>
            </a:r>
            <a:endParaRPr lang="ru-RU" dirty="0">
              <a:latin typeface="Calibri (Основний текст)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148915" y="4720584"/>
            <a:ext cx="1764196" cy="7920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 (Основний текст)"/>
              </a:rPr>
              <a:t>Empirical solution</a:t>
            </a:r>
            <a:endParaRPr lang="ru-RU" dirty="0">
              <a:latin typeface="Calibri (Основний текст)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104309" y="4396548"/>
            <a:ext cx="3283807" cy="1512168"/>
            <a:chOff x="2943057" y="4293096"/>
            <a:chExt cx="3283807" cy="151216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943057" y="4293096"/>
              <a:ext cx="3283807" cy="1512168"/>
              <a:chOff x="3232409" y="4293096"/>
              <a:chExt cx="3283807" cy="1512168"/>
            </a:xfrm>
          </p:grpSpPr>
          <p:sp>
            <p:nvSpPr>
              <p:cNvPr id="4" name="Скругленный прямоугольник 3"/>
              <p:cNvSpPr/>
              <p:nvPr/>
            </p:nvSpPr>
            <p:spPr>
              <a:xfrm>
                <a:off x="3232409" y="4293096"/>
                <a:ext cx="3283807" cy="151216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libri (Основний текст)"/>
                </a:endParaRPr>
              </a:p>
            </p:txBody>
          </p:sp>
          <p:sp>
            <p:nvSpPr>
              <p:cNvPr id="11" name="Цилиндр 10"/>
              <p:cNvSpPr/>
              <p:nvPr/>
            </p:nvSpPr>
            <p:spPr>
              <a:xfrm>
                <a:off x="3411513" y="4505520"/>
                <a:ext cx="1383037" cy="1155728"/>
              </a:xfrm>
              <a:prstGeom prst="ca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Calibri (Основний текст)"/>
                  </a:rPr>
                  <a:t>Data</a:t>
                </a:r>
              </a:p>
              <a:p>
                <a:pPr algn="ctr"/>
                <a:r>
                  <a:rPr lang="en-US" dirty="0" smtClean="0">
                    <a:latin typeface="Calibri (Основний текст)"/>
                  </a:rPr>
                  <a:t>(labeled)</a:t>
                </a:r>
                <a:endParaRPr lang="ru-RU" dirty="0">
                  <a:latin typeface="Calibri (Основний текст)"/>
                </a:endParaRPr>
              </a:p>
            </p:txBody>
          </p:sp>
        </p:grpSp>
        <p:sp>
          <p:nvSpPr>
            <p:cNvPr id="7" name="Куб 6"/>
            <p:cNvSpPr/>
            <p:nvPr/>
          </p:nvSpPr>
          <p:spPr>
            <a:xfrm>
              <a:off x="4584960" y="4471316"/>
              <a:ext cx="1537012" cy="115572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 (Основний текст)"/>
                </a:rPr>
                <a:t>Training</a:t>
              </a:r>
            </a:p>
            <a:p>
              <a:pPr algn="ctr"/>
              <a:r>
                <a:rPr lang="en-US" dirty="0" smtClean="0">
                  <a:latin typeface="Calibri (Основний текст)"/>
                </a:rPr>
                <a:t>algorithm</a:t>
              </a:r>
              <a:endParaRPr lang="ru-RU" dirty="0">
                <a:latin typeface="Calibri (Основний текст)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036384" y="1934749"/>
            <a:ext cx="3283807" cy="1728192"/>
            <a:chOff x="2958916" y="1772816"/>
            <a:chExt cx="3283807" cy="172819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958916" y="1772816"/>
              <a:ext cx="3283807" cy="172819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Calibri (Основний текст)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580" y="1950243"/>
              <a:ext cx="1820759" cy="1373337"/>
            </a:xfrm>
            <a:prstGeom prst="rect">
              <a:avLst/>
            </a:prstGeom>
          </p:spPr>
        </p:pic>
      </p:grpSp>
      <p:sp>
        <p:nvSpPr>
          <p:cNvPr id="19" name="Стрелка вправо 18"/>
          <p:cNvSpPr/>
          <p:nvPr/>
        </p:nvSpPr>
        <p:spPr>
          <a:xfrm>
            <a:off x="6480302" y="4907140"/>
            <a:ext cx="600688" cy="4189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 (Основний текст)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407705" y="4977348"/>
            <a:ext cx="600688" cy="4189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 (Основний текст)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2368380" y="2550760"/>
            <a:ext cx="600688" cy="4189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 (Основний текст)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6412377" y="2589357"/>
            <a:ext cx="600688" cy="4189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Calibri (Основний текст)"/>
            </a:endParaRPr>
          </a:p>
        </p:txBody>
      </p:sp>
      <p:sp>
        <p:nvSpPr>
          <p:cNvPr id="2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latin typeface="Tw Cen MT (Заголовки)"/>
              </a:rPr>
              <a:pPr/>
              <a:t>4</a:t>
            </a:fld>
            <a:r>
              <a:rPr lang="en-US" sz="1800" dirty="0" smtClean="0">
                <a:latin typeface="Tw Cen MT (Заголовки)"/>
              </a:rPr>
              <a:t> 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7476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Calibri (Основний текст)"/>
              </a:rPr>
              <a:t>U</a:t>
            </a:r>
            <a:r>
              <a:rPr lang="en-US" b="1" dirty="0" smtClean="0">
                <a:latin typeface="Calibri (Основний текст)"/>
              </a:rPr>
              <a:t>nderwater rocks: specifics of tuning AI algorithms</a:t>
            </a:r>
            <a:endParaRPr lang="ru-RU" b="1" dirty="0">
              <a:latin typeface="Calibri (Основний текст)"/>
            </a:endParaRPr>
          </a:p>
        </p:txBody>
      </p:sp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70761"/>
              </p:ext>
            </p:extLst>
          </p:nvPr>
        </p:nvGraphicFramePr>
        <p:xfrm>
          <a:off x="398153" y="2010486"/>
          <a:ext cx="5040560" cy="3773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xmlns="" val="2570370470"/>
                    </a:ext>
                  </a:extLst>
                </a:gridCol>
              </a:tblGrid>
              <a:tr h="37731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60664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61" y="2060848"/>
            <a:ext cx="4896544" cy="3672408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10495" y="5949280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www.youtube.com/watch?v=VlCKZPkp4VQ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20888"/>
            <a:ext cx="2616523" cy="2616523"/>
          </a:xfrm>
          <a:prstGeom prst="rect">
            <a:avLst/>
          </a:prstGeom>
        </p:spPr>
      </p:pic>
      <p:sp>
        <p:nvSpPr>
          <p:cNvPr id="7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latin typeface="Tw Cen MT (Заголовки)"/>
              </a:rPr>
              <a:pPr/>
              <a:t>40</a:t>
            </a:fld>
            <a:r>
              <a:rPr lang="en-US" sz="1800" dirty="0" smtClean="0">
                <a:latin typeface="Tw Cen MT (Заголовки)"/>
              </a:rPr>
              <a:t> 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9372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Fresh Machine Learning book for developers</a:t>
            </a:r>
            <a:endParaRPr lang="ru-RU" b="1" dirty="0">
              <a:latin typeface="Calibri (Основний текст)"/>
            </a:endParaRPr>
          </a:p>
        </p:txBody>
      </p:sp>
      <p:pic>
        <p:nvPicPr>
          <p:cNvPr id="8194" name="Picture 2" descr="http://book-mania.com.ua/image/cache/data/computer/33850948-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834508" cy="483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packtpub.com/sites/default/files/2772OS_B03467_Building%20Machine%20Learning%20Systems%20with%20Python,%20Second%20Edition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6" y="1484784"/>
            <a:ext cx="3888432" cy="47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latin typeface="Tw Cen MT (Заголовки)"/>
              </a:rPr>
              <a:pPr/>
              <a:t>41</a:t>
            </a:fld>
            <a:r>
              <a:rPr lang="en-US" sz="1800" dirty="0" smtClean="0">
                <a:latin typeface="Tw Cen MT (Заголовки)"/>
              </a:rPr>
              <a:t> 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2493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Рисунок 1029" descr="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69" y="2334890"/>
            <a:ext cx="47005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669" y="98072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 (Основний текст)"/>
              </a:rPr>
              <a:t>Thanks!</a:t>
            </a:r>
            <a:endParaRPr lang="ru-RU" dirty="0">
              <a:latin typeface="Calibri (Основний текст)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04693" y="47251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 (Основний текст)"/>
                <a:hlinkClick r:id="rId3"/>
              </a:rPr>
              <a:t>a.chernodub@gmail.com</a:t>
            </a:r>
            <a:endParaRPr lang="ru-RU" dirty="0">
              <a:latin typeface="Calibri (Основни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2172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80957" y="2151356"/>
            <a:ext cx="3999900" cy="34164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Things...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4860032" y="2132856"/>
            <a:ext cx="3999900" cy="34164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Our Knowledge...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0383" y="4014256"/>
            <a:ext cx="1737400" cy="11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982" y="3025154"/>
            <a:ext cx="1780199" cy="9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357" y="4794757"/>
            <a:ext cx="1490226" cy="4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0664" y="4081306"/>
            <a:ext cx="1472492" cy="110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3870" y="2973625"/>
            <a:ext cx="1571625" cy="9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3606" y="4054194"/>
            <a:ext cx="1913950" cy="134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2507" y="3098057"/>
            <a:ext cx="1157501" cy="154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59017" y="3047456"/>
            <a:ext cx="1490224" cy="9137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3129081" y="5790541"/>
            <a:ext cx="344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Images </a:t>
            </a:r>
            <a:r>
              <a:rPr lang="en-US" sz="1400" i="1" dirty="0" smtClean="0"/>
              <a:t>copyright </a:t>
            </a:r>
            <a:r>
              <a:rPr lang="en-US" sz="1400" i="1" dirty="0" smtClean="0"/>
              <a:t>© Stanford CS331b, 2016</a:t>
            </a:r>
            <a:endParaRPr lang="ru-RU" sz="1400" i="1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 (Основний текст)"/>
              </a:rPr>
              <a:t>Classic </a:t>
            </a:r>
            <a:r>
              <a:rPr lang="en-US" b="1" dirty="0">
                <a:latin typeface="Calibri (Основний текст)"/>
              </a:rPr>
              <a:t>programming</a:t>
            </a:r>
            <a:endParaRPr lang="ru-RU" b="1" dirty="0">
              <a:latin typeface="Calibri (Основний текст)"/>
            </a:endParaRPr>
          </a:p>
        </p:txBody>
      </p:sp>
      <p:sp>
        <p:nvSpPr>
          <p:cNvPr id="16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5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6626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50" y="1407551"/>
            <a:ext cx="2672400" cy="14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43051" y="3444112"/>
            <a:ext cx="2588725" cy="5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3200800" y="1720312"/>
            <a:ext cx="1217100" cy="82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  <a:t>~6 kg</a:t>
            </a: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3193300" y="3392788"/>
            <a:ext cx="1217100" cy="82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  <a:t>~4 kg</a:t>
            </a: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9" name="Shape 189"/>
          <p:cNvCxnSpPr/>
          <p:nvPr/>
        </p:nvCxnSpPr>
        <p:spPr>
          <a:xfrm>
            <a:off x="4876275" y="3221925"/>
            <a:ext cx="3442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190" name="Shape 190"/>
          <p:cNvSpPr txBox="1"/>
          <p:nvPr/>
        </p:nvSpPr>
        <p:spPr>
          <a:xfrm>
            <a:off x="4864725" y="3203637"/>
            <a:ext cx="328500" cy="29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900">
                <a:latin typeface="Calibri" panose="020F0502020204030204" pitchFamily="34" charset="0"/>
                <a:cs typeface="Calibri" panose="020F0502020204030204" pitchFamily="34" charset="0"/>
              </a:rPr>
              <a:t>-5</a:t>
            </a:r>
          </a:p>
        </p:txBody>
      </p:sp>
      <p:cxnSp>
        <p:nvCxnSpPr>
          <p:cNvPr id="191" name="Shape 191"/>
          <p:cNvCxnSpPr/>
          <p:nvPr/>
        </p:nvCxnSpPr>
        <p:spPr>
          <a:xfrm>
            <a:off x="5028975" y="3226550"/>
            <a:ext cx="0" cy="6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2" name="Shape 192"/>
          <p:cNvCxnSpPr/>
          <p:nvPr/>
        </p:nvCxnSpPr>
        <p:spPr>
          <a:xfrm>
            <a:off x="5583950" y="3226550"/>
            <a:ext cx="0" cy="6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3" name="Shape 193"/>
          <p:cNvCxnSpPr/>
          <p:nvPr/>
        </p:nvCxnSpPr>
        <p:spPr>
          <a:xfrm>
            <a:off x="8142675" y="3226550"/>
            <a:ext cx="0" cy="6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4" name="Shape 194"/>
          <p:cNvSpPr txBox="1"/>
          <p:nvPr/>
        </p:nvSpPr>
        <p:spPr>
          <a:xfrm>
            <a:off x="5419700" y="3203637"/>
            <a:ext cx="328500" cy="29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9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7926525" y="3203637"/>
            <a:ext cx="432300" cy="29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900">
                <a:latin typeface="Calibri" panose="020F0502020204030204" pitchFamily="34" charset="0"/>
                <a:cs typeface="Calibri" panose="020F0502020204030204" pitchFamily="34" charset="0"/>
              </a:rPr>
              <a:t>+20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6298025" y="3202277"/>
            <a:ext cx="328500" cy="29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90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97" name="Shape 197"/>
          <p:cNvCxnSpPr/>
          <p:nvPr/>
        </p:nvCxnSpPr>
        <p:spPr>
          <a:xfrm>
            <a:off x="6462275" y="3225189"/>
            <a:ext cx="0" cy="6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8" name="Shape 198"/>
          <p:cNvSpPr txBox="1"/>
          <p:nvPr/>
        </p:nvSpPr>
        <p:spPr>
          <a:xfrm>
            <a:off x="7532325" y="3202277"/>
            <a:ext cx="328500" cy="29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90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cxnSp>
        <p:nvCxnSpPr>
          <p:cNvPr id="199" name="Shape 199"/>
          <p:cNvCxnSpPr/>
          <p:nvPr/>
        </p:nvCxnSpPr>
        <p:spPr>
          <a:xfrm>
            <a:off x="7696575" y="3225189"/>
            <a:ext cx="0" cy="6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0" name="Shape 200"/>
          <p:cNvSpPr txBox="1"/>
          <p:nvPr/>
        </p:nvSpPr>
        <p:spPr>
          <a:xfrm>
            <a:off x="6831557" y="3202300"/>
            <a:ext cx="490500" cy="29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90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cxnSp>
        <p:nvCxnSpPr>
          <p:cNvPr id="201" name="Shape 201"/>
          <p:cNvCxnSpPr/>
          <p:nvPr/>
        </p:nvCxnSpPr>
        <p:spPr>
          <a:xfrm>
            <a:off x="7079425" y="3225204"/>
            <a:ext cx="0" cy="6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2" name="Shape 202"/>
          <p:cNvSpPr txBox="1"/>
          <p:nvPr/>
        </p:nvSpPr>
        <p:spPr>
          <a:xfrm>
            <a:off x="59955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61479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61842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5937925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665315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3003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58431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63003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63366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62604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6706712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64527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72320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73844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74207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7174425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788965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75368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73476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75368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75731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74969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7819375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7689200" y="27870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8313725" y="3034575"/>
            <a:ext cx="3471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w</a:t>
            </a:r>
          </a:p>
        </p:txBody>
      </p:sp>
      <p:cxnSp>
        <p:nvCxnSpPr>
          <p:cNvPr id="227" name="Shape 227"/>
          <p:cNvCxnSpPr/>
          <p:nvPr/>
        </p:nvCxnSpPr>
        <p:spPr>
          <a:xfrm>
            <a:off x="7077962" y="1938770"/>
            <a:ext cx="0" cy="129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8" name="Shape 228"/>
          <p:cNvSpPr/>
          <p:nvPr/>
        </p:nvSpPr>
        <p:spPr>
          <a:xfrm>
            <a:off x="2831124" y="4588012"/>
            <a:ext cx="3585275" cy="132605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3105075" y="5007975"/>
            <a:ext cx="994800" cy="3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Weight (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w</a:t>
            </a: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230" name="Shape 230"/>
          <p:cNvCxnSpPr/>
          <p:nvPr/>
        </p:nvCxnSpPr>
        <p:spPr>
          <a:xfrm rot="10800000" flipH="1">
            <a:off x="1918700" y="5165400"/>
            <a:ext cx="805200" cy="2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1" name="Shape 231"/>
          <p:cNvCxnSpPr/>
          <p:nvPr/>
        </p:nvCxnSpPr>
        <p:spPr>
          <a:xfrm rot="10800000" flipH="1">
            <a:off x="6428957" y="5163075"/>
            <a:ext cx="805200" cy="2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2" name="Shape 232"/>
          <p:cNvCxnSpPr/>
          <p:nvPr/>
        </p:nvCxnSpPr>
        <p:spPr>
          <a:xfrm rot="10800000" flipH="1">
            <a:off x="4349815" y="5393800"/>
            <a:ext cx="370200" cy="9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3" name="Shape 233"/>
          <p:cNvSpPr txBox="1"/>
          <p:nvPr/>
        </p:nvSpPr>
        <p:spPr>
          <a:xfrm>
            <a:off x="2903949" y="4668948"/>
            <a:ext cx="1482900" cy="3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4633208" y="4723547"/>
            <a:ext cx="1679700" cy="3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Mathematical Model (Classifier)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387" y="4821302"/>
            <a:ext cx="841513" cy="40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21026" y="5403100"/>
            <a:ext cx="815163" cy="16522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4975658" y="5162716"/>
            <a:ext cx="994800" cy="3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000" dirty="0" smtClean="0">
                <a:solidFill>
                  <a:schemeClr val="dk1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w</a:t>
            </a:r>
            <a:r>
              <a:rPr lang="e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&gt;5</a:t>
            </a:r>
            <a:endParaRPr lang="e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6605100" y="29394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7500000" y="2939450"/>
            <a:ext cx="2685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7406057" y="5316013"/>
            <a:ext cx="1217900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B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7382623" y="4481598"/>
            <a:ext cx="1051758" cy="3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A</a:t>
            </a: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b="1" dirty="0" smtClean="0">
                <a:latin typeface="Calibri (Основний текст)"/>
              </a:rPr>
              <a:t>programming (Machine Learning)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6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738898" y="6098318"/>
            <a:ext cx="344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Images </a:t>
            </a:r>
            <a:r>
              <a:rPr lang="en-US" sz="1400" i="1" dirty="0" smtClean="0"/>
              <a:t>copyright </a:t>
            </a:r>
            <a:r>
              <a:rPr lang="en-US" sz="1400" i="1" dirty="0" smtClean="0"/>
              <a:t>© Stanford CS331b, 2016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84943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016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Hardware costs</a:t>
            </a:r>
            <a:endParaRPr lang="ru-RU" b="1" dirty="0"/>
          </a:p>
        </p:txBody>
      </p:sp>
      <p:sp>
        <p:nvSpPr>
          <p:cNvPr id="2" name="Прямокутник 1"/>
          <p:cNvSpPr/>
          <p:nvPr/>
        </p:nvSpPr>
        <p:spPr>
          <a:xfrm>
            <a:off x="2555776" y="6165304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libri (Основний текст)"/>
              </a:rPr>
              <a:t>Source: </a:t>
            </a:r>
            <a:r>
              <a:rPr lang="en-US" i="1" dirty="0" smtClean="0">
                <a:latin typeface="Calibri (Основний текст)"/>
                <a:hlinkClick r:id="rId3"/>
              </a:rPr>
              <a:t>https</a:t>
            </a:r>
            <a:r>
              <a:rPr lang="en-US" i="1" dirty="0">
                <a:latin typeface="Calibri (Основний текст)"/>
                <a:hlinkClick r:id="rId3"/>
              </a:rPr>
              <a:t>://</a:t>
            </a:r>
            <a:r>
              <a:rPr lang="en-US" i="1" dirty="0" smtClean="0">
                <a:latin typeface="Calibri (Основний текст)"/>
                <a:hlinkClick r:id="rId3"/>
              </a:rPr>
              <a:t>en.wikipedia.org/wiki/FLOPS</a:t>
            </a:r>
            <a:endParaRPr lang="en-US" i="1" dirty="0" smtClean="0">
              <a:latin typeface="Calibri (Основний текст)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76694"/>
              </p:ext>
            </p:extLst>
          </p:nvPr>
        </p:nvGraphicFramePr>
        <p:xfrm>
          <a:off x="706644" y="1314769"/>
          <a:ext cx="7825797" cy="4630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9132">
                  <a:extLst>
                    <a:ext uri="{9D8B030D-6E8A-4147-A177-3AD203B41FA5}">
                      <a16:colId xmlns:a16="http://schemas.microsoft.com/office/drawing/2014/main" xmlns="" val="591098404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568984472"/>
                    </a:ext>
                  </a:extLst>
                </a:gridCol>
                <a:gridCol w="3240361">
                  <a:extLst>
                    <a:ext uri="{9D8B030D-6E8A-4147-A177-3AD203B41FA5}">
                      <a16:colId xmlns:a16="http://schemas.microsoft.com/office/drawing/2014/main" xmlns="" val="3669578444"/>
                    </a:ext>
                  </a:extLst>
                </a:gridCol>
              </a:tblGrid>
              <a:tr h="6884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Date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Approximate cost per GFLOPS inflation adjusted to 2013 US dollars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Platform providing the lowest cost per GFLOPS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8342725"/>
                  </a:ext>
                </a:extLst>
              </a:tr>
              <a:tr h="6884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1984		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$42,780,000	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Cray X-MP/48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0214718"/>
                  </a:ext>
                </a:extLst>
              </a:tr>
              <a:tr h="6884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1997	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 (Основний текст)"/>
                        </a:rPr>
                        <a:t>$42,000	</a:t>
                      </a:r>
                    </a:p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	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Two 16-processor Beowulf clusters with Pentium Pro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5929396"/>
                  </a:ext>
                </a:extLst>
              </a:tr>
              <a:tr h="6884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August 2007	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$52	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libri (Основний текст)"/>
                        </a:rPr>
                        <a:t>Microwulf</a:t>
                      </a:r>
                      <a:r>
                        <a:rPr lang="en-US" baseline="0" dirty="0" smtClean="0">
                          <a:latin typeface="Calibri (Основний текст)"/>
                        </a:rPr>
                        <a:t> </a:t>
                      </a:r>
                      <a:r>
                        <a:rPr lang="en-US" dirty="0" smtClean="0">
                          <a:latin typeface="Calibri (Основний текст)"/>
                        </a:rPr>
                        <a:t>(Personal, Portable Beowulf Cluster)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9845113"/>
                  </a:ext>
                </a:extLst>
              </a:tr>
              <a:tr h="6884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November 2013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$0.16	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AMD Sempron 145 &amp; GeForce GTX 760 System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4249265"/>
                  </a:ext>
                </a:extLst>
              </a:tr>
              <a:tr h="6884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January 2015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 (Основний текст)"/>
                        </a:rPr>
                        <a:t>$0.08	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latin typeface="Calibri (Основний текст)"/>
                        </a:rPr>
                        <a:t>Celeron G1830 &amp; Radeon R9 295X2 System</a:t>
                      </a:r>
                      <a:endParaRPr lang="en-US" dirty="0">
                        <a:latin typeface="Calibri (Основний текст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4439114"/>
                  </a:ext>
                </a:extLst>
              </a:tr>
            </a:tbl>
          </a:graphicData>
        </a:graphic>
      </p:graphicFrame>
      <p:sp>
        <p:nvSpPr>
          <p:cNvPr id="5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w Cen MT (Заголовки)"/>
              </a:rPr>
              <a:t>7 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865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79536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Shallow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Neural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Networks</a:t>
            </a:r>
            <a:endParaRPr lang="ru-RU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947" y="450912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Single hidden layer (Kolmogorov-</a:t>
            </a:r>
            <a:r>
              <a:rPr lang="en-US" sz="2400" dirty="0" err="1" smtClean="0"/>
              <a:t>Cybenko</a:t>
            </a:r>
            <a:r>
              <a:rPr lang="en-US" sz="2400" dirty="0" smtClean="0"/>
              <a:t> Universal Approximation Theorem as the main hope).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Vanishing gradients effect prevents using more layers.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Less than </a:t>
            </a:r>
            <a:r>
              <a:rPr lang="en-US" sz="2400" dirty="0" smtClean="0">
                <a:solidFill>
                  <a:srgbClr val="FF0000"/>
                </a:solidFill>
              </a:rPr>
              <a:t>10K free parameters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Feature preprocessing stage is often critical.</a:t>
            </a:r>
            <a:endParaRPr lang="en-US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72816"/>
            <a:ext cx="3319929" cy="23013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51427" y="324433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w Cen MT (Заголовки)"/>
              </a:rPr>
              <a:t>42</a:t>
            </a:r>
            <a:endParaRPr lang="ru-RU" dirty="0"/>
          </a:p>
        </p:txBody>
      </p:sp>
      <p:sp>
        <p:nvSpPr>
          <p:cNvPr id="9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w Cen MT (Заголовки)"/>
              </a:rPr>
              <a:t>8</a:t>
            </a:r>
            <a:r>
              <a:rPr lang="en-US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23167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07504" y="332656"/>
            <a:ext cx="8601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Deep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Feedforward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Neural Networks</a:t>
            </a:r>
            <a:endParaRPr lang="ru-RU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947" y="450912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2-stage training process: i) unsupervised pre-training; ii) fine tuning (vanishing gradients problem is beaten!).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Hidden </a:t>
            </a:r>
            <a:r>
              <a:rPr lang="en-US" sz="2400" dirty="0"/>
              <a:t>layers &gt; </a:t>
            </a:r>
            <a:r>
              <a:rPr lang="en-US" sz="2400" dirty="0" smtClean="0"/>
              <a:t>1: e.g. 2012 – 6, 2014 – 18, 2015 - 156.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 </a:t>
            </a:r>
            <a:r>
              <a:rPr lang="en-US" sz="2400" dirty="0"/>
              <a:t>(or less) feature preprocessing stage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100K – 100M free parameters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11642"/>
            <a:ext cx="7504514" cy="2897696"/>
          </a:xfrm>
          <a:prstGeom prst="rect">
            <a:avLst/>
          </a:prstGeom>
        </p:spPr>
      </p:pic>
      <p:sp>
        <p:nvSpPr>
          <p:cNvPr id="7" name="Номер слайда 35"/>
          <p:cNvSpPr>
            <a:spLocks noGrp="1"/>
          </p:cNvSpPr>
          <p:nvPr/>
        </p:nvSpPr>
        <p:spPr>
          <a:xfrm>
            <a:off x="8150080" y="6453336"/>
            <a:ext cx="972375" cy="31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w Cen MT (Заголовки)"/>
              </a:rPr>
              <a:t>9</a:t>
            </a:r>
            <a:r>
              <a:rPr lang="en-US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/</a:t>
            </a:r>
            <a:r>
              <a:rPr lang="ru-RU" sz="1800" dirty="0" smtClean="0">
                <a:latin typeface="Tw Cen MT (Заголовки)"/>
              </a:rPr>
              <a:t> </a:t>
            </a:r>
            <a:r>
              <a:rPr lang="en-US" sz="1800" dirty="0" smtClean="0">
                <a:latin typeface="Tw Cen MT (Заголовки)"/>
              </a:rPr>
              <a:t>42</a:t>
            </a:r>
            <a:endParaRPr lang="ru-RU" sz="1800" dirty="0">
              <a:latin typeface="Tw Cen MT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12707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5262</TotalTime>
  <Words>1639</Words>
  <Application>Microsoft Office PowerPoint</Application>
  <PresentationFormat>Экран (4:3)</PresentationFormat>
  <Paragraphs>349</Paragraphs>
  <Slides>42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Практический ИИ: какие задачи реально решать с помощью технологий искусственного интеллекта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sss</dc:title>
  <dc:creator>A.Chernodub</dc:creator>
  <cp:lastModifiedBy>User</cp:lastModifiedBy>
  <cp:revision>2393</cp:revision>
  <dcterms:created xsi:type="dcterms:W3CDTF">2014-04-03T11:18:48Z</dcterms:created>
  <dcterms:modified xsi:type="dcterms:W3CDTF">2017-05-24T21:05:59Z</dcterms:modified>
</cp:coreProperties>
</file>