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4833937" y="8947546"/>
            <a:ext cx="14716126" cy="660798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4833937" y="6000353"/>
            <a:ext cx="14716126" cy="9652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3048000" y="0"/>
            <a:ext cx="18288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sz="half" idx="13"/>
          </p:nvPr>
        </p:nvSpPr>
        <p:spPr>
          <a:xfrm>
            <a:off x="5307210" y="892968"/>
            <a:ext cx="13751720" cy="832247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4833937" y="11519296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xfrm>
            <a:off x="11935814" y="13001625"/>
            <a:ext cx="494513" cy="511175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12495609" y="892968"/>
            <a:ext cx="7500938" cy="1157287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4387453" y="6697265"/>
            <a:ext cx="7500938" cy="576857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quarter" idx="13"/>
          </p:nvPr>
        </p:nvSpPr>
        <p:spPr>
          <a:xfrm>
            <a:off x="12495609" y="3661171"/>
            <a:ext cx="7500938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quarter" idx="1"/>
          </p:nvPr>
        </p:nvSpPr>
        <p:spPr>
          <a:xfrm>
            <a:off x="4387453" y="3661171"/>
            <a:ext cx="7500938" cy="8840392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defRPr sz="3800"/>
            </a:lvl1pPr>
            <a:lvl2pPr marL="808264" indent="-465364">
              <a:spcBef>
                <a:spcPts val="4500"/>
              </a:spcBef>
              <a:defRPr sz="3800"/>
            </a:lvl2pPr>
            <a:lvl3pPr marL="1151164" indent="-465364">
              <a:spcBef>
                <a:spcPts val="4500"/>
              </a:spcBef>
              <a:defRPr sz="3800"/>
            </a:lvl3pPr>
            <a:lvl4pPr marL="1494064" indent="-465364">
              <a:spcBef>
                <a:spcPts val="4500"/>
              </a:spcBef>
              <a:defRPr sz="3800"/>
            </a:lvl4pPr>
            <a:lvl5pPr marL="1836964" indent="-465364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12495609" y="7161609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12504353" y="1250156"/>
            <a:ext cx="7500939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4387453" y="1250156"/>
            <a:ext cx="7500938" cy="112156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4387453" y="625078"/>
            <a:ext cx="15609094" cy="3036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4387453" y="3661171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17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061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506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950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395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839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284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728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173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2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28.png"/><Relationship Id="rId5" Type="http://schemas.openxmlformats.org/officeDocument/2006/relationships/image" Target="../media/image31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28.png"/><Relationship Id="rId5" Type="http://schemas.openxmlformats.org/officeDocument/2006/relationships/image" Target="../media/image31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Relationship Id="rId3" Type="http://schemas.openxmlformats.org/officeDocument/2006/relationships/image" Target="../media/image2.pn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43.png"/><Relationship Id="rId4" Type="http://schemas.openxmlformats.org/officeDocument/2006/relationships/image" Target="../media/image44.pn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1.jpeg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/Relationships>
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png"/></Relationships>
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png"/></Relationships>

</file>

<file path=ppt/slides/_rels/slide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png"/></Relationships>

</file>

<file path=ppt/slides/_rels/slide5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png"/></Relationships>

</file>

<file path=ppt/slides/_rels/slide5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png"/></Relationships>

</file>

<file path=ppt/slides/_rels/slide5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png"/></Relationships>

</file>

<file path=ppt/slides/_rels/slide5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png"/></Relationships>

</file>

<file path=ppt/slides/_rels/slide5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2.png"/></Relationships>

</file>

<file path=ppt/slides/_rels/slide6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png"/></Relationships>

</file>

<file path=ppt/slides/_rels/slide6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png"/></Relationships>

</file>

<file path=ppt/slides/_rels/slide6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8.png"/></Relationships>

</file>

<file path=ppt/slides/_rels/slide6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9.png"/></Relationships>

</file>

<file path=ppt/slides/_rels/slide6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png"/></Relationships>

</file>

<file path=ppt/slides/_rels/slide6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png"/></Relationships>

</file>

<file path=ppt/slides/_rels/slide6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png"/></Relationships>

</file>

<file path=ppt/slides/_rels/slide6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6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3.png"/></Relationships>

</file>

<file path=ppt/slides/_rels/slide6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mailto:oleg.kudrenko@gmail.com?subject=" TargetMode="External"/><Relationship Id="rId3" Type="http://schemas.openxmlformats.org/officeDocument/2006/relationships/image" Target="../media/image74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2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1">
                <a:hueOff val="47394"/>
                <a:satOff val="-25753"/>
                <a:lumOff val="-7544"/>
              </a:schemeClr>
            </a:gs>
            <a:gs pos="100000">
              <a:schemeClr val="accent1">
                <a:hueOff val="273562"/>
                <a:satOff val="2937"/>
                <a:lumOff val="-22233"/>
              </a:schemeClr>
            </a:gs>
          </a:gsLst>
          <a:lin ang="7943977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asted-image.pdf"/>
          <p:cNvPicPr>
            <a:picLocks noChangeAspect="1"/>
          </p:cNvPicPr>
          <p:nvPr/>
        </p:nvPicPr>
        <p:blipFill>
          <a:blip r:embed="rId2">
            <a:alphaModFix amt="3114"/>
            <a:extLst/>
          </a:blip>
          <a:stretch>
            <a:fillRect/>
          </a:stretch>
        </p:blipFill>
        <p:spPr>
          <a:xfrm>
            <a:off x="-5626491" y="-1035546"/>
            <a:ext cx="19161353" cy="21320690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hape 120"/>
          <p:cNvSpPr/>
          <p:nvPr/>
        </p:nvSpPr>
        <p:spPr>
          <a:xfrm>
            <a:off x="10503841" y="4142489"/>
            <a:ext cx="13257411" cy="24634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lnSpc>
                <a:spcPct val="80000"/>
              </a:lnSpc>
              <a:defRPr sz="10000">
                <a:solidFill>
                  <a:srgbClr val="FFFFFF"/>
                </a:solidFill>
                <a:latin typeface="DendaNewLightC"/>
                <a:ea typeface="DendaNewLightC"/>
                <a:cs typeface="DendaNewLightC"/>
                <a:sym typeface="DendaNewLightC"/>
              </a:defRPr>
            </a:pPr>
            <a:r>
              <a:t>Bitcoin, </a:t>
            </a:r>
            <a:r>
              <a:t>Blockchain</a:t>
            </a:r>
          </a:p>
          <a:p>
            <a:pPr algn="l">
              <a:lnSpc>
                <a:spcPct val="80000"/>
              </a:lnSpc>
              <a:defRPr sz="10000">
                <a:solidFill>
                  <a:srgbClr val="FFFFFF"/>
                </a:solidFill>
                <a:latin typeface="DendaNewLightC"/>
                <a:ea typeface="DendaNewLightC"/>
                <a:cs typeface="DendaNewLightC"/>
                <a:sym typeface="DendaNewLightC"/>
              </a:defRPr>
            </a:pPr>
            <a:r>
              <a:t>and Smart Contracts</a:t>
            </a:r>
          </a:p>
        </p:txBody>
      </p:sp>
      <p:sp>
        <p:nvSpPr>
          <p:cNvPr id="121" name="Shape 121"/>
          <p:cNvSpPr/>
          <p:nvPr/>
        </p:nvSpPr>
        <p:spPr>
          <a:xfrm>
            <a:off x="10606506" y="6995245"/>
            <a:ext cx="11157993" cy="1160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z="4000">
                <a:solidFill>
                  <a:srgbClr val="FFFFFF"/>
                </a:solidFill>
                <a:latin typeface="DendaNewLightC"/>
                <a:ea typeface="DendaNewLightC"/>
                <a:cs typeface="DendaNewLightC"/>
                <a:sym typeface="DendaNewLightC"/>
              </a:defRPr>
            </a:lvl1pPr>
          </a:lstStyle>
          <a:p>
            <a:pPr/>
            <a:r>
              <a:t>The technology likely to have the greatest impact on the next few decades has arrived</a:t>
            </a:r>
          </a:p>
        </p:txBody>
      </p:sp>
      <p:sp>
        <p:nvSpPr>
          <p:cNvPr id="122" name="Shape 122"/>
          <p:cNvSpPr/>
          <p:nvPr/>
        </p:nvSpPr>
        <p:spPr>
          <a:xfrm>
            <a:off x="10678714" y="9926189"/>
            <a:ext cx="2153540" cy="900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b">
            <a:spAutoFit/>
          </a:bodyPr>
          <a:lstStyle>
            <a:lvl1pPr algn="l">
              <a:defRPr sz="3000">
                <a:solidFill>
                  <a:srgbClr val="FFFFFF"/>
                </a:solidFill>
                <a:latin typeface="DendaNewLightC"/>
                <a:ea typeface="DendaNewLightC"/>
                <a:cs typeface="DendaNewLightC"/>
                <a:sym typeface="DendaNewLightC"/>
              </a:defRPr>
            </a:lvl1pPr>
          </a:lstStyle>
          <a:p>
            <a:pPr/>
            <a:r>
              <a:t>Spring 2017</a:t>
            </a:r>
          </a:p>
        </p:txBody>
      </p:sp>
      <p:sp>
        <p:nvSpPr>
          <p:cNvPr id="123" name="Shape 123"/>
          <p:cNvSpPr/>
          <p:nvPr/>
        </p:nvSpPr>
        <p:spPr>
          <a:xfrm>
            <a:off x="10678714" y="9208429"/>
            <a:ext cx="3203576" cy="614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b">
            <a:spAutoFit/>
          </a:bodyPr>
          <a:lstStyle>
            <a:lvl1pPr algn="l">
              <a:defRPr sz="4000">
                <a:solidFill>
                  <a:srgbClr val="FFFFFF"/>
                </a:solidFill>
                <a:latin typeface="DendaNewLightC"/>
                <a:ea typeface="DendaNewLightC"/>
                <a:cs typeface="DendaNewLightC"/>
                <a:sym typeface="DendaNewLightC"/>
              </a:defRPr>
            </a:lvl1pPr>
          </a:lstStyle>
          <a:p>
            <a:pPr/>
            <a:r>
              <a:t>Kudrenko Oleg</a:t>
            </a:r>
          </a:p>
        </p:txBody>
      </p:sp>
      <p:pic>
        <p:nvPicPr>
          <p:cNvPr id="124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93473" y="3155846"/>
            <a:ext cx="7153624" cy="7959783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Shape 125"/>
          <p:cNvSpPr/>
          <p:nvPr/>
        </p:nvSpPr>
        <p:spPr>
          <a:xfrm>
            <a:off x="10678701" y="8750300"/>
            <a:ext cx="3544418" cy="0"/>
          </a:xfrm>
          <a:prstGeom prst="line">
            <a:avLst/>
          </a:prstGeom>
          <a:ln w="1143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</a:p>
        </p:txBody>
      </p:sp>
      <p:sp>
        <p:nvSpPr>
          <p:cNvPr id="126" name="Shape 126"/>
          <p:cNvSpPr/>
          <p:nvPr/>
        </p:nvSpPr>
        <p:spPr>
          <a:xfrm>
            <a:off x="26111813" y="2950527"/>
            <a:ext cx="9549174" cy="374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 b="1" baseline="9090" sz="11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EXPERIENCE</a:t>
            </a:r>
          </a:p>
        </p:txBody>
      </p:sp>
      <p:sp>
        <p:nvSpPr>
          <p:cNvPr id="127" name="Shape 127"/>
          <p:cNvSpPr/>
          <p:nvPr/>
        </p:nvSpPr>
        <p:spPr>
          <a:xfrm>
            <a:off x="29199383" y="5166678"/>
            <a:ext cx="1568203" cy="1933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r">
              <a:defRPr b="1" baseline="20999" sz="10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10</a:t>
            </a:r>
          </a:p>
        </p:txBody>
      </p:sp>
      <p:sp>
        <p:nvSpPr>
          <p:cNvPr id="128" name="Shape 128"/>
          <p:cNvSpPr/>
          <p:nvPr/>
        </p:nvSpPr>
        <p:spPr>
          <a:xfrm>
            <a:off x="31010448" y="5733732"/>
            <a:ext cx="5106671" cy="850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 baseline="20000">
                <a:solidFill>
                  <a:srgbClr val="FFFFFF"/>
                </a:solidFill>
                <a:latin typeface="DendaNewLightC"/>
                <a:ea typeface="DendaNewLightC"/>
                <a:cs typeface="DendaNewLightC"/>
                <a:sym typeface="DendaNewLightC"/>
              </a:defRPr>
            </a:lvl1pPr>
          </a:lstStyle>
          <a:p>
            <a:pPr/>
            <a:r>
              <a:t>years of developing</a:t>
            </a:r>
          </a:p>
        </p:txBody>
      </p:sp>
      <p:sp>
        <p:nvSpPr>
          <p:cNvPr id="129" name="Shape 129"/>
          <p:cNvSpPr/>
          <p:nvPr/>
        </p:nvSpPr>
        <p:spPr>
          <a:xfrm>
            <a:off x="32196583" y="7164228"/>
            <a:ext cx="1568203" cy="1933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r">
              <a:defRPr b="1" baseline="20999" sz="10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06</a:t>
            </a:r>
          </a:p>
        </p:txBody>
      </p:sp>
      <p:sp>
        <p:nvSpPr>
          <p:cNvPr id="130" name="Shape 130"/>
          <p:cNvSpPr/>
          <p:nvPr/>
        </p:nvSpPr>
        <p:spPr>
          <a:xfrm>
            <a:off x="34007648" y="7731283"/>
            <a:ext cx="6203951" cy="850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 baseline="20000">
                <a:solidFill>
                  <a:srgbClr val="FFFFFF"/>
                </a:solidFill>
                <a:latin typeface="DendaNewLightC"/>
                <a:ea typeface="DendaNewLightC"/>
                <a:cs typeface="DendaNewLightC"/>
                <a:sym typeface="DendaNewLightC"/>
              </a:defRPr>
            </a:lvl1pPr>
          </a:lstStyle>
          <a:p>
            <a:pPr/>
            <a:r>
              <a:t>years with e-Commerce</a:t>
            </a:r>
          </a:p>
        </p:txBody>
      </p:sp>
      <p:sp>
        <p:nvSpPr>
          <p:cNvPr id="131" name="Shape 131"/>
          <p:cNvSpPr/>
          <p:nvPr/>
        </p:nvSpPr>
        <p:spPr>
          <a:xfrm>
            <a:off x="35346183" y="9110979"/>
            <a:ext cx="1568203" cy="1933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r">
              <a:defRPr b="1" baseline="20999" sz="10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03</a:t>
            </a:r>
          </a:p>
        </p:txBody>
      </p:sp>
      <p:sp>
        <p:nvSpPr>
          <p:cNvPr id="132" name="Shape 132"/>
          <p:cNvSpPr/>
          <p:nvPr/>
        </p:nvSpPr>
        <p:spPr>
          <a:xfrm>
            <a:off x="37157248" y="9703434"/>
            <a:ext cx="5685791" cy="850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 baseline="20000">
                <a:solidFill>
                  <a:srgbClr val="FFFFFF"/>
                </a:solidFill>
                <a:latin typeface="DendaNewLightC"/>
                <a:ea typeface="DendaNewLightC"/>
                <a:cs typeface="DendaNewLightC"/>
                <a:sym typeface="DendaNewLightC"/>
              </a:defRPr>
            </a:lvl1pPr>
          </a:lstStyle>
          <a:p>
            <a:pPr/>
            <a:r>
              <a:t>years with Blockchain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/>
          <p:nvPr/>
        </p:nvSpPr>
        <p:spPr>
          <a:xfrm>
            <a:off x="-90290" y="-15181"/>
            <a:ext cx="24564580" cy="13875346"/>
          </a:xfrm>
          <a:prstGeom prst="rect">
            <a:avLst/>
          </a:prstGeom>
          <a:gradFill>
            <a:gsLst>
              <a:gs pos="0">
                <a:schemeClr val="accent1">
                  <a:hueOff val="47394"/>
                  <a:satOff val="-25753"/>
                  <a:lumOff val="-7544"/>
                </a:schemeClr>
              </a:gs>
              <a:gs pos="100000">
                <a:schemeClr val="accent1">
                  <a:hueOff val="273562"/>
                  <a:satOff val="2937"/>
                  <a:lumOff val="-22233"/>
                </a:schemeClr>
              </a:gs>
            </a:gsLst>
            <a:lin ang="8100000"/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258" name="Shape 258"/>
          <p:cNvSpPr/>
          <p:nvPr/>
        </p:nvSpPr>
        <p:spPr>
          <a:xfrm>
            <a:off x="10108781" y="919162"/>
            <a:ext cx="7648142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AN INTERNET OF VALUE</a:t>
            </a:r>
          </a:p>
        </p:txBody>
      </p:sp>
      <p:pic>
        <p:nvPicPr>
          <p:cNvPr id="259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38248" y="2527568"/>
            <a:ext cx="9655532" cy="99074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943675" y="2939740"/>
            <a:ext cx="10386277" cy="9489505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Shape 261"/>
          <p:cNvSpPr/>
          <p:nvPr/>
        </p:nvSpPr>
        <p:spPr>
          <a:xfrm>
            <a:off x="6881077" y="919162"/>
            <a:ext cx="2978350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NEEDED</a:t>
            </a:r>
            <a:r>
              <a:t>:</a:t>
            </a:r>
          </a:p>
        </p:txBody>
      </p:sp>
      <p:pic>
        <p:nvPicPr>
          <p:cNvPr id="262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545951" y="17250602"/>
            <a:ext cx="1292099" cy="40325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/>
          <p:nvPr/>
        </p:nvSpPr>
        <p:spPr>
          <a:xfrm>
            <a:off x="-90290" y="-15181"/>
            <a:ext cx="24564580" cy="13875346"/>
          </a:xfrm>
          <a:prstGeom prst="rect">
            <a:avLst/>
          </a:prstGeom>
          <a:gradFill>
            <a:gsLst>
              <a:gs pos="0">
                <a:schemeClr val="accent1">
                  <a:hueOff val="47394"/>
                  <a:satOff val="-25753"/>
                  <a:lumOff val="-7544"/>
                </a:schemeClr>
              </a:gs>
              <a:gs pos="100000">
                <a:schemeClr val="accent1">
                  <a:hueOff val="273562"/>
                  <a:satOff val="2937"/>
                  <a:lumOff val="-22233"/>
                </a:schemeClr>
              </a:gs>
            </a:gsLst>
            <a:lin ang="8100000"/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pic>
        <p:nvPicPr>
          <p:cNvPr id="265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45951" y="4906202"/>
            <a:ext cx="1292099" cy="4032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324802" y="5445950"/>
            <a:ext cx="1125604" cy="345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880802" y="5445950"/>
            <a:ext cx="1125603" cy="345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113800" y="5445950"/>
            <a:ext cx="1125603" cy="345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557798" y="5445950"/>
            <a:ext cx="1125603" cy="345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8436802" y="5445950"/>
            <a:ext cx="1125603" cy="345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1992802" y="5445950"/>
            <a:ext cx="1125603" cy="345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542800" y="5445950"/>
            <a:ext cx="1125603" cy="345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098800" y="5445950"/>
            <a:ext cx="1125603" cy="345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5510702" y="5458650"/>
            <a:ext cx="1125603" cy="345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9066702" y="5458650"/>
            <a:ext cx="1125603" cy="345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2622702" y="5458650"/>
            <a:ext cx="1125603" cy="345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540500" y="5458650"/>
            <a:ext cx="1125603" cy="345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969500" y="5458650"/>
            <a:ext cx="1125603" cy="345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271500" y="5458650"/>
            <a:ext cx="1125603" cy="3459100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Shape 280"/>
          <p:cNvSpPr/>
          <p:nvPr/>
        </p:nvSpPr>
        <p:spPr>
          <a:xfrm>
            <a:off x="10108781" y="-11349038"/>
            <a:ext cx="7648142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AN INTERNET OF VALUE</a:t>
            </a:r>
          </a:p>
        </p:txBody>
      </p:sp>
      <p:pic>
        <p:nvPicPr>
          <p:cNvPr id="281" name="pasted-image.pdf"/>
          <p:cNvPicPr>
            <a:picLocks noChangeAspect="1"/>
          </p:cNvPicPr>
          <p:nvPr/>
        </p:nvPicPr>
        <p:blipFill>
          <a:blip r:embed="rId4">
            <a:alphaModFix amt="0"/>
            <a:extLst/>
          </a:blip>
          <a:stretch>
            <a:fillRect/>
          </a:stretch>
        </p:blipFill>
        <p:spPr>
          <a:xfrm>
            <a:off x="3638248" y="-9740632"/>
            <a:ext cx="9655532" cy="9907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pasted-image.pdf"/>
          <p:cNvPicPr>
            <a:picLocks noChangeAspect="1"/>
          </p:cNvPicPr>
          <p:nvPr/>
        </p:nvPicPr>
        <p:blipFill>
          <a:blip r:embed="rId5">
            <a:alphaModFix amt="0"/>
            <a:extLst/>
          </a:blip>
          <a:stretch>
            <a:fillRect/>
          </a:stretch>
        </p:blipFill>
        <p:spPr>
          <a:xfrm>
            <a:off x="10943675" y="-9328461"/>
            <a:ext cx="10386277" cy="9489505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Shape 283"/>
          <p:cNvSpPr/>
          <p:nvPr/>
        </p:nvSpPr>
        <p:spPr>
          <a:xfrm>
            <a:off x="6881077" y="-11349038"/>
            <a:ext cx="2978350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NEEDED</a:t>
            </a:r>
            <a:r>
              <a:t>:</a:t>
            </a:r>
          </a:p>
        </p:txBody>
      </p:sp>
    </p:spTree>
  </p:cSld>
  <p:clrMapOvr>
    <a:masterClrMapping/>
  </p:clrMapOvr>
  <p:transition xmlns:p14="http://schemas.microsoft.com/office/powerpoint/2010/main" spd="slow" advClick="0" advTm="0" p14:dur="2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/>
          <p:nvPr/>
        </p:nvSpPr>
        <p:spPr>
          <a:xfrm>
            <a:off x="-90290" y="-15181"/>
            <a:ext cx="24564580" cy="13875346"/>
          </a:xfrm>
          <a:prstGeom prst="rect">
            <a:avLst/>
          </a:prstGeom>
          <a:gradFill>
            <a:gsLst>
              <a:gs pos="0">
                <a:schemeClr val="accent1">
                  <a:hueOff val="47394"/>
                  <a:satOff val="-25753"/>
                  <a:lumOff val="-7544"/>
                </a:schemeClr>
              </a:gs>
              <a:gs pos="100000">
                <a:schemeClr val="accent1">
                  <a:hueOff val="273562"/>
                  <a:satOff val="2937"/>
                  <a:lumOff val="-22233"/>
                </a:schemeClr>
              </a:gs>
            </a:gsLst>
            <a:lin ang="8100000"/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pic>
        <p:nvPicPr>
          <p:cNvPr id="286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45951" y="4906202"/>
            <a:ext cx="1292099" cy="4032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24198" y="5445950"/>
            <a:ext cx="1125603" cy="345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73198" y="5445950"/>
            <a:ext cx="1125603" cy="345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159798" y="5445950"/>
            <a:ext cx="1125603" cy="345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508798" y="5445950"/>
            <a:ext cx="1125603" cy="345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22198" y="5445950"/>
            <a:ext cx="1125603" cy="345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71198" y="5445950"/>
            <a:ext cx="1125603" cy="345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810798" y="5445950"/>
            <a:ext cx="1125603" cy="345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461798" y="5445950"/>
            <a:ext cx="1125603" cy="345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58298" y="5458650"/>
            <a:ext cx="1125603" cy="345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07298" y="5458650"/>
            <a:ext cx="1125603" cy="345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43702" y="5458650"/>
            <a:ext cx="1125603" cy="345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125498" y="5458650"/>
            <a:ext cx="1125603" cy="345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776498" y="5458650"/>
            <a:ext cx="1125603" cy="345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427498" y="5458650"/>
            <a:ext cx="1125603" cy="3459100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Shape 301"/>
          <p:cNvSpPr/>
          <p:nvPr/>
        </p:nvSpPr>
        <p:spPr>
          <a:xfrm>
            <a:off x="8225870" y="12171362"/>
            <a:ext cx="7932261" cy="1260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73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THE MIDDLEMAN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0" p14:dur="2000">
        <p:dissolv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/>
          <p:nvPr/>
        </p:nvSpPr>
        <p:spPr>
          <a:xfrm>
            <a:off x="-90290" y="-15181"/>
            <a:ext cx="24564580" cy="13875346"/>
          </a:xfrm>
          <a:prstGeom prst="rect">
            <a:avLst/>
          </a:prstGeom>
          <a:gradFill>
            <a:gsLst>
              <a:gs pos="0">
                <a:schemeClr val="accent1">
                  <a:hueOff val="47394"/>
                  <a:satOff val="-25753"/>
                  <a:lumOff val="-7544"/>
                </a:schemeClr>
              </a:gs>
              <a:gs pos="100000">
                <a:schemeClr val="accent1">
                  <a:hueOff val="273562"/>
                  <a:satOff val="2937"/>
                  <a:lumOff val="-22233"/>
                </a:schemeClr>
              </a:gs>
            </a:gsLst>
            <a:lin ang="8100000"/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pic>
        <p:nvPicPr>
          <p:cNvPr id="304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45951" y="3509202"/>
            <a:ext cx="1292099" cy="4032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24198" y="4048950"/>
            <a:ext cx="1125603" cy="345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73198" y="4048950"/>
            <a:ext cx="1125603" cy="345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159798" y="4048950"/>
            <a:ext cx="1125603" cy="345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508798" y="4048950"/>
            <a:ext cx="1125603" cy="345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pasted-image.pdf"/>
          <p:cNvPicPr>
            <a:picLocks noChangeAspect="1"/>
          </p:cNvPicPr>
          <p:nvPr/>
        </p:nvPicPr>
        <p:blipFill>
          <a:blip r:embed="rId3">
            <a:alphaModFix amt="0"/>
            <a:extLst/>
          </a:blip>
          <a:stretch>
            <a:fillRect/>
          </a:stretch>
        </p:blipFill>
        <p:spPr>
          <a:xfrm>
            <a:off x="6422198" y="1762950"/>
            <a:ext cx="1125603" cy="345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pasted-image.pdf"/>
          <p:cNvPicPr>
            <a:picLocks noChangeAspect="1"/>
          </p:cNvPicPr>
          <p:nvPr/>
        </p:nvPicPr>
        <p:blipFill>
          <a:blip r:embed="rId3">
            <a:alphaModFix amt="0"/>
            <a:extLst/>
          </a:blip>
          <a:stretch>
            <a:fillRect/>
          </a:stretch>
        </p:blipFill>
        <p:spPr>
          <a:xfrm>
            <a:off x="4771198" y="1762950"/>
            <a:ext cx="1125603" cy="345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pasted-image.pdf"/>
          <p:cNvPicPr>
            <a:picLocks noChangeAspect="1"/>
          </p:cNvPicPr>
          <p:nvPr/>
        </p:nvPicPr>
        <p:blipFill>
          <a:blip r:embed="rId3">
            <a:alphaModFix amt="0"/>
            <a:extLst/>
          </a:blip>
          <a:stretch>
            <a:fillRect/>
          </a:stretch>
        </p:blipFill>
        <p:spPr>
          <a:xfrm>
            <a:off x="16810798" y="1762950"/>
            <a:ext cx="1125603" cy="345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pasted-image.pdf"/>
          <p:cNvPicPr>
            <a:picLocks noChangeAspect="1"/>
          </p:cNvPicPr>
          <p:nvPr/>
        </p:nvPicPr>
        <p:blipFill>
          <a:blip r:embed="rId3">
            <a:alphaModFix amt="0"/>
            <a:extLst/>
          </a:blip>
          <a:stretch>
            <a:fillRect/>
          </a:stretch>
        </p:blipFill>
        <p:spPr>
          <a:xfrm>
            <a:off x="18461798" y="1762950"/>
            <a:ext cx="1125603" cy="345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pasted-image.pdf"/>
          <p:cNvPicPr>
            <a:picLocks noChangeAspect="1"/>
          </p:cNvPicPr>
          <p:nvPr/>
        </p:nvPicPr>
        <p:blipFill>
          <a:blip r:embed="rId3">
            <a:alphaModFix amt="0"/>
            <a:extLst/>
          </a:blip>
          <a:stretch>
            <a:fillRect/>
          </a:stretch>
        </p:blipFill>
        <p:spPr>
          <a:xfrm>
            <a:off x="3158298" y="1775650"/>
            <a:ext cx="1125603" cy="345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pasted-image.pdf"/>
          <p:cNvPicPr>
            <a:picLocks noChangeAspect="1"/>
          </p:cNvPicPr>
          <p:nvPr/>
        </p:nvPicPr>
        <p:blipFill>
          <a:blip r:embed="rId3">
            <a:alphaModFix amt="0"/>
            <a:extLst/>
          </a:blip>
          <a:stretch>
            <a:fillRect/>
          </a:stretch>
        </p:blipFill>
        <p:spPr>
          <a:xfrm>
            <a:off x="1507298" y="1775650"/>
            <a:ext cx="1125603" cy="345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pasted-image.pdf"/>
          <p:cNvPicPr>
            <a:picLocks noChangeAspect="1"/>
          </p:cNvPicPr>
          <p:nvPr/>
        </p:nvPicPr>
        <p:blipFill>
          <a:blip r:embed="rId3">
            <a:alphaModFix amt="0"/>
            <a:extLst/>
          </a:blip>
          <a:stretch>
            <a:fillRect/>
          </a:stretch>
        </p:blipFill>
        <p:spPr>
          <a:xfrm>
            <a:off x="-143702" y="1775650"/>
            <a:ext cx="1125603" cy="345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pasted-image.pdf"/>
          <p:cNvPicPr>
            <a:picLocks noChangeAspect="1"/>
          </p:cNvPicPr>
          <p:nvPr/>
        </p:nvPicPr>
        <p:blipFill>
          <a:blip r:embed="rId3">
            <a:alphaModFix amt="0"/>
            <a:extLst/>
          </a:blip>
          <a:stretch>
            <a:fillRect/>
          </a:stretch>
        </p:blipFill>
        <p:spPr>
          <a:xfrm>
            <a:off x="20125498" y="1775650"/>
            <a:ext cx="1125603" cy="345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pasted-image.pdf"/>
          <p:cNvPicPr>
            <a:picLocks noChangeAspect="1"/>
          </p:cNvPicPr>
          <p:nvPr/>
        </p:nvPicPr>
        <p:blipFill>
          <a:blip r:embed="rId3">
            <a:alphaModFix amt="0"/>
            <a:extLst/>
          </a:blip>
          <a:stretch>
            <a:fillRect/>
          </a:stretch>
        </p:blipFill>
        <p:spPr>
          <a:xfrm>
            <a:off x="21776498" y="1775650"/>
            <a:ext cx="1125603" cy="345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pasted-image.pdf"/>
          <p:cNvPicPr>
            <a:picLocks noChangeAspect="1"/>
          </p:cNvPicPr>
          <p:nvPr/>
        </p:nvPicPr>
        <p:blipFill>
          <a:blip r:embed="rId3">
            <a:alphaModFix amt="0"/>
            <a:extLst/>
          </a:blip>
          <a:stretch>
            <a:fillRect/>
          </a:stretch>
        </p:blipFill>
        <p:spPr>
          <a:xfrm>
            <a:off x="23427498" y="1775650"/>
            <a:ext cx="1125603" cy="3459100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Shape 319"/>
          <p:cNvSpPr/>
          <p:nvPr/>
        </p:nvSpPr>
        <p:spPr>
          <a:xfrm>
            <a:off x="8225870" y="8310562"/>
            <a:ext cx="7932261" cy="1260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73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THE MIDDLEMAN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/>
          <p:nvPr/>
        </p:nvSpPr>
        <p:spPr>
          <a:xfrm>
            <a:off x="-90290" y="-79673"/>
            <a:ext cx="24564580" cy="13875346"/>
          </a:xfrm>
          <a:prstGeom prst="rect">
            <a:avLst/>
          </a:prstGeom>
          <a:gradFill>
            <a:gsLst>
              <a:gs pos="0">
                <a:schemeClr val="accent1">
                  <a:hueOff val="47394"/>
                  <a:satOff val="-25753"/>
                  <a:lumOff val="-7544"/>
                </a:schemeClr>
              </a:gs>
              <a:gs pos="100000">
                <a:schemeClr val="accent1">
                  <a:hueOff val="273562"/>
                  <a:satOff val="2937"/>
                  <a:lumOff val="-22233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322" name="Shape 322"/>
          <p:cNvSpPr/>
          <p:nvPr/>
        </p:nvSpPr>
        <p:spPr>
          <a:xfrm>
            <a:off x="5854873" y="6329362"/>
            <a:ext cx="12674254" cy="1057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6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INTERNATIONAL WIRE TRANSFER</a:t>
            </a:r>
          </a:p>
        </p:txBody>
      </p:sp>
      <p:pic>
        <p:nvPicPr>
          <p:cNvPr id="323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45951" y="-11933998"/>
            <a:ext cx="1292099" cy="4032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24198" y="-7990650"/>
            <a:ext cx="1125603" cy="345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73198" y="-3926650"/>
            <a:ext cx="1125603" cy="345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159798" y="-3926650"/>
            <a:ext cx="1125603" cy="345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508798" y="-7990650"/>
            <a:ext cx="1125603" cy="3459100"/>
          </a:xfrm>
          <a:prstGeom prst="rect">
            <a:avLst/>
          </a:prstGeom>
          <a:ln w="12700">
            <a:miter lim="400000"/>
          </a:ln>
        </p:spPr>
      </p:pic>
      <p:sp>
        <p:nvSpPr>
          <p:cNvPr id="328" name="Shape 328"/>
          <p:cNvSpPr/>
          <p:nvPr/>
        </p:nvSpPr>
        <p:spPr>
          <a:xfrm>
            <a:off x="8225870" y="15320962"/>
            <a:ext cx="7932261" cy="1260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73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THE MIDDLEMAN</a:t>
            </a:r>
          </a:p>
        </p:txBody>
      </p:sp>
      <p:grpSp>
        <p:nvGrpSpPr>
          <p:cNvPr id="332" name="Group 332"/>
          <p:cNvGrpSpPr/>
          <p:nvPr/>
        </p:nvGrpSpPr>
        <p:grpSpPr>
          <a:xfrm>
            <a:off x="10719079" y="7959267"/>
            <a:ext cx="2945842" cy="8288415"/>
            <a:chOff x="0" y="0"/>
            <a:chExt cx="2945841" cy="8288414"/>
          </a:xfrm>
        </p:grpSpPr>
        <p:pic>
          <p:nvPicPr>
            <p:cNvPr id="329" name="pasted-image.pdf"/>
            <p:cNvPicPr>
              <a:picLocks noChangeAspect="1"/>
            </p:cNvPicPr>
            <p:nvPr/>
          </p:nvPicPr>
          <p:blipFill>
            <a:blip r:embed="rId4">
              <a:alphaModFix amt="0"/>
              <a:extLst/>
            </a:blip>
            <a:stretch>
              <a:fillRect/>
            </a:stretch>
          </p:blipFill>
          <p:spPr>
            <a:xfrm>
              <a:off x="153269" y="0"/>
              <a:ext cx="2639303" cy="24202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0" name="pasted-image.pdf"/>
            <p:cNvPicPr>
              <a:picLocks noChangeAspect="1"/>
            </p:cNvPicPr>
            <p:nvPr/>
          </p:nvPicPr>
          <p:blipFill>
            <a:blip r:embed="rId5">
              <a:alphaModFix amt="0"/>
              <a:extLst/>
            </a:blip>
            <a:stretch>
              <a:fillRect/>
            </a:stretch>
          </p:blipFill>
          <p:spPr>
            <a:xfrm>
              <a:off x="960831" y="5714251"/>
              <a:ext cx="1024181" cy="25741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1" name="Shape 331"/>
            <p:cNvSpPr/>
            <p:nvPr/>
          </p:nvSpPr>
          <p:spPr>
            <a:xfrm>
              <a:off x="0" y="2599194"/>
              <a:ext cx="2945842" cy="727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38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Sender Bank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/>
          <p:nvPr/>
        </p:nvSpPr>
        <p:spPr>
          <a:xfrm>
            <a:off x="-90290" y="-79673"/>
            <a:ext cx="24564580" cy="13875346"/>
          </a:xfrm>
          <a:prstGeom prst="rect">
            <a:avLst/>
          </a:prstGeom>
          <a:gradFill>
            <a:gsLst>
              <a:gs pos="0">
                <a:schemeClr val="accent1">
                  <a:hueOff val="47394"/>
                  <a:satOff val="-25753"/>
                  <a:lumOff val="-7544"/>
                </a:schemeClr>
              </a:gs>
              <a:gs pos="100000">
                <a:schemeClr val="accent1">
                  <a:hueOff val="273562"/>
                  <a:satOff val="2937"/>
                  <a:lumOff val="-22233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338" name="Group 338"/>
          <p:cNvGrpSpPr/>
          <p:nvPr/>
        </p:nvGrpSpPr>
        <p:grpSpPr>
          <a:xfrm>
            <a:off x="10719079" y="5038267"/>
            <a:ext cx="2945842" cy="6256415"/>
            <a:chOff x="0" y="0"/>
            <a:chExt cx="2945841" cy="6256414"/>
          </a:xfrm>
        </p:grpSpPr>
        <p:pic>
          <p:nvPicPr>
            <p:cNvPr id="335" name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53269" y="0"/>
              <a:ext cx="2639303" cy="24202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6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60831" y="3682251"/>
              <a:ext cx="1024181" cy="25741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7" name="Shape 337"/>
            <p:cNvSpPr/>
            <p:nvPr/>
          </p:nvSpPr>
          <p:spPr>
            <a:xfrm>
              <a:off x="0" y="2599194"/>
              <a:ext cx="2945842" cy="727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38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Sender Bank</a:t>
              </a:r>
            </a:p>
          </p:txBody>
        </p:sp>
      </p:grpSp>
      <p:sp>
        <p:nvSpPr>
          <p:cNvPr id="339" name="Shape 339"/>
          <p:cNvSpPr/>
          <p:nvPr/>
        </p:nvSpPr>
        <p:spPr>
          <a:xfrm>
            <a:off x="5854873" y="1207706"/>
            <a:ext cx="12674254" cy="1057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6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INTERNATIONAL WIRE TRANSFER</a:t>
            </a:r>
          </a:p>
        </p:txBody>
      </p:sp>
      <p:grpSp>
        <p:nvGrpSpPr>
          <p:cNvPr id="343" name="Group 343"/>
          <p:cNvGrpSpPr/>
          <p:nvPr/>
        </p:nvGrpSpPr>
        <p:grpSpPr>
          <a:xfrm>
            <a:off x="24835387" y="5038267"/>
            <a:ext cx="3293890" cy="6256415"/>
            <a:chOff x="0" y="0"/>
            <a:chExt cx="3293888" cy="6256414"/>
          </a:xfrm>
        </p:grpSpPr>
        <p:pic>
          <p:nvPicPr>
            <p:cNvPr id="340" name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27293" y="0"/>
              <a:ext cx="2639302" cy="24202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1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34854" y="3682251"/>
              <a:ext cx="1024181" cy="25741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2" name="Shape 342"/>
            <p:cNvSpPr/>
            <p:nvPr/>
          </p:nvSpPr>
          <p:spPr>
            <a:xfrm>
              <a:off x="-1" y="2599194"/>
              <a:ext cx="3293890" cy="727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38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Receiver Bank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/>
          <p:nvPr/>
        </p:nvSpPr>
        <p:spPr>
          <a:xfrm>
            <a:off x="-90290" y="-79673"/>
            <a:ext cx="24564580" cy="13875346"/>
          </a:xfrm>
          <a:prstGeom prst="rect">
            <a:avLst/>
          </a:prstGeom>
          <a:gradFill>
            <a:gsLst>
              <a:gs pos="0">
                <a:schemeClr val="accent1">
                  <a:hueOff val="47394"/>
                  <a:satOff val="-25753"/>
                  <a:lumOff val="-7544"/>
                </a:schemeClr>
              </a:gs>
              <a:gs pos="100000">
                <a:schemeClr val="accent1">
                  <a:hueOff val="273562"/>
                  <a:satOff val="2937"/>
                  <a:lumOff val="-22233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349" name="Group 349"/>
          <p:cNvGrpSpPr/>
          <p:nvPr/>
        </p:nvGrpSpPr>
        <p:grpSpPr>
          <a:xfrm>
            <a:off x="8649923" y="5038267"/>
            <a:ext cx="2945843" cy="6256415"/>
            <a:chOff x="0" y="0"/>
            <a:chExt cx="2945841" cy="6256414"/>
          </a:xfrm>
        </p:grpSpPr>
        <p:pic>
          <p:nvPicPr>
            <p:cNvPr id="346" name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53269" y="0"/>
              <a:ext cx="2639303" cy="24202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7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60831" y="3682251"/>
              <a:ext cx="1024181" cy="25741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8" name="Shape 348"/>
            <p:cNvSpPr/>
            <p:nvPr/>
          </p:nvSpPr>
          <p:spPr>
            <a:xfrm>
              <a:off x="0" y="2599194"/>
              <a:ext cx="2945842" cy="727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38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Sender Bank</a:t>
              </a:r>
            </a:p>
          </p:txBody>
        </p:sp>
      </p:grpSp>
      <p:sp>
        <p:nvSpPr>
          <p:cNvPr id="350" name="Shape 350"/>
          <p:cNvSpPr/>
          <p:nvPr/>
        </p:nvSpPr>
        <p:spPr>
          <a:xfrm>
            <a:off x="5854873" y="1207706"/>
            <a:ext cx="12674254" cy="1057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6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INTERNATIONAL WIRE TRANSFER</a:t>
            </a:r>
          </a:p>
        </p:txBody>
      </p:sp>
      <p:grpSp>
        <p:nvGrpSpPr>
          <p:cNvPr id="354" name="Group 354"/>
          <p:cNvGrpSpPr/>
          <p:nvPr/>
        </p:nvGrpSpPr>
        <p:grpSpPr>
          <a:xfrm>
            <a:off x="12440187" y="5038267"/>
            <a:ext cx="3293890" cy="6256415"/>
            <a:chOff x="0" y="0"/>
            <a:chExt cx="3293888" cy="6256414"/>
          </a:xfrm>
        </p:grpSpPr>
        <p:pic>
          <p:nvPicPr>
            <p:cNvPr id="351" name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27293" y="0"/>
              <a:ext cx="2639302" cy="24202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2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34854" y="3682251"/>
              <a:ext cx="1024181" cy="25741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3" name="Shape 353"/>
            <p:cNvSpPr/>
            <p:nvPr/>
          </p:nvSpPr>
          <p:spPr>
            <a:xfrm>
              <a:off x="-1" y="2599194"/>
              <a:ext cx="3293890" cy="727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38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Receiver Bank</a:t>
              </a:r>
            </a:p>
          </p:txBody>
        </p:sp>
      </p:grpSp>
      <p:grpSp>
        <p:nvGrpSpPr>
          <p:cNvPr id="358" name="Group 358"/>
          <p:cNvGrpSpPr/>
          <p:nvPr/>
        </p:nvGrpSpPr>
        <p:grpSpPr>
          <a:xfrm>
            <a:off x="10874237" y="13471067"/>
            <a:ext cx="2639303" cy="10752215"/>
            <a:chOff x="0" y="50800"/>
            <a:chExt cx="2639301" cy="10752214"/>
          </a:xfrm>
        </p:grpSpPr>
        <p:pic>
          <p:nvPicPr>
            <p:cNvPr id="355" name="pasted-image.pdf"/>
            <p:cNvPicPr>
              <a:picLocks noChangeAspect="1"/>
            </p:cNvPicPr>
            <p:nvPr/>
          </p:nvPicPr>
          <p:blipFill>
            <a:blip r:embed="rId2">
              <a:alphaModFix amt="0"/>
              <a:extLst/>
            </a:blip>
            <a:stretch>
              <a:fillRect/>
            </a:stretch>
          </p:blipFill>
          <p:spPr>
            <a:xfrm>
              <a:off x="0" y="50800"/>
              <a:ext cx="2639302" cy="24202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6" name="pasted-image.pdf"/>
            <p:cNvPicPr>
              <a:picLocks noChangeAspect="1"/>
            </p:cNvPicPr>
            <p:nvPr/>
          </p:nvPicPr>
          <p:blipFill>
            <a:blip r:embed="rId3">
              <a:alphaModFix amt="0"/>
              <a:extLst/>
            </a:blip>
            <a:stretch>
              <a:fillRect/>
            </a:stretch>
          </p:blipFill>
          <p:spPr>
            <a:xfrm>
              <a:off x="807560" y="8228851"/>
              <a:ext cx="1024181" cy="25741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7" name="Shape 357"/>
            <p:cNvSpPr/>
            <p:nvPr/>
          </p:nvSpPr>
          <p:spPr>
            <a:xfrm>
              <a:off x="101814" y="2700794"/>
              <a:ext cx="2435673" cy="727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38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Slow Bank</a:t>
              </a:r>
            </a:p>
          </p:txBody>
        </p:sp>
      </p:grpSp>
      <p:sp>
        <p:nvSpPr>
          <p:cNvPr id="359" name="Shape 359"/>
          <p:cNvSpPr/>
          <p:nvPr/>
        </p:nvSpPr>
        <p:spPr>
          <a:xfrm>
            <a:off x="9902099" y="3938206"/>
            <a:ext cx="4579802" cy="727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CORRESPONDENT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/>
          <p:nvPr/>
        </p:nvSpPr>
        <p:spPr>
          <a:xfrm>
            <a:off x="-90290" y="-79673"/>
            <a:ext cx="24564580" cy="13875346"/>
          </a:xfrm>
          <a:prstGeom prst="rect">
            <a:avLst/>
          </a:prstGeom>
          <a:gradFill>
            <a:gsLst>
              <a:gs pos="0">
                <a:schemeClr val="accent1">
                  <a:hueOff val="47394"/>
                  <a:satOff val="-25753"/>
                  <a:lumOff val="-7544"/>
                </a:schemeClr>
              </a:gs>
              <a:gs pos="100000">
                <a:schemeClr val="accent1">
                  <a:hueOff val="273562"/>
                  <a:satOff val="2937"/>
                  <a:lumOff val="-22233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365" name="Group 365"/>
          <p:cNvGrpSpPr/>
          <p:nvPr/>
        </p:nvGrpSpPr>
        <p:grpSpPr>
          <a:xfrm>
            <a:off x="3456567" y="5038267"/>
            <a:ext cx="2945843" cy="6256415"/>
            <a:chOff x="0" y="0"/>
            <a:chExt cx="2945841" cy="6256414"/>
          </a:xfrm>
        </p:grpSpPr>
        <p:pic>
          <p:nvPicPr>
            <p:cNvPr id="362" name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53270" y="0"/>
              <a:ext cx="2639302" cy="24202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3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60830" y="3682251"/>
              <a:ext cx="1024181" cy="25741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4" name="Shape 364"/>
            <p:cNvSpPr/>
            <p:nvPr/>
          </p:nvSpPr>
          <p:spPr>
            <a:xfrm>
              <a:off x="0" y="2599194"/>
              <a:ext cx="2945842" cy="727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38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Sender Bank</a:t>
              </a:r>
            </a:p>
          </p:txBody>
        </p:sp>
      </p:grpSp>
      <p:grpSp>
        <p:nvGrpSpPr>
          <p:cNvPr id="369" name="Group 369"/>
          <p:cNvGrpSpPr/>
          <p:nvPr/>
        </p:nvGrpSpPr>
        <p:grpSpPr>
          <a:xfrm>
            <a:off x="10874237" y="5038267"/>
            <a:ext cx="2639303" cy="6256415"/>
            <a:chOff x="0" y="0"/>
            <a:chExt cx="2639301" cy="6256414"/>
          </a:xfrm>
        </p:grpSpPr>
        <p:pic>
          <p:nvPicPr>
            <p:cNvPr id="366" name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639302" cy="24202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7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07560" y="3682251"/>
              <a:ext cx="1024181" cy="25741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8" name="Shape 368"/>
            <p:cNvSpPr/>
            <p:nvPr/>
          </p:nvSpPr>
          <p:spPr>
            <a:xfrm>
              <a:off x="101814" y="2599194"/>
              <a:ext cx="2435673" cy="727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38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Slow Bank</a:t>
              </a:r>
            </a:p>
          </p:txBody>
        </p:sp>
      </p:grpSp>
      <p:grpSp>
        <p:nvGrpSpPr>
          <p:cNvPr id="373" name="Group 373"/>
          <p:cNvGrpSpPr/>
          <p:nvPr/>
        </p:nvGrpSpPr>
        <p:grpSpPr>
          <a:xfrm>
            <a:off x="17633543" y="5038267"/>
            <a:ext cx="3293890" cy="6256415"/>
            <a:chOff x="0" y="0"/>
            <a:chExt cx="3293888" cy="6256414"/>
          </a:xfrm>
        </p:grpSpPr>
        <p:pic>
          <p:nvPicPr>
            <p:cNvPr id="370" name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27293" y="0"/>
              <a:ext cx="2639302" cy="24202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1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34854" y="3682251"/>
              <a:ext cx="1024181" cy="25741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2" name="Shape 372"/>
            <p:cNvSpPr/>
            <p:nvPr/>
          </p:nvSpPr>
          <p:spPr>
            <a:xfrm>
              <a:off x="-1" y="2599194"/>
              <a:ext cx="3293890" cy="727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38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Receiver Bank</a:t>
              </a:r>
            </a:p>
          </p:txBody>
        </p:sp>
      </p:grpSp>
      <p:sp>
        <p:nvSpPr>
          <p:cNvPr id="374" name="Shape 374"/>
          <p:cNvSpPr/>
          <p:nvPr/>
        </p:nvSpPr>
        <p:spPr>
          <a:xfrm>
            <a:off x="9902099" y="3049206"/>
            <a:ext cx="4579802" cy="727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CORRESPONDENT</a:t>
            </a:r>
          </a:p>
        </p:txBody>
      </p:sp>
      <p:sp>
        <p:nvSpPr>
          <p:cNvPr id="375" name="Shape 375"/>
          <p:cNvSpPr/>
          <p:nvPr/>
        </p:nvSpPr>
        <p:spPr>
          <a:xfrm>
            <a:off x="5854873" y="1207706"/>
            <a:ext cx="12674254" cy="1057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6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INTERNATIONAL WIRE TRANSFER</a:t>
            </a:r>
          </a:p>
        </p:txBody>
      </p:sp>
      <p:pic>
        <p:nvPicPr>
          <p:cNvPr id="376" name="pasted-image.pdf"/>
          <p:cNvPicPr>
            <a:picLocks noChangeAspect="1"/>
          </p:cNvPicPr>
          <p:nvPr/>
        </p:nvPicPr>
        <p:blipFill>
          <a:blip r:embed="rId4">
            <a:alphaModFix amt="0"/>
            <a:extLst/>
          </a:blip>
          <a:stretch>
            <a:fillRect/>
          </a:stretch>
        </p:blipFill>
        <p:spPr>
          <a:xfrm>
            <a:off x="6263940" y="5465451"/>
            <a:ext cx="3325496" cy="15658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7" name="pasted-image.pdf"/>
          <p:cNvPicPr>
            <a:picLocks noChangeAspect="1"/>
          </p:cNvPicPr>
          <p:nvPr/>
        </p:nvPicPr>
        <p:blipFill>
          <a:blip r:embed="rId4">
            <a:alphaModFix amt="0"/>
            <a:extLst/>
          </a:blip>
          <a:stretch>
            <a:fillRect/>
          </a:stretch>
        </p:blipFill>
        <p:spPr>
          <a:xfrm>
            <a:off x="13439440" y="5465451"/>
            <a:ext cx="3325496" cy="15658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/>
          <p:nvPr/>
        </p:nvSpPr>
        <p:spPr>
          <a:xfrm>
            <a:off x="-90290" y="-15181"/>
            <a:ext cx="24564580" cy="13875346"/>
          </a:xfrm>
          <a:prstGeom prst="rect">
            <a:avLst/>
          </a:prstGeom>
          <a:gradFill>
            <a:gsLst>
              <a:gs pos="0">
                <a:schemeClr val="accent1">
                  <a:hueOff val="47394"/>
                  <a:satOff val="-25753"/>
                  <a:lumOff val="-7544"/>
                </a:schemeClr>
              </a:gs>
              <a:gs pos="100000">
                <a:schemeClr val="accent1">
                  <a:hueOff val="273562"/>
                  <a:satOff val="2937"/>
                  <a:lumOff val="-22233"/>
                </a:schemeClr>
              </a:gs>
            </a:gsLst>
            <a:lin ang="8100000"/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380" name="Shape 380"/>
          <p:cNvSpPr/>
          <p:nvPr/>
        </p:nvSpPr>
        <p:spPr>
          <a:xfrm>
            <a:off x="-90290" y="-79673"/>
            <a:ext cx="24564580" cy="13875346"/>
          </a:xfrm>
          <a:prstGeom prst="rect">
            <a:avLst/>
          </a:prstGeom>
          <a:gradFill>
            <a:gsLst>
              <a:gs pos="0">
                <a:schemeClr val="accent1">
                  <a:hueOff val="47394"/>
                  <a:satOff val="-25753"/>
                  <a:lumOff val="-7544"/>
                </a:schemeClr>
              </a:gs>
              <a:gs pos="100000">
                <a:schemeClr val="accent1">
                  <a:hueOff val="273562"/>
                  <a:satOff val="2937"/>
                  <a:lumOff val="-22233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pic>
        <p:nvPicPr>
          <p:cNvPr id="381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98940" y="5465451"/>
            <a:ext cx="3325496" cy="15658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074440" y="5465451"/>
            <a:ext cx="3325496" cy="1565898"/>
          </a:xfrm>
          <a:prstGeom prst="rect">
            <a:avLst/>
          </a:prstGeom>
          <a:ln w="12700">
            <a:miter lim="400000"/>
          </a:ln>
        </p:spPr>
      </p:pic>
      <p:sp>
        <p:nvSpPr>
          <p:cNvPr id="383" name="Shape 383"/>
          <p:cNvSpPr/>
          <p:nvPr/>
        </p:nvSpPr>
        <p:spPr>
          <a:xfrm>
            <a:off x="7974437" y="7637462"/>
            <a:ext cx="1174503" cy="727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USD</a:t>
            </a:r>
          </a:p>
        </p:txBody>
      </p:sp>
      <p:sp>
        <p:nvSpPr>
          <p:cNvPr id="384" name="Shape 384"/>
          <p:cNvSpPr/>
          <p:nvPr/>
        </p:nvSpPr>
        <p:spPr>
          <a:xfrm>
            <a:off x="15149937" y="7637462"/>
            <a:ext cx="1174503" cy="727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EUR</a:t>
            </a:r>
          </a:p>
        </p:txBody>
      </p:sp>
      <p:sp>
        <p:nvSpPr>
          <p:cNvPr id="385" name="Shape 385"/>
          <p:cNvSpPr/>
          <p:nvPr/>
        </p:nvSpPr>
        <p:spPr>
          <a:xfrm>
            <a:off x="9902099" y="3049206"/>
            <a:ext cx="4579802" cy="727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CORRESPONDENT</a:t>
            </a:r>
          </a:p>
        </p:txBody>
      </p:sp>
      <p:sp>
        <p:nvSpPr>
          <p:cNvPr id="386" name="Shape 386"/>
          <p:cNvSpPr/>
          <p:nvPr/>
        </p:nvSpPr>
        <p:spPr>
          <a:xfrm>
            <a:off x="5854873" y="1207706"/>
            <a:ext cx="12674254" cy="1057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6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INTERNATIONAL WIRE TRANSFER</a:t>
            </a:r>
          </a:p>
        </p:txBody>
      </p:sp>
      <p:grpSp>
        <p:nvGrpSpPr>
          <p:cNvPr id="390" name="Group 390"/>
          <p:cNvGrpSpPr/>
          <p:nvPr/>
        </p:nvGrpSpPr>
        <p:grpSpPr>
          <a:xfrm>
            <a:off x="3456567" y="5038267"/>
            <a:ext cx="2945843" cy="6256415"/>
            <a:chOff x="0" y="0"/>
            <a:chExt cx="2945841" cy="6256414"/>
          </a:xfrm>
        </p:grpSpPr>
        <p:pic>
          <p:nvPicPr>
            <p:cNvPr id="387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53270" y="0"/>
              <a:ext cx="2639302" cy="24202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8" name="pasted-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60830" y="3682251"/>
              <a:ext cx="1024181" cy="25741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9" name="Shape 389"/>
            <p:cNvSpPr/>
            <p:nvPr/>
          </p:nvSpPr>
          <p:spPr>
            <a:xfrm>
              <a:off x="0" y="2599194"/>
              <a:ext cx="2945842" cy="727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38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Sender Bank</a:t>
              </a:r>
            </a:p>
          </p:txBody>
        </p:sp>
      </p:grpSp>
      <p:grpSp>
        <p:nvGrpSpPr>
          <p:cNvPr id="394" name="Group 394"/>
          <p:cNvGrpSpPr/>
          <p:nvPr/>
        </p:nvGrpSpPr>
        <p:grpSpPr>
          <a:xfrm>
            <a:off x="10874237" y="5038267"/>
            <a:ext cx="2639303" cy="6256415"/>
            <a:chOff x="0" y="0"/>
            <a:chExt cx="2639301" cy="6256414"/>
          </a:xfrm>
        </p:grpSpPr>
        <p:pic>
          <p:nvPicPr>
            <p:cNvPr id="391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639302" cy="24202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2" name="pasted-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07560" y="3682251"/>
              <a:ext cx="1024181" cy="25741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3" name="Shape 393"/>
            <p:cNvSpPr/>
            <p:nvPr/>
          </p:nvSpPr>
          <p:spPr>
            <a:xfrm>
              <a:off x="101814" y="2599194"/>
              <a:ext cx="2435673" cy="727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38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Slow Bank</a:t>
              </a:r>
            </a:p>
          </p:txBody>
        </p:sp>
      </p:grpSp>
      <p:grpSp>
        <p:nvGrpSpPr>
          <p:cNvPr id="398" name="Group 398"/>
          <p:cNvGrpSpPr/>
          <p:nvPr/>
        </p:nvGrpSpPr>
        <p:grpSpPr>
          <a:xfrm>
            <a:off x="17633543" y="5038267"/>
            <a:ext cx="3293890" cy="6256415"/>
            <a:chOff x="0" y="0"/>
            <a:chExt cx="3293888" cy="6256414"/>
          </a:xfrm>
        </p:grpSpPr>
        <p:pic>
          <p:nvPicPr>
            <p:cNvPr id="395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27293" y="0"/>
              <a:ext cx="2639302" cy="24202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6" name="pasted-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34854" y="3682251"/>
              <a:ext cx="1024181" cy="25741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7" name="Shape 397"/>
            <p:cNvSpPr/>
            <p:nvPr/>
          </p:nvSpPr>
          <p:spPr>
            <a:xfrm>
              <a:off x="-1" y="2599194"/>
              <a:ext cx="3293890" cy="727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38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Receiver Bank</a:t>
              </a:r>
            </a:p>
          </p:txBody>
        </p:sp>
      </p:grpSp>
      <p:sp>
        <p:nvSpPr>
          <p:cNvPr id="399" name="Shape 399"/>
          <p:cNvSpPr/>
          <p:nvPr/>
        </p:nvSpPr>
        <p:spPr>
          <a:xfrm>
            <a:off x="-10440777" y="4946054"/>
            <a:ext cx="7948390" cy="435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defRPr b="1" sz="69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RETHINKING</a:t>
            </a:r>
          </a:p>
          <a:p>
            <a:pPr algn="l">
              <a:defRPr b="1" sz="69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THE FINANCIAL SERVICES INDUSTRY</a:t>
            </a:r>
          </a:p>
        </p:txBody>
      </p:sp>
      <p:sp>
        <p:nvSpPr>
          <p:cNvPr id="400" name="Shape 400"/>
          <p:cNvSpPr/>
          <p:nvPr/>
        </p:nvSpPr>
        <p:spPr>
          <a:xfrm>
            <a:off x="-26303090" y="4882455"/>
            <a:ext cx="14689536" cy="448647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50">
        <p:dissolv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32600" y="-1"/>
            <a:ext cx="18288000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403" name="Shape 403"/>
          <p:cNvSpPr/>
          <p:nvPr/>
        </p:nvSpPr>
        <p:spPr>
          <a:xfrm>
            <a:off x="-16473290" y="-15181"/>
            <a:ext cx="24564580" cy="13875347"/>
          </a:xfrm>
          <a:prstGeom prst="rect">
            <a:avLst/>
          </a:prstGeom>
          <a:gradFill>
            <a:gsLst>
              <a:gs pos="0">
                <a:schemeClr val="accent1">
                  <a:hueOff val="47394"/>
                  <a:satOff val="-25753"/>
                  <a:lumOff val="-7544"/>
                </a:schemeClr>
              </a:gs>
              <a:gs pos="100000">
                <a:schemeClr val="accent1">
                  <a:hueOff val="273562"/>
                  <a:satOff val="2937"/>
                  <a:lumOff val="-22233"/>
                </a:schemeClr>
              </a:gs>
            </a:gsLst>
            <a:lin ang="8100000"/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404" name="Shape 404"/>
          <p:cNvSpPr/>
          <p:nvPr/>
        </p:nvSpPr>
        <p:spPr>
          <a:xfrm>
            <a:off x="631201" y="4946054"/>
            <a:ext cx="7948391" cy="435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defRPr b="1" sz="69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RETHINKING</a:t>
            </a:r>
          </a:p>
          <a:p>
            <a:pPr algn="l">
              <a:defRPr b="1" sz="69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THE FINANCIAL SERVICES INDUSTRY</a:t>
            </a:r>
          </a:p>
        </p:txBody>
      </p:sp>
      <p:sp>
        <p:nvSpPr>
          <p:cNvPr id="405" name="Shape 405"/>
          <p:cNvSpPr/>
          <p:nvPr/>
        </p:nvSpPr>
        <p:spPr>
          <a:xfrm>
            <a:off x="-17159090" y="4882455"/>
            <a:ext cx="14689536" cy="448647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406" name="Shape 406"/>
          <p:cNvSpPr/>
          <p:nvPr/>
        </p:nvSpPr>
        <p:spPr>
          <a:xfrm>
            <a:off x="-18953399" y="3422054"/>
            <a:ext cx="6512398" cy="7000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45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10</a:t>
            </a:r>
          </a:p>
        </p:txBody>
      </p:sp>
      <p:sp>
        <p:nvSpPr>
          <p:cNvPr id="407" name="Shape 407"/>
          <p:cNvSpPr/>
          <p:nvPr/>
        </p:nvSpPr>
        <p:spPr>
          <a:xfrm>
            <a:off x="-8909323" y="3422054"/>
            <a:ext cx="3493046" cy="7000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45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^</a:t>
            </a:r>
          </a:p>
        </p:txBody>
      </p:sp>
      <p:sp>
        <p:nvSpPr>
          <p:cNvPr id="408" name="Shape 408"/>
          <p:cNvSpPr/>
          <p:nvPr/>
        </p:nvSpPr>
        <p:spPr>
          <a:xfrm>
            <a:off x="-3800593" y="3422054"/>
            <a:ext cx="3333987" cy="7000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45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9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1">
                <a:hueOff val="47394"/>
                <a:satOff val="-25753"/>
                <a:lumOff val="-7544"/>
              </a:schemeClr>
            </a:gs>
            <a:gs pos="100000">
              <a:schemeClr val="accent1">
                <a:hueOff val="273562"/>
                <a:satOff val="2937"/>
                <a:lumOff val="-22233"/>
              </a:schemeClr>
            </a:gs>
          </a:gsLst>
          <a:lin ang="81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/>
        </p:nvSpPr>
        <p:spPr>
          <a:xfrm>
            <a:off x="13538813" y="2950527"/>
            <a:ext cx="9549174" cy="374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 b="1" baseline="9090" sz="11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EXPERIENCE</a:t>
            </a:r>
          </a:p>
        </p:txBody>
      </p:sp>
      <p:sp>
        <p:nvSpPr>
          <p:cNvPr id="135" name="Shape 135"/>
          <p:cNvSpPr/>
          <p:nvPr/>
        </p:nvSpPr>
        <p:spPr>
          <a:xfrm>
            <a:off x="13629185" y="5166678"/>
            <a:ext cx="1568203" cy="1933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r">
              <a:defRPr b="1" baseline="20999" sz="10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12</a:t>
            </a:r>
          </a:p>
        </p:txBody>
      </p:sp>
      <p:sp>
        <p:nvSpPr>
          <p:cNvPr id="136" name="Shape 136"/>
          <p:cNvSpPr/>
          <p:nvPr/>
        </p:nvSpPr>
        <p:spPr>
          <a:xfrm>
            <a:off x="15440246" y="5733732"/>
            <a:ext cx="5106671" cy="850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 baseline="20000">
                <a:solidFill>
                  <a:srgbClr val="FFFFFF"/>
                </a:solidFill>
                <a:latin typeface="DendaNewLightC"/>
                <a:ea typeface="DendaNewLightC"/>
                <a:cs typeface="DendaNewLightC"/>
                <a:sym typeface="DendaNewLightC"/>
              </a:defRPr>
            </a:lvl1pPr>
          </a:lstStyle>
          <a:p>
            <a:pPr/>
            <a:r>
              <a:t>years of developing</a:t>
            </a:r>
          </a:p>
        </p:txBody>
      </p:sp>
      <p:sp>
        <p:nvSpPr>
          <p:cNvPr id="137" name="Shape 137"/>
          <p:cNvSpPr/>
          <p:nvPr/>
        </p:nvSpPr>
        <p:spPr>
          <a:xfrm>
            <a:off x="13629185" y="7164228"/>
            <a:ext cx="1568203" cy="1933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r">
              <a:defRPr b="1" baseline="20999" sz="10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06</a:t>
            </a:r>
          </a:p>
        </p:txBody>
      </p:sp>
      <p:sp>
        <p:nvSpPr>
          <p:cNvPr id="138" name="Shape 138"/>
          <p:cNvSpPr/>
          <p:nvPr/>
        </p:nvSpPr>
        <p:spPr>
          <a:xfrm>
            <a:off x="15440246" y="7731283"/>
            <a:ext cx="6203951" cy="850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 baseline="20000">
                <a:solidFill>
                  <a:srgbClr val="FFFFFF"/>
                </a:solidFill>
                <a:latin typeface="DendaNewLightC"/>
                <a:ea typeface="DendaNewLightC"/>
                <a:cs typeface="DendaNewLightC"/>
                <a:sym typeface="DendaNewLightC"/>
              </a:defRPr>
            </a:lvl1pPr>
          </a:lstStyle>
          <a:p>
            <a:pPr/>
            <a:r>
              <a:t>years with e-Commerce</a:t>
            </a:r>
          </a:p>
        </p:txBody>
      </p:sp>
      <p:sp>
        <p:nvSpPr>
          <p:cNvPr id="139" name="Shape 139"/>
          <p:cNvSpPr/>
          <p:nvPr/>
        </p:nvSpPr>
        <p:spPr>
          <a:xfrm>
            <a:off x="13629185" y="9110979"/>
            <a:ext cx="1568203" cy="1933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r">
              <a:defRPr b="1" baseline="20999" sz="10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04</a:t>
            </a:r>
          </a:p>
        </p:txBody>
      </p:sp>
      <p:sp>
        <p:nvSpPr>
          <p:cNvPr id="140" name="Shape 140"/>
          <p:cNvSpPr/>
          <p:nvPr/>
        </p:nvSpPr>
        <p:spPr>
          <a:xfrm>
            <a:off x="15440246" y="9703434"/>
            <a:ext cx="5685791" cy="850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 baseline="20000">
                <a:solidFill>
                  <a:srgbClr val="FFFFFF"/>
                </a:solidFill>
                <a:latin typeface="DendaNewLightC"/>
                <a:ea typeface="DendaNewLightC"/>
                <a:cs typeface="DendaNewLightC"/>
                <a:sym typeface="DendaNewLightC"/>
              </a:defRPr>
            </a:lvl1pPr>
          </a:lstStyle>
          <a:p>
            <a:pPr/>
            <a:r>
              <a:t>years with Blockchain</a:t>
            </a:r>
          </a:p>
        </p:txBody>
      </p:sp>
      <p:pic>
        <p:nvPicPr>
          <p:cNvPr id="141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72507" y="4282086"/>
            <a:ext cx="4340907" cy="50876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87591" y="4058993"/>
            <a:ext cx="4001805" cy="5533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pasted-image.pdf"/>
          <p:cNvPicPr>
            <a:picLocks noChangeAspect="1"/>
          </p:cNvPicPr>
          <p:nvPr/>
        </p:nvPicPr>
        <p:blipFill>
          <a:blip r:embed="rId4">
            <a:alphaModFix amt="3114"/>
            <a:extLst/>
          </a:blip>
          <a:stretch>
            <a:fillRect/>
          </a:stretch>
        </p:blipFill>
        <p:spPr>
          <a:xfrm>
            <a:off x="-5626491" y="-1035546"/>
            <a:ext cx="19161353" cy="213206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93473" y="-8274154"/>
            <a:ext cx="7153624" cy="7959783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Shape 145"/>
          <p:cNvSpPr/>
          <p:nvPr/>
        </p:nvSpPr>
        <p:spPr>
          <a:xfrm>
            <a:off x="10503841" y="15953489"/>
            <a:ext cx="13257411" cy="24634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lnSpc>
                <a:spcPct val="80000"/>
              </a:lnSpc>
              <a:defRPr sz="10000">
                <a:solidFill>
                  <a:srgbClr val="FFFFFF"/>
                </a:solidFill>
                <a:latin typeface="DendaNewLightC"/>
                <a:ea typeface="DendaNewLightC"/>
                <a:cs typeface="DendaNewLightC"/>
                <a:sym typeface="DendaNewLightC"/>
              </a:defRPr>
            </a:pPr>
            <a:r>
              <a:t>Blockchain</a:t>
            </a:r>
          </a:p>
          <a:p>
            <a:pPr algn="l">
              <a:lnSpc>
                <a:spcPct val="80000"/>
              </a:lnSpc>
              <a:defRPr sz="10000">
                <a:solidFill>
                  <a:srgbClr val="FFFFFF"/>
                </a:solidFill>
                <a:latin typeface="DendaNewLightC"/>
                <a:ea typeface="DendaNewLightC"/>
                <a:cs typeface="DendaNewLightC"/>
                <a:sym typeface="DendaNewLightC"/>
              </a:defRPr>
            </a:pPr>
            <a:r>
              <a:t>and Smart Contracts</a:t>
            </a:r>
          </a:p>
        </p:txBody>
      </p:sp>
      <p:sp>
        <p:nvSpPr>
          <p:cNvPr id="146" name="Shape 146"/>
          <p:cNvSpPr/>
          <p:nvPr/>
        </p:nvSpPr>
        <p:spPr>
          <a:xfrm>
            <a:off x="10606506" y="18806245"/>
            <a:ext cx="11157993" cy="1160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z="4000">
                <a:solidFill>
                  <a:srgbClr val="FFFFFF"/>
                </a:solidFill>
                <a:latin typeface="DendaNewLightC"/>
                <a:ea typeface="DendaNewLightC"/>
                <a:cs typeface="DendaNewLightC"/>
                <a:sym typeface="DendaNewLightC"/>
              </a:defRPr>
            </a:lvl1pPr>
          </a:lstStyle>
          <a:p>
            <a:pPr/>
            <a:r>
              <a:t>The technology likely to have the greatest impact on the next few decades has arrived</a:t>
            </a:r>
          </a:p>
        </p:txBody>
      </p:sp>
      <p:sp>
        <p:nvSpPr>
          <p:cNvPr id="147" name="Shape 147"/>
          <p:cNvSpPr/>
          <p:nvPr/>
        </p:nvSpPr>
        <p:spPr>
          <a:xfrm>
            <a:off x="10678714" y="21737189"/>
            <a:ext cx="1702436" cy="900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b">
            <a:spAutoFit/>
          </a:bodyPr>
          <a:lstStyle>
            <a:lvl1pPr algn="l">
              <a:defRPr sz="3000">
                <a:solidFill>
                  <a:srgbClr val="FFFFFF"/>
                </a:solidFill>
                <a:latin typeface="DendaNewLightC"/>
                <a:ea typeface="DendaNewLightC"/>
                <a:cs typeface="DendaNewLightC"/>
                <a:sym typeface="DendaNewLightC"/>
              </a:defRPr>
            </a:lvl1pPr>
          </a:lstStyle>
          <a:p>
            <a:pPr/>
            <a:r>
              <a:t>Fall 2016</a:t>
            </a:r>
          </a:p>
        </p:txBody>
      </p:sp>
      <p:sp>
        <p:nvSpPr>
          <p:cNvPr id="148" name="Shape 148"/>
          <p:cNvSpPr/>
          <p:nvPr/>
        </p:nvSpPr>
        <p:spPr>
          <a:xfrm>
            <a:off x="10678714" y="21019429"/>
            <a:ext cx="3203576" cy="614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b">
            <a:spAutoFit/>
          </a:bodyPr>
          <a:lstStyle>
            <a:lvl1pPr algn="l">
              <a:defRPr sz="4000">
                <a:solidFill>
                  <a:srgbClr val="FFFFFF"/>
                </a:solidFill>
                <a:latin typeface="DendaNewLightC"/>
                <a:ea typeface="DendaNewLightC"/>
                <a:cs typeface="DendaNewLightC"/>
                <a:sym typeface="DendaNewLightC"/>
              </a:defRPr>
            </a:lvl1pPr>
          </a:lstStyle>
          <a:p>
            <a:pPr/>
            <a:r>
              <a:t>Kudrenko Oleg</a:t>
            </a:r>
          </a:p>
        </p:txBody>
      </p:sp>
      <p:sp>
        <p:nvSpPr>
          <p:cNvPr id="149" name="Shape 149"/>
          <p:cNvSpPr/>
          <p:nvPr/>
        </p:nvSpPr>
        <p:spPr>
          <a:xfrm>
            <a:off x="10678701" y="20561300"/>
            <a:ext cx="3544418" cy="0"/>
          </a:xfrm>
          <a:prstGeom prst="line">
            <a:avLst/>
          </a:prstGeom>
          <a:ln w="1143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130000" y="-1"/>
            <a:ext cx="18288000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411" name="Shape 411"/>
          <p:cNvSpPr/>
          <p:nvPr/>
        </p:nvSpPr>
        <p:spPr>
          <a:xfrm>
            <a:off x="-90290" y="-15181"/>
            <a:ext cx="24564579" cy="13875346"/>
          </a:xfrm>
          <a:prstGeom prst="rect">
            <a:avLst/>
          </a:prstGeom>
          <a:gradFill>
            <a:gsLst>
              <a:gs pos="0">
                <a:schemeClr val="accent1">
                  <a:hueOff val="47394"/>
                  <a:satOff val="-25753"/>
                  <a:lumOff val="-7544"/>
                </a:schemeClr>
              </a:gs>
              <a:gs pos="100000">
                <a:schemeClr val="accent1">
                  <a:hueOff val="273562"/>
                  <a:satOff val="2937"/>
                  <a:lumOff val="-22233"/>
                </a:schemeClr>
              </a:gs>
            </a:gsLst>
            <a:lin ang="8100000"/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412" name="Shape 412"/>
          <p:cNvSpPr/>
          <p:nvPr/>
        </p:nvSpPr>
        <p:spPr>
          <a:xfrm>
            <a:off x="4313001" y="3422054"/>
            <a:ext cx="6512398" cy="7000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45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10</a:t>
            </a:r>
          </a:p>
        </p:txBody>
      </p:sp>
      <p:sp>
        <p:nvSpPr>
          <p:cNvPr id="413" name="Shape 413"/>
          <p:cNvSpPr/>
          <p:nvPr/>
        </p:nvSpPr>
        <p:spPr>
          <a:xfrm>
            <a:off x="11055077" y="3422054"/>
            <a:ext cx="3493046" cy="7000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45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^</a:t>
            </a:r>
          </a:p>
        </p:txBody>
      </p:sp>
      <p:sp>
        <p:nvSpPr>
          <p:cNvPr id="414" name="Shape 414"/>
          <p:cNvSpPr/>
          <p:nvPr/>
        </p:nvSpPr>
        <p:spPr>
          <a:xfrm>
            <a:off x="15097007" y="3422054"/>
            <a:ext cx="3333986" cy="7000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45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9</a:t>
            </a:r>
          </a:p>
        </p:txBody>
      </p:sp>
      <p:sp>
        <p:nvSpPr>
          <p:cNvPr id="415" name="Shape 415"/>
          <p:cNvSpPr/>
          <p:nvPr/>
        </p:nvSpPr>
        <p:spPr>
          <a:xfrm>
            <a:off x="40511623" y="4946054"/>
            <a:ext cx="7948390" cy="435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defRPr b="1" sz="69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RETHINKING</a:t>
            </a:r>
          </a:p>
          <a:p>
            <a:pPr algn="l">
              <a:defRPr b="1" sz="69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THE FINANCIAL SERVICES INDUSTRY</a:t>
            </a:r>
          </a:p>
        </p:txBody>
      </p:sp>
      <p:sp>
        <p:nvSpPr>
          <p:cNvPr id="416" name="Shape 416"/>
          <p:cNvSpPr/>
          <p:nvPr/>
        </p:nvSpPr>
        <p:spPr>
          <a:xfrm>
            <a:off x="10108781" y="15295562"/>
            <a:ext cx="7648142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AN INTERNET OF VALUE</a:t>
            </a:r>
          </a:p>
        </p:txBody>
      </p:sp>
      <p:pic>
        <p:nvPicPr>
          <p:cNvPr id="417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38248" y="23253968"/>
            <a:ext cx="9655532" cy="9907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418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943675" y="17265339"/>
            <a:ext cx="10386277" cy="9489505"/>
          </a:xfrm>
          <a:prstGeom prst="rect">
            <a:avLst/>
          </a:prstGeom>
          <a:ln w="12700">
            <a:miter lim="400000"/>
          </a:ln>
        </p:spPr>
      </p:pic>
      <p:sp>
        <p:nvSpPr>
          <p:cNvPr id="419" name="Shape 419"/>
          <p:cNvSpPr/>
          <p:nvPr/>
        </p:nvSpPr>
        <p:spPr>
          <a:xfrm>
            <a:off x="6881077" y="15295562"/>
            <a:ext cx="2978350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NEEDED</a:t>
            </a:r>
            <a:r>
              <a:t>: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/>
          <p:nvPr/>
        </p:nvSpPr>
        <p:spPr>
          <a:xfrm>
            <a:off x="-90290" y="-15181"/>
            <a:ext cx="24564579" cy="13875346"/>
          </a:xfrm>
          <a:prstGeom prst="rect">
            <a:avLst/>
          </a:prstGeom>
          <a:gradFill>
            <a:gsLst>
              <a:gs pos="0">
                <a:schemeClr val="accent1">
                  <a:hueOff val="47394"/>
                  <a:satOff val="-25753"/>
                  <a:lumOff val="-7544"/>
                </a:schemeClr>
              </a:gs>
              <a:gs pos="100000">
                <a:schemeClr val="accent1">
                  <a:hueOff val="273562"/>
                  <a:satOff val="2937"/>
                  <a:lumOff val="-22233"/>
                </a:schemeClr>
              </a:gs>
            </a:gsLst>
            <a:lin ang="8100000"/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422" name="Shape 422"/>
          <p:cNvSpPr/>
          <p:nvPr/>
        </p:nvSpPr>
        <p:spPr>
          <a:xfrm>
            <a:off x="-11434999" y="3422054"/>
            <a:ext cx="6512398" cy="7000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45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10</a:t>
            </a:r>
          </a:p>
        </p:txBody>
      </p:sp>
      <p:sp>
        <p:nvSpPr>
          <p:cNvPr id="423" name="Shape 423"/>
          <p:cNvSpPr/>
          <p:nvPr/>
        </p:nvSpPr>
        <p:spPr>
          <a:xfrm>
            <a:off x="11055077" y="-8769946"/>
            <a:ext cx="3493046" cy="7000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45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^</a:t>
            </a:r>
          </a:p>
        </p:txBody>
      </p:sp>
      <p:sp>
        <p:nvSpPr>
          <p:cNvPr id="424" name="Shape 424"/>
          <p:cNvSpPr/>
          <p:nvPr/>
        </p:nvSpPr>
        <p:spPr>
          <a:xfrm>
            <a:off x="31403807" y="3422054"/>
            <a:ext cx="3333986" cy="7000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45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9</a:t>
            </a:r>
          </a:p>
        </p:txBody>
      </p:sp>
      <p:sp>
        <p:nvSpPr>
          <p:cNvPr id="425" name="Shape 425"/>
          <p:cNvSpPr/>
          <p:nvPr/>
        </p:nvSpPr>
        <p:spPr>
          <a:xfrm>
            <a:off x="10108781" y="919162"/>
            <a:ext cx="7648142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AN INTERNET OF VALUE</a:t>
            </a:r>
          </a:p>
        </p:txBody>
      </p:sp>
      <p:pic>
        <p:nvPicPr>
          <p:cNvPr id="426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38248" y="2527568"/>
            <a:ext cx="9655532" cy="9907448"/>
          </a:xfrm>
          <a:prstGeom prst="rect">
            <a:avLst/>
          </a:prstGeom>
          <a:ln w="12700">
            <a:miter lim="400000"/>
          </a:ln>
        </p:spPr>
      </p:pic>
      <p:pic>
        <p:nvPicPr>
          <p:cNvPr id="427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943675" y="2939740"/>
            <a:ext cx="10386277" cy="9489505"/>
          </a:xfrm>
          <a:prstGeom prst="rect">
            <a:avLst/>
          </a:prstGeom>
          <a:ln w="12700">
            <a:miter lim="400000"/>
          </a:ln>
        </p:spPr>
      </p:pic>
      <p:sp>
        <p:nvSpPr>
          <p:cNvPr id="428" name="Shape 428"/>
          <p:cNvSpPr/>
          <p:nvPr/>
        </p:nvSpPr>
        <p:spPr>
          <a:xfrm>
            <a:off x="6881077" y="919162"/>
            <a:ext cx="2978350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NEEDED</a:t>
            </a:r>
            <a:r>
              <a:t>: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hape 430"/>
          <p:cNvSpPr/>
          <p:nvPr/>
        </p:nvSpPr>
        <p:spPr>
          <a:xfrm>
            <a:off x="-90290" y="-15181"/>
            <a:ext cx="24564579" cy="13875346"/>
          </a:xfrm>
          <a:prstGeom prst="rect">
            <a:avLst/>
          </a:prstGeom>
          <a:gradFill>
            <a:gsLst>
              <a:gs pos="0">
                <a:schemeClr val="accent1">
                  <a:hueOff val="47394"/>
                  <a:satOff val="-25753"/>
                  <a:lumOff val="-7544"/>
                </a:schemeClr>
              </a:gs>
              <a:gs pos="100000">
                <a:schemeClr val="accent1">
                  <a:hueOff val="273562"/>
                  <a:satOff val="2937"/>
                  <a:lumOff val="-22233"/>
                </a:schemeClr>
              </a:gs>
            </a:gsLst>
            <a:lin ang="13500000"/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300">
                <a:solidFill>
                  <a:srgbClr val="FFFFFF"/>
                </a:solidFill>
              </a:defRPr>
            </a:pPr>
          </a:p>
        </p:txBody>
      </p:sp>
      <p:pic>
        <p:nvPicPr>
          <p:cNvPr id="431" name="pasted-image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9676588" y="4518477"/>
            <a:ext cx="5030823" cy="35761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/>
          <p:nvPr/>
        </p:nvSpPr>
        <p:spPr>
          <a:xfrm>
            <a:off x="-90290" y="-15181"/>
            <a:ext cx="24564579" cy="13875346"/>
          </a:xfrm>
          <a:prstGeom prst="rect">
            <a:avLst/>
          </a:prstGeom>
          <a:gradFill>
            <a:gsLst>
              <a:gs pos="0">
                <a:schemeClr val="accent1">
                  <a:hueOff val="47394"/>
                  <a:satOff val="-25753"/>
                  <a:lumOff val="-7544"/>
                </a:schemeClr>
              </a:gs>
              <a:gs pos="100000">
                <a:schemeClr val="accent1">
                  <a:hueOff val="273562"/>
                  <a:satOff val="2937"/>
                  <a:lumOff val="-22233"/>
                </a:schemeClr>
              </a:gs>
            </a:gsLst>
            <a:lin ang="13500000"/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300">
                <a:solidFill>
                  <a:srgbClr val="FFFFFF"/>
                </a:solidFill>
              </a:defRPr>
            </a:pPr>
          </a:p>
        </p:txBody>
      </p:sp>
      <p:pic>
        <p:nvPicPr>
          <p:cNvPr id="434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49282" y="16857761"/>
            <a:ext cx="5885435" cy="2671992"/>
          </a:xfrm>
          <a:prstGeom prst="rect">
            <a:avLst/>
          </a:prstGeom>
          <a:ln w="12700">
            <a:miter lim="400000"/>
          </a:ln>
        </p:spPr>
      </p:pic>
      <p:pic>
        <p:nvPicPr>
          <p:cNvPr id="435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78413" y="14005311"/>
            <a:ext cx="2827173" cy="75689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6" name="pasted-image.pd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062277" y="5486555"/>
            <a:ext cx="2259445" cy="1030404"/>
          </a:xfrm>
          <a:prstGeom prst="rect">
            <a:avLst/>
          </a:prstGeom>
          <a:ln w="12700">
            <a:miter lim="400000"/>
          </a:ln>
        </p:spPr>
      </p:pic>
      <p:pic>
        <p:nvPicPr>
          <p:cNvPr id="437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195762" y="-3908753"/>
            <a:ext cx="3992475" cy="1558418"/>
          </a:xfrm>
          <a:prstGeom prst="rect">
            <a:avLst/>
          </a:prstGeom>
          <a:ln w="12700">
            <a:miter lim="400000"/>
          </a:ln>
        </p:spPr>
      </p:pic>
      <p:sp>
        <p:nvSpPr>
          <p:cNvPr id="438" name="Shape 438"/>
          <p:cNvSpPr/>
          <p:nvPr/>
        </p:nvSpPr>
        <p:spPr>
          <a:xfrm>
            <a:off x="7333574" y="22527349"/>
            <a:ext cx="9716852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WHO IS SATOSHI NAKAMOTO?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0" p14:dur="2000">
        <p:dissolve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/>
          <p:nvPr/>
        </p:nvSpPr>
        <p:spPr>
          <a:xfrm>
            <a:off x="-90290" y="-15181"/>
            <a:ext cx="24564579" cy="13875346"/>
          </a:xfrm>
          <a:prstGeom prst="rect">
            <a:avLst/>
          </a:prstGeom>
          <a:gradFill>
            <a:gsLst>
              <a:gs pos="0">
                <a:schemeClr val="accent1">
                  <a:hueOff val="47394"/>
                  <a:satOff val="-25753"/>
                  <a:lumOff val="-7544"/>
                </a:schemeClr>
              </a:gs>
              <a:gs pos="100000">
                <a:schemeClr val="accent1">
                  <a:hueOff val="273562"/>
                  <a:satOff val="2937"/>
                  <a:lumOff val="-22233"/>
                </a:schemeClr>
              </a:gs>
            </a:gsLst>
            <a:lin ang="13500000"/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300">
                <a:solidFill>
                  <a:srgbClr val="FFFFFF"/>
                </a:solidFill>
              </a:defRPr>
            </a:pPr>
          </a:p>
        </p:txBody>
      </p:sp>
      <p:pic>
        <p:nvPicPr>
          <p:cNvPr id="441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49282" y="6037360"/>
            <a:ext cx="5885435" cy="2671993"/>
          </a:xfrm>
          <a:prstGeom prst="rect">
            <a:avLst/>
          </a:prstGeom>
          <a:ln w="12700">
            <a:miter lim="400000"/>
          </a:ln>
        </p:spPr>
      </p:pic>
      <p:pic>
        <p:nvPicPr>
          <p:cNvPr id="442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78413" y="5318511"/>
            <a:ext cx="2827173" cy="75689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3" name="pasted-image.pd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062277" y="4241955"/>
            <a:ext cx="2259445" cy="1030404"/>
          </a:xfrm>
          <a:prstGeom prst="rect">
            <a:avLst/>
          </a:prstGeom>
          <a:ln w="12700">
            <a:miter lim="400000"/>
          </a:ln>
        </p:spPr>
      </p:pic>
      <p:pic>
        <p:nvPicPr>
          <p:cNvPr id="444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195762" y="2517447"/>
            <a:ext cx="3992475" cy="1558418"/>
          </a:xfrm>
          <a:prstGeom prst="rect">
            <a:avLst/>
          </a:prstGeom>
          <a:ln w="12700">
            <a:miter lim="400000"/>
          </a:ln>
        </p:spPr>
      </p:pic>
      <p:sp>
        <p:nvSpPr>
          <p:cNvPr id="445" name="Shape 445"/>
          <p:cNvSpPr/>
          <p:nvPr/>
        </p:nvSpPr>
        <p:spPr>
          <a:xfrm>
            <a:off x="7333574" y="9474355"/>
            <a:ext cx="9716852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WHO IS SATOSHI NAKAMOTO?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96245" y="915882"/>
            <a:ext cx="16991510" cy="1188423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38200" dist="44176" dir="2700000">
              <a:srgbClr val="000000">
                <a:alpha val="11054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flip dir="l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Screen Shot 2017-01-27 at 12.19.08.png"/>
          <p:cNvPicPr>
            <a:picLocks noChangeAspect="1"/>
          </p:cNvPicPr>
          <p:nvPr/>
        </p:nvPicPr>
        <p:blipFill>
          <a:blip r:embed="rId2">
            <a:extLst/>
          </a:blip>
          <a:srcRect l="472" t="7" r="472" b="7"/>
          <a:stretch>
            <a:fillRect/>
          </a:stretch>
        </p:blipFill>
        <p:spPr>
          <a:xfrm>
            <a:off x="1625122" y="-601893"/>
            <a:ext cx="19162199" cy="149197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flip dir="l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hape 45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2" name="Shape 45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53" name="Screen Shot 2017-01-27 at 12.38.4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4616450"/>
            <a:ext cx="24384000" cy="18834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1">
                <a:hueOff val="47394"/>
                <a:satOff val="-25753"/>
                <a:lumOff val="-7544"/>
              </a:schemeClr>
            </a:gs>
            <a:gs pos="100000">
              <a:schemeClr val="accent1">
                <a:hueOff val="273562"/>
                <a:satOff val="2937"/>
                <a:lumOff val="-22233"/>
              </a:schemeClr>
            </a:gs>
          </a:gsLst>
          <a:lin ang="7158036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/>
          <p:nvPr/>
        </p:nvSpPr>
        <p:spPr>
          <a:xfrm>
            <a:off x="-525260" y="-15181"/>
            <a:ext cx="25434519" cy="1387534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300">
                <a:solidFill>
                  <a:srgbClr val="FFFFFF"/>
                </a:solidFill>
              </a:defRPr>
            </a:pPr>
          </a:p>
        </p:txBody>
      </p:sp>
      <p:sp>
        <p:nvSpPr>
          <p:cNvPr id="456" name="Shape 456"/>
          <p:cNvSpPr/>
          <p:nvPr/>
        </p:nvSpPr>
        <p:spPr>
          <a:xfrm>
            <a:off x="1446509" y="4995583"/>
            <a:ext cx="6563222" cy="362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>
              <a:defRPr b="1" cap="all" sz="114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What is</a:t>
            </a:r>
          </a:p>
          <a:p>
            <a:pPr algn="l">
              <a:defRPr b="1" cap="all" sz="114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money?</a:t>
            </a:r>
          </a:p>
        </p:txBody>
      </p:sp>
      <p:sp>
        <p:nvSpPr>
          <p:cNvPr id="457" name="Shape 457"/>
          <p:cNvSpPr/>
          <p:nvPr/>
        </p:nvSpPr>
        <p:spPr>
          <a:xfrm>
            <a:off x="33186206" y="9182428"/>
            <a:ext cx="6509297" cy="2098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lnSpc>
                <a:spcPct val="10000"/>
              </a:lnSpc>
              <a:defRPr baseline="160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accumulation of funds</a:t>
            </a:r>
          </a:p>
        </p:txBody>
      </p:sp>
      <p:pic>
        <p:nvPicPr>
          <p:cNvPr id="458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13371" y="2937946"/>
            <a:ext cx="1735076" cy="1920693"/>
          </a:xfrm>
          <a:prstGeom prst="rect">
            <a:avLst/>
          </a:prstGeom>
          <a:ln w="12700">
            <a:miter lim="400000"/>
          </a:ln>
        </p:spPr>
      </p:pic>
      <p:sp>
        <p:nvSpPr>
          <p:cNvPr id="459" name="Shape 459"/>
          <p:cNvSpPr/>
          <p:nvPr/>
        </p:nvSpPr>
        <p:spPr>
          <a:xfrm>
            <a:off x="33015445" y="6393363"/>
            <a:ext cx="4072856" cy="2098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lnSpc>
                <a:spcPct val="10000"/>
              </a:lnSpc>
              <a:defRPr baseline="160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cost estimate</a:t>
            </a:r>
          </a:p>
        </p:txBody>
      </p:sp>
      <p:sp>
        <p:nvSpPr>
          <p:cNvPr id="460" name="Shape 460"/>
          <p:cNvSpPr/>
          <p:nvPr/>
        </p:nvSpPr>
        <p:spPr>
          <a:xfrm>
            <a:off x="32992628" y="3412780"/>
            <a:ext cx="12411552" cy="2098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lnSpc>
                <a:spcPct val="10000"/>
              </a:lnSpc>
              <a:defRPr baseline="160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exchange (absolute liquidity)</a:t>
            </a:r>
          </a:p>
        </p:txBody>
      </p:sp>
      <p:pic>
        <p:nvPicPr>
          <p:cNvPr id="461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78592" y="5987273"/>
            <a:ext cx="1912082" cy="1639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462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614984" y="8879775"/>
            <a:ext cx="1639296" cy="16392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1">
                <a:hueOff val="47394"/>
                <a:satOff val="-25753"/>
                <a:lumOff val="-7544"/>
              </a:schemeClr>
            </a:gs>
            <a:gs pos="100000">
              <a:schemeClr val="accent1">
                <a:hueOff val="273562"/>
                <a:satOff val="2937"/>
                <a:lumOff val="-22233"/>
              </a:schemeClr>
            </a:gs>
          </a:gsLst>
          <a:lin ang="7158036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/>
          <p:nvPr/>
        </p:nvSpPr>
        <p:spPr>
          <a:xfrm>
            <a:off x="-90290" y="-15181"/>
            <a:ext cx="9636819" cy="1387534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300">
                <a:solidFill>
                  <a:srgbClr val="FFFFFF"/>
                </a:solidFill>
              </a:defRPr>
            </a:pPr>
          </a:p>
        </p:txBody>
      </p:sp>
      <p:sp>
        <p:nvSpPr>
          <p:cNvPr id="465" name="Shape 465"/>
          <p:cNvSpPr/>
          <p:nvPr/>
        </p:nvSpPr>
        <p:spPr>
          <a:xfrm>
            <a:off x="1446509" y="4995583"/>
            <a:ext cx="6563222" cy="362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>
              <a:defRPr b="1" cap="all" sz="114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What is</a:t>
            </a:r>
          </a:p>
          <a:p>
            <a:pPr algn="l">
              <a:defRPr b="1" cap="all" sz="114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money?</a:t>
            </a:r>
          </a:p>
        </p:txBody>
      </p:sp>
      <p:sp>
        <p:nvSpPr>
          <p:cNvPr id="466" name="Shape 466"/>
          <p:cNvSpPr/>
          <p:nvPr/>
        </p:nvSpPr>
        <p:spPr>
          <a:xfrm>
            <a:off x="14215541" y="9182428"/>
            <a:ext cx="6509297" cy="2098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lnSpc>
                <a:spcPct val="10000"/>
              </a:lnSpc>
              <a:defRPr baseline="160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accumulation of funds</a:t>
            </a:r>
          </a:p>
        </p:txBody>
      </p:sp>
      <p:pic>
        <p:nvPicPr>
          <p:cNvPr id="467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42704" y="2937946"/>
            <a:ext cx="1735077" cy="1920693"/>
          </a:xfrm>
          <a:prstGeom prst="rect">
            <a:avLst/>
          </a:prstGeom>
          <a:ln w="12700">
            <a:miter lim="400000"/>
          </a:ln>
        </p:spPr>
      </p:pic>
      <p:sp>
        <p:nvSpPr>
          <p:cNvPr id="468" name="Shape 468"/>
          <p:cNvSpPr/>
          <p:nvPr/>
        </p:nvSpPr>
        <p:spPr>
          <a:xfrm>
            <a:off x="14044778" y="6393363"/>
            <a:ext cx="4072856" cy="2098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lnSpc>
                <a:spcPct val="10000"/>
              </a:lnSpc>
              <a:defRPr baseline="160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cost estimate</a:t>
            </a:r>
          </a:p>
        </p:txBody>
      </p:sp>
      <p:sp>
        <p:nvSpPr>
          <p:cNvPr id="469" name="Shape 469"/>
          <p:cNvSpPr/>
          <p:nvPr/>
        </p:nvSpPr>
        <p:spPr>
          <a:xfrm>
            <a:off x="14021962" y="3412780"/>
            <a:ext cx="12411553" cy="2098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lnSpc>
                <a:spcPct val="10000"/>
              </a:lnSpc>
              <a:defRPr baseline="160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exchange (absolute liquidity)</a:t>
            </a:r>
          </a:p>
        </p:txBody>
      </p:sp>
      <p:pic>
        <p:nvPicPr>
          <p:cNvPr id="470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507924" y="5987273"/>
            <a:ext cx="1912082" cy="1639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471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644317" y="8879775"/>
            <a:ext cx="1639297" cy="16392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1">
                <a:hueOff val="47394"/>
                <a:satOff val="-25753"/>
                <a:lumOff val="-7544"/>
              </a:schemeClr>
            </a:gs>
            <a:gs pos="100000">
              <a:schemeClr val="accent1">
                <a:hueOff val="273562"/>
                <a:satOff val="2937"/>
                <a:lumOff val="-22233"/>
              </a:schemeClr>
            </a:gs>
          </a:gsLst>
          <a:lin ang="8141961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0836" y="-264040"/>
            <a:ext cx="24585672" cy="14244080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Shape 152"/>
          <p:cNvSpPr/>
          <p:nvPr/>
        </p:nvSpPr>
        <p:spPr>
          <a:xfrm>
            <a:off x="-187425" y="-177404"/>
            <a:ext cx="24758850" cy="14070808"/>
          </a:xfrm>
          <a:prstGeom prst="rect">
            <a:avLst/>
          </a:prstGeom>
          <a:gradFill>
            <a:gsLst>
              <a:gs pos="0">
                <a:srgbClr val="003C86">
                  <a:alpha val="59824"/>
                </a:srgbClr>
              </a:gs>
              <a:gs pos="100000">
                <a:srgbClr val="0099F9">
                  <a:alpha val="59824"/>
                </a:srgbClr>
              </a:gs>
            </a:gsLst>
            <a:lin ang="8100000"/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grpSp>
        <p:nvGrpSpPr>
          <p:cNvPr id="155" name="Group 155"/>
          <p:cNvGrpSpPr/>
          <p:nvPr/>
        </p:nvGrpSpPr>
        <p:grpSpPr>
          <a:xfrm>
            <a:off x="7988658" y="14651439"/>
            <a:ext cx="8406684" cy="8418106"/>
            <a:chOff x="0" y="0"/>
            <a:chExt cx="8406682" cy="8418105"/>
          </a:xfrm>
        </p:grpSpPr>
        <p:pic>
          <p:nvPicPr>
            <p:cNvPr id="153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318463" y="0"/>
              <a:ext cx="5451340" cy="60656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4" name="Shape 154"/>
            <p:cNvSpPr/>
            <p:nvPr/>
          </p:nvSpPr>
          <p:spPr>
            <a:xfrm>
              <a:off x="0" y="6698560"/>
              <a:ext cx="8406683" cy="17195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>
                <a:defRPr b="1" sz="92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BLOCKCHAIN</a:t>
              </a:r>
            </a:p>
          </p:txBody>
        </p:sp>
      </p:grpSp>
      <p:sp>
        <p:nvSpPr>
          <p:cNvPr id="156" name="Shape 156"/>
          <p:cNvSpPr/>
          <p:nvPr/>
        </p:nvSpPr>
        <p:spPr>
          <a:xfrm>
            <a:off x="34976413" y="2950527"/>
            <a:ext cx="9549174" cy="374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 b="1" baseline="9090" sz="11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EXPERIENCE</a:t>
            </a:r>
          </a:p>
        </p:txBody>
      </p:sp>
      <p:sp>
        <p:nvSpPr>
          <p:cNvPr id="157" name="Shape 157"/>
          <p:cNvSpPr/>
          <p:nvPr/>
        </p:nvSpPr>
        <p:spPr>
          <a:xfrm>
            <a:off x="31917183" y="5166678"/>
            <a:ext cx="1568203" cy="1933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r">
              <a:defRPr b="1" baseline="20999" sz="10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10</a:t>
            </a:r>
          </a:p>
        </p:txBody>
      </p:sp>
      <p:sp>
        <p:nvSpPr>
          <p:cNvPr id="158" name="Shape 158"/>
          <p:cNvSpPr/>
          <p:nvPr/>
        </p:nvSpPr>
        <p:spPr>
          <a:xfrm>
            <a:off x="33728248" y="5733732"/>
            <a:ext cx="5106671" cy="850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 baseline="20000">
                <a:solidFill>
                  <a:srgbClr val="FFFFFF"/>
                </a:solidFill>
                <a:latin typeface="DendaNewLightC"/>
                <a:ea typeface="DendaNewLightC"/>
                <a:cs typeface="DendaNewLightC"/>
                <a:sym typeface="DendaNewLightC"/>
              </a:defRPr>
            </a:lvl1pPr>
          </a:lstStyle>
          <a:p>
            <a:pPr/>
            <a:r>
              <a:t>years of developing</a:t>
            </a:r>
          </a:p>
        </p:txBody>
      </p:sp>
      <p:sp>
        <p:nvSpPr>
          <p:cNvPr id="159" name="Shape 159"/>
          <p:cNvSpPr/>
          <p:nvPr/>
        </p:nvSpPr>
        <p:spPr>
          <a:xfrm>
            <a:off x="28564383" y="7164228"/>
            <a:ext cx="1568203" cy="1933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r">
              <a:defRPr b="1" baseline="20999" sz="10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06</a:t>
            </a:r>
          </a:p>
        </p:txBody>
      </p:sp>
      <p:sp>
        <p:nvSpPr>
          <p:cNvPr id="160" name="Shape 160"/>
          <p:cNvSpPr/>
          <p:nvPr/>
        </p:nvSpPr>
        <p:spPr>
          <a:xfrm>
            <a:off x="30375448" y="7731283"/>
            <a:ext cx="6203951" cy="850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 baseline="20000">
                <a:solidFill>
                  <a:srgbClr val="FFFFFF"/>
                </a:solidFill>
                <a:latin typeface="DendaNewLightC"/>
                <a:ea typeface="DendaNewLightC"/>
                <a:cs typeface="DendaNewLightC"/>
                <a:sym typeface="DendaNewLightC"/>
              </a:defRPr>
            </a:lvl1pPr>
          </a:lstStyle>
          <a:p>
            <a:pPr/>
            <a:r>
              <a:t>years with e-Commerce</a:t>
            </a:r>
          </a:p>
        </p:txBody>
      </p:sp>
      <p:sp>
        <p:nvSpPr>
          <p:cNvPr id="161" name="Shape 161"/>
          <p:cNvSpPr/>
          <p:nvPr/>
        </p:nvSpPr>
        <p:spPr>
          <a:xfrm>
            <a:off x="25770383" y="9110979"/>
            <a:ext cx="1568203" cy="1933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r">
              <a:defRPr b="1" baseline="20999" sz="10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03</a:t>
            </a:r>
          </a:p>
        </p:txBody>
      </p:sp>
      <p:sp>
        <p:nvSpPr>
          <p:cNvPr id="162" name="Shape 162"/>
          <p:cNvSpPr/>
          <p:nvPr/>
        </p:nvSpPr>
        <p:spPr>
          <a:xfrm>
            <a:off x="27581448" y="9703434"/>
            <a:ext cx="5685791" cy="850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 baseline="20000">
                <a:solidFill>
                  <a:srgbClr val="FFFFFF"/>
                </a:solidFill>
                <a:latin typeface="DendaNewLightC"/>
                <a:ea typeface="DendaNewLightC"/>
                <a:cs typeface="DendaNewLightC"/>
                <a:sym typeface="DendaNewLightC"/>
              </a:defRPr>
            </a:lvl1pPr>
          </a:lstStyle>
          <a:p>
            <a:pPr/>
            <a:r>
              <a:t>years with Blockchain</a:t>
            </a:r>
          </a:p>
        </p:txBody>
      </p:sp>
      <p:pic>
        <p:nvPicPr>
          <p:cNvPr id="163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72507" y="19014085"/>
            <a:ext cx="4340907" cy="50876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87591" y="-10114207"/>
            <a:ext cx="4001805" cy="5533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pasted-image.pdf"/>
          <p:cNvPicPr>
            <a:picLocks noChangeAspect="1"/>
          </p:cNvPicPr>
          <p:nvPr/>
        </p:nvPicPr>
        <p:blipFill>
          <a:blip r:embed="rId3">
            <a:alphaModFix amt="3114"/>
            <a:extLst/>
          </a:blip>
          <a:stretch>
            <a:fillRect/>
          </a:stretch>
        </p:blipFill>
        <p:spPr>
          <a:xfrm>
            <a:off x="-18580491" y="-1035546"/>
            <a:ext cx="19161352" cy="213206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1">
                <a:hueOff val="47394"/>
                <a:satOff val="-25753"/>
                <a:lumOff val="-7544"/>
              </a:schemeClr>
            </a:gs>
            <a:gs pos="100000">
              <a:schemeClr val="accent1">
                <a:hueOff val="273562"/>
                <a:satOff val="2937"/>
                <a:lumOff val="-22233"/>
              </a:schemeClr>
            </a:gs>
          </a:gsLst>
          <a:lin ang="8220813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473"/>
          <p:cNvSpPr/>
          <p:nvPr/>
        </p:nvSpPr>
        <p:spPr>
          <a:xfrm>
            <a:off x="9127807" y="6571139"/>
            <a:ext cx="6128386" cy="2700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0000">
                <a:solidFill>
                  <a:srgbClr val="FFFFFF"/>
                </a:solidFill>
                <a:latin typeface="DendaNewLightC"/>
                <a:ea typeface="DendaNewLightC"/>
                <a:cs typeface="DendaNewLightC"/>
                <a:sym typeface="DendaNewLightC"/>
              </a:defRPr>
            </a:lvl1pPr>
          </a:lstStyle>
          <a:p>
            <a:pPr/>
            <a:r>
              <a:t>VOLATILITY</a:t>
            </a:r>
          </a:p>
        </p:txBody>
      </p:sp>
      <p:sp>
        <p:nvSpPr>
          <p:cNvPr id="474" name="Shape 474"/>
          <p:cNvSpPr/>
          <p:nvPr/>
        </p:nvSpPr>
        <p:spPr>
          <a:xfrm>
            <a:off x="-14365090" y="-15181"/>
            <a:ext cx="9636819" cy="1387534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300">
                <a:solidFill>
                  <a:srgbClr val="FFFFFF"/>
                </a:solidFill>
              </a:defRPr>
            </a:pPr>
          </a:p>
        </p:txBody>
      </p:sp>
      <p:sp>
        <p:nvSpPr>
          <p:cNvPr id="475" name="Shape 475"/>
          <p:cNvSpPr/>
          <p:nvPr/>
        </p:nvSpPr>
        <p:spPr>
          <a:xfrm>
            <a:off x="-12828291" y="4995583"/>
            <a:ext cx="6563222" cy="362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>
              <a:defRPr b="1" cap="all" sz="114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What is</a:t>
            </a:r>
          </a:p>
          <a:p>
            <a:pPr algn="l">
              <a:defRPr b="1" cap="all" sz="114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money?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1">
                <a:hueOff val="47394"/>
                <a:satOff val="-25753"/>
                <a:lumOff val="-7544"/>
              </a:schemeClr>
            </a:gs>
            <a:gs pos="100000">
              <a:schemeClr val="accent1">
                <a:hueOff val="273562"/>
                <a:satOff val="2937"/>
                <a:lumOff val="-22233"/>
              </a:schemeClr>
            </a:gs>
          </a:gsLst>
          <a:lin ang="7678338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151629" y="-318586"/>
            <a:ext cx="28687258" cy="143531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r" isContent="1" isInverted="0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03555" y="783268"/>
            <a:ext cx="17376890" cy="1214946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38200" dist="44176" dir="2700000">
              <a:srgbClr val="000000">
                <a:alpha val="11054"/>
              </a:srgbClr>
            </a:outerShdw>
          </a:effectLst>
        </p:spPr>
      </p:pic>
      <p:sp>
        <p:nvSpPr>
          <p:cNvPr id="480" name="Shape 480"/>
          <p:cNvSpPr/>
          <p:nvPr/>
        </p:nvSpPr>
        <p:spPr>
          <a:xfrm>
            <a:off x="-27344490" y="-15181"/>
            <a:ext cx="9636819" cy="1387534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300">
                <a:solidFill>
                  <a:srgbClr val="FFFFFF"/>
                </a:solidFill>
              </a:defRPr>
            </a:pPr>
          </a:p>
        </p:txBody>
      </p:sp>
      <p:sp>
        <p:nvSpPr>
          <p:cNvPr id="481" name="Shape 481"/>
          <p:cNvSpPr/>
          <p:nvPr/>
        </p:nvSpPr>
        <p:spPr>
          <a:xfrm>
            <a:off x="-13590036" y="1602448"/>
            <a:ext cx="19192963" cy="2847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defRPr b="1" cap="all" sz="59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Популярные вопросы</a:t>
            </a:r>
          </a:p>
          <a:p>
            <a:pPr algn="l">
              <a:defRPr b="1" cap="all" sz="59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о Биткоин среди пользователей</a:t>
            </a:r>
          </a:p>
        </p:txBody>
      </p:sp>
      <p:sp>
        <p:nvSpPr>
          <p:cNvPr id="482" name="Shape 482"/>
          <p:cNvSpPr/>
          <p:nvPr/>
        </p:nvSpPr>
        <p:spPr>
          <a:xfrm>
            <a:off x="-12823701" y="5308917"/>
            <a:ext cx="13831571" cy="8482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>
              <a:defRPr baseline="60000">
                <a:solidFill>
                  <a:srgbClr val="FFFFFF"/>
                </a:solidFill>
                <a:latin typeface="DendaNewLightC"/>
                <a:ea typeface="DendaNewLightC"/>
                <a:cs typeface="DendaNewLightC"/>
                <a:sym typeface="DendaNewLightC"/>
              </a:defRPr>
            </a:pPr>
            <a:r>
              <a:t>Что делает Биткоин интересным?</a:t>
            </a:r>
          </a:p>
          <a:p>
            <a:pPr algn="l">
              <a:defRPr baseline="60000">
                <a:solidFill>
                  <a:srgbClr val="FFFFFF"/>
                </a:solidFill>
                <a:latin typeface="DendaNewLightC"/>
                <a:ea typeface="DendaNewLightC"/>
                <a:cs typeface="DendaNewLightC"/>
                <a:sym typeface="DendaNewLightC"/>
              </a:defRPr>
            </a:pPr>
            <a:r>
              <a:t>Является ли биткоин средством инвестирования?</a:t>
            </a:r>
          </a:p>
          <a:p>
            <a:pPr algn="l">
              <a:defRPr baseline="60000">
                <a:solidFill>
                  <a:srgbClr val="FFFFFF"/>
                </a:solidFill>
                <a:latin typeface="DendaNewLightC"/>
                <a:ea typeface="DendaNewLightC"/>
                <a:cs typeface="DendaNewLightC"/>
                <a:sym typeface="DendaNewLightC"/>
              </a:defRPr>
            </a:pPr>
            <a:r>
              <a:t>Как можно купить биткоины?</a:t>
            </a:r>
          </a:p>
          <a:p>
            <a:pPr algn="l">
              <a:defRPr baseline="60000">
                <a:solidFill>
                  <a:srgbClr val="FFFFFF"/>
                </a:solidFill>
                <a:latin typeface="DendaNewLightC"/>
                <a:ea typeface="DendaNewLightC"/>
                <a:cs typeface="DendaNewLightC"/>
                <a:sym typeface="DendaNewLightC"/>
              </a:defRPr>
            </a:pPr>
            <a:r>
              <a:t>Как хранить биткоины?</a:t>
            </a:r>
          </a:p>
          <a:p>
            <a:pPr algn="l">
              <a:defRPr baseline="60000">
                <a:solidFill>
                  <a:srgbClr val="FFFFFF"/>
                </a:solidFill>
                <a:latin typeface="DendaNewLightC"/>
                <a:ea typeface="DendaNewLightC"/>
                <a:cs typeface="DendaNewLightC"/>
                <a:sym typeface="DendaNewLightC"/>
              </a:defRPr>
            </a:pPr>
            <a:r>
              <a:t>Насколько безопасно хранить биткоины?</a:t>
            </a:r>
          </a:p>
          <a:p>
            <a:pPr algn="l">
              <a:defRPr baseline="60000">
                <a:solidFill>
                  <a:srgbClr val="FFFFFF"/>
                </a:solidFill>
                <a:latin typeface="DendaNewLightC"/>
                <a:ea typeface="DendaNewLightC"/>
                <a:cs typeface="DendaNewLightC"/>
                <a:sym typeface="DendaNewLightC"/>
              </a:defRPr>
            </a:pPr>
            <a:r>
              <a:t>Как потратить биткоины?</a:t>
            </a:r>
          </a:p>
          <a:p>
            <a:pPr algn="l">
              <a:defRPr baseline="60000">
                <a:solidFill>
                  <a:srgbClr val="FFFFFF"/>
                </a:solidFill>
                <a:latin typeface="DendaNewLightC"/>
                <a:ea typeface="DendaNewLightC"/>
                <a:cs typeface="DendaNewLightC"/>
                <a:sym typeface="DendaNewLightC"/>
              </a:defRPr>
            </a:pPr>
          </a:p>
        </p:txBody>
      </p:sp>
      <p:sp>
        <p:nvSpPr>
          <p:cNvPr id="483" name="Shape 483"/>
          <p:cNvSpPr/>
          <p:nvPr/>
        </p:nvSpPr>
        <p:spPr>
          <a:xfrm>
            <a:off x="-16790591" y="5260842"/>
            <a:ext cx="230982" cy="230983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484" name="Shape 484"/>
          <p:cNvSpPr/>
          <p:nvPr/>
        </p:nvSpPr>
        <p:spPr>
          <a:xfrm>
            <a:off x="-16790591" y="6429242"/>
            <a:ext cx="230982" cy="230983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485" name="Shape 485"/>
          <p:cNvSpPr/>
          <p:nvPr/>
        </p:nvSpPr>
        <p:spPr>
          <a:xfrm>
            <a:off x="-16790591" y="7597642"/>
            <a:ext cx="230982" cy="23098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486" name="Shape 486"/>
          <p:cNvSpPr/>
          <p:nvPr/>
        </p:nvSpPr>
        <p:spPr>
          <a:xfrm>
            <a:off x="-16790591" y="8740642"/>
            <a:ext cx="230982" cy="23098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487" name="Shape 487"/>
          <p:cNvSpPr/>
          <p:nvPr/>
        </p:nvSpPr>
        <p:spPr>
          <a:xfrm>
            <a:off x="-16790591" y="9845542"/>
            <a:ext cx="230982" cy="23098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488" name="Shape 488"/>
          <p:cNvSpPr/>
          <p:nvPr/>
        </p:nvSpPr>
        <p:spPr>
          <a:xfrm>
            <a:off x="-16790591" y="10975842"/>
            <a:ext cx="230982" cy="23098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489" name="Shape 489"/>
          <p:cNvSpPr/>
          <p:nvPr/>
        </p:nvSpPr>
        <p:spPr>
          <a:xfrm rot="16200000">
            <a:off x="-27551017" y="3269654"/>
            <a:ext cx="12428750" cy="7305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 b="1" cap="all" sz="470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FAQ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flip dir="l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Shape 49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2" name="Shape 49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93" name="Screen Shot 2017-01-27 at 12.27.5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4730750"/>
            <a:ext cx="24384000" cy="18808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Shape 49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6" name="Shape 49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97" name="Screen Shot 2017-01-27 at 12.29.2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4629150"/>
            <a:ext cx="24384000" cy="18859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1">
                <a:hueOff val="47394"/>
                <a:satOff val="-25753"/>
                <a:lumOff val="-7544"/>
              </a:schemeClr>
            </a:gs>
            <a:gs pos="100000">
              <a:schemeClr val="accent1">
                <a:hueOff val="273562"/>
                <a:satOff val="2937"/>
                <a:lumOff val="-22233"/>
              </a:schemeClr>
            </a:gs>
          </a:gsLst>
          <a:lin ang="7532861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/>
          <p:nvPr/>
        </p:nvSpPr>
        <p:spPr>
          <a:xfrm>
            <a:off x="-2731890" y="-15181"/>
            <a:ext cx="9636819" cy="1387534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300">
                <a:solidFill>
                  <a:srgbClr val="FFFFFF"/>
                </a:solidFill>
              </a:defRPr>
            </a:pPr>
          </a:p>
        </p:txBody>
      </p:sp>
      <p:sp>
        <p:nvSpPr>
          <p:cNvPr id="500" name="Shape 500"/>
          <p:cNvSpPr/>
          <p:nvPr/>
        </p:nvSpPr>
        <p:spPr>
          <a:xfrm>
            <a:off x="7720564" y="1602448"/>
            <a:ext cx="19192963" cy="2847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defRPr b="1" cap="all" sz="59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Популярные вопросы</a:t>
            </a:r>
          </a:p>
          <a:p>
            <a:pPr algn="l">
              <a:defRPr b="1" cap="all" sz="59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о Биткоин среди пользователей</a:t>
            </a:r>
          </a:p>
        </p:txBody>
      </p:sp>
      <p:sp>
        <p:nvSpPr>
          <p:cNvPr id="501" name="Shape 501"/>
          <p:cNvSpPr/>
          <p:nvPr/>
        </p:nvSpPr>
        <p:spPr>
          <a:xfrm>
            <a:off x="8486899" y="5034153"/>
            <a:ext cx="15199170" cy="9083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>
              <a:defRPr baseline="54545" sz="5500">
                <a:solidFill>
                  <a:srgbClr val="FFFFFF"/>
                </a:solidFill>
                <a:latin typeface="DendaNewLightC"/>
                <a:ea typeface="DendaNewLightC"/>
                <a:cs typeface="DendaNewLightC"/>
                <a:sym typeface="DendaNewLightC"/>
              </a:defRPr>
            </a:pPr>
            <a:r>
              <a:t>Что делает Биткоин интересным?</a:t>
            </a:r>
          </a:p>
          <a:p>
            <a:pPr algn="l">
              <a:defRPr baseline="54545" sz="5500">
                <a:solidFill>
                  <a:srgbClr val="FFFFFF"/>
                </a:solidFill>
                <a:latin typeface="DendaNewLightC"/>
                <a:ea typeface="DendaNewLightC"/>
                <a:cs typeface="DendaNewLightC"/>
                <a:sym typeface="DendaNewLightC"/>
              </a:defRPr>
            </a:pPr>
            <a:r>
              <a:t>Является ли биткоин средством инвестирования?</a:t>
            </a:r>
          </a:p>
          <a:p>
            <a:pPr algn="l">
              <a:defRPr baseline="54545" sz="5500">
                <a:solidFill>
                  <a:srgbClr val="FFFFFF"/>
                </a:solidFill>
                <a:latin typeface="DendaNewLightC"/>
                <a:ea typeface="DendaNewLightC"/>
                <a:cs typeface="DendaNewLightC"/>
                <a:sym typeface="DendaNewLightC"/>
              </a:defRPr>
            </a:pPr>
            <a:r>
              <a:t>Как можно купить биткоины?</a:t>
            </a:r>
          </a:p>
          <a:p>
            <a:pPr algn="l">
              <a:defRPr baseline="54545" sz="5500">
                <a:solidFill>
                  <a:srgbClr val="FFFFFF"/>
                </a:solidFill>
                <a:latin typeface="DendaNewLightC"/>
                <a:ea typeface="DendaNewLightC"/>
                <a:cs typeface="DendaNewLightC"/>
                <a:sym typeface="DendaNewLightC"/>
              </a:defRPr>
            </a:pPr>
            <a:r>
              <a:t>Как хранить биткоины?</a:t>
            </a:r>
          </a:p>
          <a:p>
            <a:pPr algn="l">
              <a:defRPr baseline="54545" sz="5500">
                <a:solidFill>
                  <a:srgbClr val="FFFFFF"/>
                </a:solidFill>
                <a:latin typeface="DendaNewLightC"/>
                <a:ea typeface="DendaNewLightC"/>
                <a:cs typeface="DendaNewLightC"/>
                <a:sym typeface="DendaNewLightC"/>
              </a:defRPr>
            </a:pPr>
            <a:r>
              <a:t>Насколько безопасно хранить биткоины?</a:t>
            </a:r>
          </a:p>
          <a:p>
            <a:pPr algn="l">
              <a:defRPr baseline="54545" sz="5500">
                <a:solidFill>
                  <a:srgbClr val="FFFFFF"/>
                </a:solidFill>
                <a:latin typeface="DendaNewLightC"/>
                <a:ea typeface="DendaNewLightC"/>
                <a:cs typeface="DendaNewLightC"/>
                <a:sym typeface="DendaNewLightC"/>
              </a:defRPr>
            </a:pPr>
            <a:r>
              <a:t>Как потратить биткоины?</a:t>
            </a:r>
          </a:p>
          <a:p>
            <a:pPr algn="l">
              <a:defRPr baseline="54545" sz="5500">
                <a:solidFill>
                  <a:srgbClr val="FFFFFF"/>
                </a:solidFill>
                <a:latin typeface="DendaNewLightC"/>
                <a:ea typeface="DendaNewLightC"/>
                <a:cs typeface="DendaNewLightC"/>
                <a:sym typeface="DendaNewLightC"/>
              </a:defRPr>
            </a:pPr>
          </a:p>
        </p:txBody>
      </p:sp>
      <p:sp>
        <p:nvSpPr>
          <p:cNvPr id="502" name="Shape 502"/>
          <p:cNvSpPr/>
          <p:nvPr/>
        </p:nvSpPr>
        <p:spPr>
          <a:xfrm>
            <a:off x="7822009" y="5260842"/>
            <a:ext cx="230982" cy="230983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503" name="Shape 503"/>
          <p:cNvSpPr/>
          <p:nvPr/>
        </p:nvSpPr>
        <p:spPr>
          <a:xfrm>
            <a:off x="7822009" y="6429242"/>
            <a:ext cx="230982" cy="230983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504" name="Shape 504"/>
          <p:cNvSpPr/>
          <p:nvPr/>
        </p:nvSpPr>
        <p:spPr>
          <a:xfrm>
            <a:off x="7822009" y="7597642"/>
            <a:ext cx="230982" cy="23098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505" name="Shape 505"/>
          <p:cNvSpPr/>
          <p:nvPr/>
        </p:nvSpPr>
        <p:spPr>
          <a:xfrm>
            <a:off x="7822009" y="8740642"/>
            <a:ext cx="230982" cy="23098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506" name="Shape 506"/>
          <p:cNvSpPr/>
          <p:nvPr/>
        </p:nvSpPr>
        <p:spPr>
          <a:xfrm>
            <a:off x="7822009" y="9845542"/>
            <a:ext cx="230982" cy="23098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507" name="Shape 507"/>
          <p:cNvSpPr/>
          <p:nvPr/>
        </p:nvSpPr>
        <p:spPr>
          <a:xfrm>
            <a:off x="7822009" y="10975842"/>
            <a:ext cx="230982" cy="23098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508" name="Shape 508"/>
          <p:cNvSpPr/>
          <p:nvPr/>
        </p:nvSpPr>
        <p:spPr>
          <a:xfrm rot="16200000">
            <a:off x="-2938417" y="3269654"/>
            <a:ext cx="12428750" cy="7305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 b="1" cap="all" sz="470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FAQ</a:t>
            </a:r>
          </a:p>
        </p:txBody>
      </p:sp>
      <p:pic>
        <p:nvPicPr>
          <p:cNvPr id="509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173556" y="783268"/>
            <a:ext cx="17376891" cy="1214946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38200" dist="44176" dir="2700000">
              <a:srgbClr val="000000">
                <a:alpha val="11054"/>
              </a:srgbClr>
            </a:outerShdw>
          </a:effectLst>
        </p:spPr>
      </p:pic>
      <p:sp>
        <p:nvSpPr>
          <p:cNvPr id="510" name="Shape 510"/>
          <p:cNvSpPr/>
          <p:nvPr/>
        </p:nvSpPr>
        <p:spPr>
          <a:xfrm>
            <a:off x="5446092" y="15785306"/>
            <a:ext cx="13491816" cy="1666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cap="all" sz="10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Bitcoin &amp; Business</a:t>
            </a:r>
          </a:p>
        </p:txBody>
      </p:sp>
      <p:sp>
        <p:nvSpPr>
          <p:cNvPr id="511" name="Shape 511"/>
          <p:cNvSpPr/>
          <p:nvPr/>
        </p:nvSpPr>
        <p:spPr>
          <a:xfrm>
            <a:off x="8053784" y="21893784"/>
            <a:ext cx="8276432" cy="1160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4000">
                <a:solidFill>
                  <a:srgbClr val="FFFFFF"/>
                </a:solidFill>
                <a:latin typeface="DendaNewLightC"/>
                <a:ea typeface="DendaNewLightC"/>
                <a:cs typeface="DendaNewLightC"/>
                <a:sym typeface="DendaNewLightC"/>
              </a:defRPr>
            </a:lvl1pPr>
          </a:lstStyle>
          <a:p>
            <a:pPr/>
            <a:r>
              <a:t>What merchant need to know to sell products for Bitcoins</a:t>
            </a:r>
          </a:p>
        </p:txBody>
      </p:sp>
      <p:sp>
        <p:nvSpPr>
          <p:cNvPr id="512" name="Shape 512"/>
          <p:cNvSpPr/>
          <p:nvPr/>
        </p:nvSpPr>
        <p:spPr>
          <a:xfrm>
            <a:off x="9458483" y="17993518"/>
            <a:ext cx="5467033" cy="1"/>
          </a:xfrm>
          <a:prstGeom prst="line">
            <a:avLst/>
          </a:prstGeom>
          <a:ln w="1143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</a:p>
        </p:txBody>
      </p:sp>
      <p:sp>
        <p:nvSpPr>
          <p:cNvPr id="513" name="Shape 513"/>
          <p:cNvSpPr/>
          <p:nvPr/>
        </p:nvSpPr>
        <p:spPr>
          <a:xfrm>
            <a:off x="9458483" y="15367000"/>
            <a:ext cx="5467033" cy="0"/>
          </a:xfrm>
          <a:prstGeom prst="line">
            <a:avLst/>
          </a:prstGeom>
          <a:ln w="1143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1">
                <a:hueOff val="47394"/>
                <a:satOff val="-25753"/>
                <a:lumOff val="-7544"/>
              </a:schemeClr>
            </a:gs>
            <a:gs pos="100000">
              <a:schemeClr val="accent1">
                <a:hueOff val="273562"/>
                <a:satOff val="2937"/>
                <a:lumOff val="-22233"/>
              </a:schemeClr>
            </a:gs>
          </a:gsLst>
          <a:lin ang="8156267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Shape 515"/>
          <p:cNvSpPr/>
          <p:nvPr/>
        </p:nvSpPr>
        <p:spPr>
          <a:xfrm>
            <a:off x="5446092" y="4919662"/>
            <a:ext cx="13491816" cy="1666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cap="all" sz="10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Bitcoin &amp; Business</a:t>
            </a:r>
          </a:p>
        </p:txBody>
      </p:sp>
      <p:sp>
        <p:nvSpPr>
          <p:cNvPr id="516" name="Shape 516"/>
          <p:cNvSpPr/>
          <p:nvPr/>
        </p:nvSpPr>
        <p:spPr>
          <a:xfrm>
            <a:off x="8053784" y="7513679"/>
            <a:ext cx="8276432" cy="1160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4000">
                <a:solidFill>
                  <a:srgbClr val="FFFFFF"/>
                </a:solidFill>
                <a:latin typeface="DendaNewLightC"/>
                <a:ea typeface="DendaNewLightC"/>
                <a:cs typeface="DendaNewLightC"/>
                <a:sym typeface="DendaNewLightC"/>
              </a:defRPr>
            </a:lvl1pPr>
          </a:lstStyle>
          <a:p>
            <a:pPr/>
            <a:r>
              <a:t>What merchant need to know to sell products for Bitcoins</a:t>
            </a:r>
          </a:p>
        </p:txBody>
      </p:sp>
      <p:sp>
        <p:nvSpPr>
          <p:cNvPr id="517" name="Shape 517"/>
          <p:cNvSpPr/>
          <p:nvPr/>
        </p:nvSpPr>
        <p:spPr>
          <a:xfrm rot="16200000">
            <a:off x="-10152017" y="3269654"/>
            <a:ext cx="12428750" cy="7305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 b="1" cap="all" sz="470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FAQ</a:t>
            </a:r>
          </a:p>
        </p:txBody>
      </p:sp>
      <p:sp>
        <p:nvSpPr>
          <p:cNvPr id="518" name="Shape 518"/>
          <p:cNvSpPr/>
          <p:nvPr/>
        </p:nvSpPr>
        <p:spPr>
          <a:xfrm>
            <a:off x="9458483" y="6858000"/>
            <a:ext cx="5467033" cy="0"/>
          </a:xfrm>
          <a:prstGeom prst="line">
            <a:avLst/>
          </a:prstGeom>
          <a:ln w="1143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</a:p>
        </p:txBody>
      </p:sp>
      <p:sp>
        <p:nvSpPr>
          <p:cNvPr id="519" name="Shape 519"/>
          <p:cNvSpPr/>
          <p:nvPr/>
        </p:nvSpPr>
        <p:spPr>
          <a:xfrm>
            <a:off x="9458483" y="4648200"/>
            <a:ext cx="5467033" cy="0"/>
          </a:xfrm>
          <a:prstGeom prst="line">
            <a:avLst/>
          </a:prstGeom>
          <a:ln w="1143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1">
                <a:hueOff val="47394"/>
                <a:satOff val="-25753"/>
                <a:lumOff val="-7544"/>
              </a:schemeClr>
            </a:gs>
            <a:gs pos="100000">
              <a:schemeClr val="accent1">
                <a:hueOff val="273562"/>
                <a:satOff val="2937"/>
                <a:lumOff val="-22233"/>
              </a:schemeClr>
            </a:gs>
          </a:gsLst>
          <a:lin ang="8027431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pasted-image-small.png"/>
          <p:cNvPicPr>
            <a:picLocks noChangeAspect="1"/>
          </p:cNvPicPr>
          <p:nvPr/>
        </p:nvPicPr>
        <p:blipFill>
          <a:blip r:embed="rId2">
            <a:alphaModFix amt="38914"/>
            <a:extLst/>
          </a:blip>
          <a:stretch>
            <a:fillRect/>
          </a:stretch>
        </p:blipFill>
        <p:spPr>
          <a:xfrm>
            <a:off x="0" y="-1268015"/>
            <a:ext cx="24384000" cy="162520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24" name="Group 524"/>
          <p:cNvGrpSpPr/>
          <p:nvPr/>
        </p:nvGrpSpPr>
        <p:grpSpPr>
          <a:xfrm>
            <a:off x="8540519" y="2986649"/>
            <a:ext cx="7302962" cy="7312886"/>
            <a:chOff x="0" y="0"/>
            <a:chExt cx="7302961" cy="7312884"/>
          </a:xfrm>
        </p:grpSpPr>
        <p:pic>
          <p:nvPicPr>
            <p:cNvPr id="522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44654" y="0"/>
              <a:ext cx="4735628" cy="52692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23" name="Shape 523"/>
            <p:cNvSpPr/>
            <p:nvPr/>
          </p:nvSpPr>
          <p:spPr>
            <a:xfrm>
              <a:off x="0" y="5819099"/>
              <a:ext cx="7302962" cy="14937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>
                <a:defRPr b="1" sz="83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BLOCKCHAIN</a:t>
              </a:r>
            </a:p>
          </p:txBody>
        </p:sp>
      </p:grpSp>
      <p:sp>
        <p:nvSpPr>
          <p:cNvPr id="525" name="Shape 525"/>
          <p:cNvSpPr/>
          <p:nvPr/>
        </p:nvSpPr>
        <p:spPr>
          <a:xfrm>
            <a:off x="-90290" y="14843819"/>
            <a:ext cx="24564579" cy="13875346"/>
          </a:xfrm>
          <a:prstGeom prst="rect">
            <a:avLst/>
          </a:prstGeom>
          <a:gradFill>
            <a:gsLst>
              <a:gs pos="0">
                <a:schemeClr val="accent1">
                  <a:hueOff val="47394"/>
                  <a:satOff val="-25753"/>
                  <a:lumOff val="-7544"/>
                </a:schemeClr>
              </a:gs>
              <a:gs pos="100000">
                <a:schemeClr val="accent1">
                  <a:hueOff val="273562"/>
                  <a:satOff val="2937"/>
                  <a:lumOff val="-22233"/>
                </a:schemeClr>
              </a:gs>
            </a:gsLst>
            <a:lin ang="13500000"/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300">
                <a:solidFill>
                  <a:srgbClr val="FFFFFF"/>
                </a:solidFill>
              </a:defRPr>
            </a:pPr>
          </a:p>
        </p:txBody>
      </p:sp>
      <p:sp>
        <p:nvSpPr>
          <p:cNvPr id="526" name="Shape 526"/>
          <p:cNvSpPr/>
          <p:nvPr/>
        </p:nvSpPr>
        <p:spPr>
          <a:xfrm>
            <a:off x="5446092" y="-10220195"/>
            <a:ext cx="13491816" cy="1666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cap="all" sz="10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Bitcoin &amp; Business</a:t>
            </a:r>
          </a:p>
        </p:txBody>
      </p:sp>
      <p:sp>
        <p:nvSpPr>
          <p:cNvPr id="527" name="Shape 527"/>
          <p:cNvSpPr/>
          <p:nvPr/>
        </p:nvSpPr>
        <p:spPr>
          <a:xfrm>
            <a:off x="8053784" y="-5491121"/>
            <a:ext cx="8276432" cy="1160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4000">
                <a:solidFill>
                  <a:srgbClr val="FFFFFF"/>
                </a:solidFill>
                <a:latin typeface="DendaNewLightC"/>
                <a:ea typeface="DendaNewLightC"/>
                <a:cs typeface="DendaNewLightC"/>
                <a:sym typeface="DendaNewLightC"/>
              </a:defRPr>
            </a:lvl1pPr>
          </a:lstStyle>
          <a:p>
            <a:pPr/>
            <a:r>
              <a:t>What merchant need to know to sell products for Bitcoins</a:t>
            </a:r>
          </a:p>
        </p:txBody>
      </p:sp>
      <p:sp>
        <p:nvSpPr>
          <p:cNvPr id="528" name="Shape 528"/>
          <p:cNvSpPr/>
          <p:nvPr/>
        </p:nvSpPr>
        <p:spPr>
          <a:xfrm>
            <a:off x="9458483" y="-7366000"/>
            <a:ext cx="5467033" cy="0"/>
          </a:xfrm>
          <a:prstGeom prst="line">
            <a:avLst/>
          </a:prstGeom>
          <a:ln w="1143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</a:p>
        </p:txBody>
      </p:sp>
      <p:sp>
        <p:nvSpPr>
          <p:cNvPr id="529" name="Shape 529"/>
          <p:cNvSpPr/>
          <p:nvPr/>
        </p:nvSpPr>
        <p:spPr>
          <a:xfrm>
            <a:off x="9458483" y="-11082736"/>
            <a:ext cx="5467033" cy="1"/>
          </a:xfrm>
          <a:prstGeom prst="line">
            <a:avLst/>
          </a:prstGeom>
          <a:ln w="1143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1">
                <a:hueOff val="47394"/>
                <a:satOff val="-25753"/>
                <a:lumOff val="-7544"/>
              </a:schemeClr>
            </a:gs>
            <a:gs pos="100000">
              <a:schemeClr val="accent1">
                <a:hueOff val="273562"/>
                <a:satOff val="2937"/>
                <a:lumOff val="-22233"/>
              </a:schemeClr>
            </a:gs>
          </a:gsLst>
          <a:lin ang="7989027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/>
          <p:nvPr/>
        </p:nvSpPr>
        <p:spPr>
          <a:xfrm>
            <a:off x="-90290" y="-15181"/>
            <a:ext cx="24564579" cy="13875346"/>
          </a:xfrm>
          <a:prstGeom prst="rect">
            <a:avLst/>
          </a:prstGeom>
          <a:gradFill>
            <a:gsLst>
              <a:gs pos="0">
                <a:schemeClr val="accent1">
                  <a:hueOff val="47394"/>
                  <a:satOff val="-25753"/>
                  <a:lumOff val="-7544"/>
                </a:schemeClr>
              </a:gs>
              <a:gs pos="100000">
                <a:schemeClr val="accent1">
                  <a:hueOff val="273562"/>
                  <a:satOff val="2937"/>
                  <a:lumOff val="-22233"/>
                </a:schemeClr>
              </a:gs>
            </a:gsLst>
            <a:lin ang="13500000"/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300">
                <a:solidFill>
                  <a:srgbClr val="FFFFFF"/>
                </a:solidFill>
              </a:defRPr>
            </a:pPr>
          </a:p>
        </p:txBody>
      </p:sp>
      <p:sp>
        <p:nvSpPr>
          <p:cNvPr id="532" name="Shape 532"/>
          <p:cNvSpPr/>
          <p:nvPr/>
        </p:nvSpPr>
        <p:spPr>
          <a:xfrm>
            <a:off x="7024687" y="6193472"/>
            <a:ext cx="10334626" cy="1329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cap="all" sz="10000">
                <a:solidFill>
                  <a:srgbClr val="FFFFFF"/>
                </a:solidFill>
                <a:latin typeface="DendaNewLightC"/>
                <a:ea typeface="DendaNewLightC"/>
                <a:cs typeface="DendaNewLightC"/>
                <a:sym typeface="DendaNewLightC"/>
              </a:defRPr>
            </a:lvl1pPr>
          </a:lstStyle>
          <a:p>
            <a:pPr/>
            <a:r>
              <a:t>decentralization</a:t>
            </a:r>
          </a:p>
        </p:txBody>
      </p:sp>
      <p:grpSp>
        <p:nvGrpSpPr>
          <p:cNvPr id="535" name="Group 535"/>
          <p:cNvGrpSpPr/>
          <p:nvPr/>
        </p:nvGrpSpPr>
        <p:grpSpPr>
          <a:xfrm>
            <a:off x="8540519" y="-9510150"/>
            <a:ext cx="7302962" cy="7312885"/>
            <a:chOff x="0" y="0"/>
            <a:chExt cx="7302961" cy="7312884"/>
          </a:xfrm>
        </p:grpSpPr>
        <p:pic>
          <p:nvPicPr>
            <p:cNvPr id="533" name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44654" y="0"/>
              <a:ext cx="4735628" cy="52692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34" name="Shape 534"/>
            <p:cNvSpPr/>
            <p:nvPr/>
          </p:nvSpPr>
          <p:spPr>
            <a:xfrm>
              <a:off x="0" y="5819099"/>
              <a:ext cx="7302962" cy="14937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>
                <a:defRPr b="1" sz="83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BLOCKCHAIN</a:t>
              </a:r>
            </a:p>
          </p:txBody>
        </p:sp>
      </p:grpSp>
      <p:pic>
        <p:nvPicPr>
          <p:cNvPr id="536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85557" y="17268916"/>
            <a:ext cx="5408486" cy="6092445"/>
          </a:xfrm>
          <a:prstGeom prst="rect">
            <a:avLst/>
          </a:prstGeom>
          <a:ln w="12700">
            <a:miter lim="400000"/>
          </a:ln>
        </p:spPr>
      </p:pic>
      <p:pic>
        <p:nvPicPr>
          <p:cNvPr id="537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415357" y="17204424"/>
            <a:ext cx="5408486" cy="6092445"/>
          </a:xfrm>
          <a:prstGeom prst="rect">
            <a:avLst/>
          </a:prstGeom>
          <a:ln w="12700">
            <a:miter lim="400000"/>
          </a:ln>
        </p:spPr>
      </p:pic>
      <p:sp>
        <p:nvSpPr>
          <p:cNvPr id="538" name="Shape 538"/>
          <p:cNvSpPr/>
          <p:nvPr/>
        </p:nvSpPr>
        <p:spPr>
          <a:xfrm>
            <a:off x="5027817" y="14316913"/>
            <a:ext cx="4523966" cy="663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ENCYCLOPEDIA BRITANICA</a:t>
            </a:r>
          </a:p>
        </p:txBody>
      </p:sp>
      <p:sp>
        <p:nvSpPr>
          <p:cNvPr id="539" name="Shape 539"/>
          <p:cNvSpPr/>
          <p:nvPr/>
        </p:nvSpPr>
        <p:spPr>
          <a:xfrm>
            <a:off x="16105894" y="14316913"/>
            <a:ext cx="2027412" cy="663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WIKIPEDIA</a:t>
            </a:r>
          </a:p>
        </p:txBody>
      </p:sp>
      <p:sp>
        <p:nvSpPr>
          <p:cNvPr id="540" name="Shape 540"/>
          <p:cNvSpPr/>
          <p:nvPr/>
        </p:nvSpPr>
        <p:spPr>
          <a:xfrm>
            <a:off x="6059983" y="24627436"/>
            <a:ext cx="2459634" cy="1184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3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Centralized</a:t>
            </a:r>
          </a:p>
          <a:p>
            <a:pPr>
              <a:defRPr sz="3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Content</a:t>
            </a:r>
          </a:p>
        </p:txBody>
      </p:sp>
      <p:sp>
        <p:nvSpPr>
          <p:cNvPr id="541" name="Shape 541"/>
          <p:cNvSpPr/>
          <p:nvPr/>
        </p:nvSpPr>
        <p:spPr>
          <a:xfrm>
            <a:off x="15661760" y="24627436"/>
            <a:ext cx="2915680" cy="1184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3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Decentralized</a:t>
            </a:r>
          </a:p>
          <a:p>
            <a:pPr>
              <a:defRPr sz="3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Content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1">
                <a:hueOff val="47394"/>
                <a:satOff val="-25753"/>
                <a:lumOff val="-7544"/>
              </a:schemeClr>
            </a:gs>
            <a:gs pos="100000">
              <a:schemeClr val="accent1">
                <a:hueOff val="273562"/>
                <a:satOff val="2937"/>
                <a:lumOff val="-22233"/>
              </a:schemeClr>
            </a:gs>
          </a:gsLst>
          <a:lin ang="822405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Shape 543"/>
          <p:cNvSpPr/>
          <p:nvPr/>
        </p:nvSpPr>
        <p:spPr>
          <a:xfrm>
            <a:off x="8325937" y="6127772"/>
            <a:ext cx="7106845" cy="1459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cap="all" sz="11200">
                <a:solidFill>
                  <a:srgbClr val="FFFFFF"/>
                </a:solidFill>
                <a:latin typeface="DendaNewLightC"/>
                <a:ea typeface="DendaNewLightC"/>
                <a:cs typeface="DendaNewLightC"/>
                <a:sym typeface="DendaNewLightC"/>
              </a:defRPr>
            </a:lvl1pPr>
          </a:lstStyle>
          <a:p>
            <a:pPr/>
            <a:r>
              <a:t>immutable</a:t>
            </a:r>
          </a:p>
        </p:txBody>
      </p:sp>
    </p:spTree>
  </p:cSld>
  <p:clrMapOvr>
    <a:masterClrMapping/>
  </p:clrMapOvr>
  <p:transition xmlns:p14="http://schemas.microsoft.com/office/powerpoint/2010/main" spd="slow" advClick="1" p14:dur="2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/>
          <p:nvPr/>
        </p:nvSpPr>
        <p:spPr>
          <a:xfrm>
            <a:off x="-90290" y="-15181"/>
            <a:ext cx="24564580" cy="13875346"/>
          </a:xfrm>
          <a:prstGeom prst="rect">
            <a:avLst/>
          </a:prstGeom>
          <a:gradFill>
            <a:gsLst>
              <a:gs pos="0">
                <a:schemeClr val="accent1">
                  <a:hueOff val="47394"/>
                  <a:satOff val="-25753"/>
                  <a:lumOff val="-7544"/>
                </a:schemeClr>
              </a:gs>
              <a:gs pos="100000">
                <a:schemeClr val="accent1">
                  <a:hueOff val="273562"/>
                  <a:satOff val="2937"/>
                  <a:lumOff val="-22233"/>
                </a:schemeClr>
              </a:gs>
            </a:gsLst>
            <a:lin ang="8100000"/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168" name="Shape 168"/>
          <p:cNvSpPr/>
          <p:nvPr/>
        </p:nvSpPr>
        <p:spPr>
          <a:xfrm>
            <a:off x="3742742" y="6285904"/>
            <a:ext cx="16898517" cy="1273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7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THE TECHNOLOGICAL REVOLUTION</a:t>
            </a:r>
          </a:p>
        </p:txBody>
      </p:sp>
      <p:grpSp>
        <p:nvGrpSpPr>
          <p:cNvPr id="171" name="Group 171"/>
          <p:cNvGrpSpPr/>
          <p:nvPr/>
        </p:nvGrpSpPr>
        <p:grpSpPr>
          <a:xfrm>
            <a:off x="-4797553" y="5751314"/>
            <a:ext cx="4210305" cy="3713957"/>
            <a:chOff x="0" y="0"/>
            <a:chExt cx="4210303" cy="3713956"/>
          </a:xfrm>
        </p:grpSpPr>
        <p:sp>
          <p:nvSpPr>
            <p:cNvPr id="169" name="Shape 169"/>
            <p:cNvSpPr/>
            <p:nvPr/>
          </p:nvSpPr>
          <p:spPr>
            <a:xfrm>
              <a:off x="1274015" y="3037681"/>
              <a:ext cx="1662274" cy="6762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35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Mobility</a:t>
              </a:r>
            </a:p>
          </p:txBody>
        </p:sp>
        <p:pic>
          <p:nvPicPr>
            <p:cNvPr id="170" name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210304" cy="28059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1">
                <a:hueOff val="47394"/>
                <a:satOff val="-25753"/>
                <a:lumOff val="-7544"/>
              </a:schemeClr>
            </a:gs>
            <a:gs pos="100000">
              <a:schemeClr val="accent1">
                <a:hueOff val="273562"/>
                <a:satOff val="2937"/>
                <a:lumOff val="-22233"/>
              </a:schemeClr>
            </a:gs>
          </a:gsLst>
          <a:lin ang="7405034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Shape 545"/>
          <p:cNvSpPr/>
          <p:nvPr/>
        </p:nvSpPr>
        <p:spPr>
          <a:xfrm>
            <a:off x="6954837" y="5874010"/>
            <a:ext cx="10474326" cy="1329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cap="all" spc="200" sz="10000">
                <a:solidFill>
                  <a:srgbClr val="FFFFFF"/>
                </a:solidFill>
                <a:latin typeface="DendaNewLightC"/>
                <a:ea typeface="DendaNewLightC"/>
                <a:cs typeface="DendaNewLightC"/>
                <a:sym typeface="DendaNewLightC"/>
              </a:defRPr>
            </a:lvl1pPr>
          </a:lstStyle>
          <a:p>
            <a:pPr/>
            <a:r>
              <a:t>Smart contracts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1">
                <a:hueOff val="47394"/>
                <a:satOff val="-25753"/>
                <a:lumOff val="-7544"/>
              </a:schemeClr>
            </a:gs>
            <a:gs pos="100000">
              <a:schemeClr val="accent1">
                <a:hueOff val="273562"/>
                <a:satOff val="2937"/>
                <a:lumOff val="-22233"/>
              </a:schemeClr>
            </a:gs>
          </a:gsLst>
          <a:lin ang="8176455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67288" y="579430"/>
            <a:ext cx="21849424" cy="1255714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1">
                <a:hueOff val="47394"/>
                <a:satOff val="-25753"/>
                <a:lumOff val="-7544"/>
              </a:schemeClr>
            </a:gs>
            <a:gs pos="100000">
              <a:schemeClr val="accent1">
                <a:hueOff val="273562"/>
                <a:satOff val="2937"/>
                <a:lumOff val="-22233"/>
              </a:schemeClr>
            </a:gs>
          </a:gsLst>
          <a:lin ang="7803762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13593" y="692734"/>
            <a:ext cx="17556814" cy="123305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1">
                <a:hueOff val="47394"/>
                <a:satOff val="-25753"/>
                <a:lumOff val="-7544"/>
              </a:schemeClr>
            </a:gs>
            <a:gs pos="100000">
              <a:schemeClr val="accent1">
                <a:hueOff val="273562"/>
                <a:satOff val="2937"/>
                <a:lumOff val="-22233"/>
              </a:schemeClr>
            </a:gs>
          </a:gsLst>
          <a:lin ang="7405034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Shape 551"/>
          <p:cNvSpPr/>
          <p:nvPr/>
        </p:nvSpPr>
        <p:spPr>
          <a:xfrm>
            <a:off x="5177980" y="6314630"/>
            <a:ext cx="14028040" cy="1086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cap="all" sz="8000">
                <a:solidFill>
                  <a:srgbClr val="FFFFFF"/>
                </a:solidFill>
                <a:latin typeface="DendaNewLightC"/>
                <a:ea typeface="DendaNewLightC"/>
                <a:cs typeface="DendaNewLightC"/>
                <a:sym typeface="DendaNewLightC"/>
              </a:defRPr>
            </a:lvl1pPr>
          </a:lstStyle>
          <a:p>
            <a:pPr/>
            <a:r>
              <a:t>Contacting external services</a:t>
            </a:r>
          </a:p>
        </p:txBody>
      </p:sp>
    </p:spTree>
  </p:cSld>
  <p:clrMapOvr>
    <a:masterClrMapping/>
  </p:clrMapOvr>
  <p:transition xmlns:p14="http://schemas.microsoft.com/office/powerpoint/2010/main" spd="med" advClick="0" advTm="0" p14:dur="100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1">
                <a:hueOff val="47394"/>
                <a:satOff val="-25753"/>
                <a:lumOff val="-7544"/>
              </a:schemeClr>
            </a:gs>
            <a:gs pos="100000">
              <a:schemeClr val="accent1">
                <a:hueOff val="273562"/>
                <a:satOff val="2937"/>
                <a:lumOff val="-22233"/>
              </a:schemeClr>
            </a:gs>
          </a:gsLst>
          <a:lin ang="7405034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Shape 553"/>
          <p:cNvSpPr/>
          <p:nvPr/>
        </p:nvSpPr>
        <p:spPr>
          <a:xfrm>
            <a:off x="5177980" y="1285430"/>
            <a:ext cx="14028040" cy="1086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cap="all" sz="8000">
                <a:solidFill>
                  <a:srgbClr val="FFFFFF"/>
                </a:solidFill>
                <a:latin typeface="DendaNewLightC"/>
                <a:ea typeface="DendaNewLightC"/>
                <a:cs typeface="DendaNewLightC"/>
                <a:sym typeface="DendaNewLightC"/>
              </a:defRPr>
            </a:lvl1pPr>
          </a:lstStyle>
          <a:p>
            <a:pPr/>
            <a:r>
              <a:t>Contacting external services</a:t>
            </a:r>
          </a:p>
        </p:txBody>
      </p:sp>
      <p:pic>
        <p:nvPicPr>
          <p:cNvPr id="554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161284" y="6558223"/>
            <a:ext cx="1903431" cy="1903421"/>
          </a:xfrm>
          <a:prstGeom prst="rect">
            <a:avLst/>
          </a:prstGeom>
          <a:ln w="12700">
            <a:miter lim="400000"/>
          </a:ln>
        </p:spPr>
      </p:pic>
      <p:pic>
        <p:nvPicPr>
          <p:cNvPr id="555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57424" y="5805185"/>
            <a:ext cx="1496037" cy="1496030"/>
          </a:xfrm>
          <a:prstGeom prst="rect">
            <a:avLst/>
          </a:prstGeom>
          <a:ln w="12700">
            <a:miter lim="400000"/>
          </a:ln>
        </p:spPr>
      </p:pic>
      <p:pic>
        <p:nvPicPr>
          <p:cNvPr id="556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803073" y="6108907"/>
            <a:ext cx="480940" cy="913986"/>
          </a:xfrm>
          <a:prstGeom prst="rect">
            <a:avLst/>
          </a:prstGeom>
          <a:ln w="12700">
            <a:miter lim="400000"/>
          </a:ln>
        </p:spPr>
      </p:pic>
      <p:pic>
        <p:nvPicPr>
          <p:cNvPr id="557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57424" y="7862585"/>
            <a:ext cx="1496037" cy="1496030"/>
          </a:xfrm>
          <a:prstGeom prst="rect">
            <a:avLst/>
          </a:prstGeom>
          <a:ln w="12700">
            <a:miter lim="400000"/>
          </a:ln>
        </p:spPr>
      </p:pic>
      <p:pic>
        <p:nvPicPr>
          <p:cNvPr id="558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657420" y="8055700"/>
            <a:ext cx="670646" cy="1084400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Shape 559"/>
          <p:cNvSpPr/>
          <p:nvPr/>
        </p:nvSpPr>
        <p:spPr>
          <a:xfrm>
            <a:off x="8011649" y="6049962"/>
            <a:ext cx="1875236" cy="1006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r">
              <a:defRPr sz="2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Bitcoin</a:t>
            </a:r>
          </a:p>
          <a:p>
            <a:pPr algn="r">
              <a:defRPr sz="2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Blockchain</a:t>
            </a:r>
          </a:p>
        </p:txBody>
      </p:sp>
      <p:sp>
        <p:nvSpPr>
          <p:cNvPr id="560" name="Shape 560"/>
          <p:cNvSpPr/>
          <p:nvPr/>
        </p:nvSpPr>
        <p:spPr>
          <a:xfrm>
            <a:off x="8011649" y="8107362"/>
            <a:ext cx="1875236" cy="1006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r">
              <a:defRPr sz="2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Ethereum</a:t>
            </a:r>
          </a:p>
          <a:p>
            <a:pPr algn="r">
              <a:defRPr sz="2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Blockchain</a:t>
            </a:r>
          </a:p>
        </p:txBody>
      </p:sp>
      <p:sp>
        <p:nvSpPr>
          <p:cNvPr id="561" name="Shape 561"/>
          <p:cNvSpPr/>
          <p:nvPr/>
        </p:nvSpPr>
        <p:spPr>
          <a:xfrm flipH="1" flipV="1">
            <a:off x="11997000" y="6639113"/>
            <a:ext cx="1958919" cy="563169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sz="3200"/>
            </a:pPr>
          </a:p>
        </p:txBody>
      </p:sp>
      <p:sp>
        <p:nvSpPr>
          <p:cNvPr id="562" name="Shape 562"/>
          <p:cNvSpPr/>
          <p:nvPr/>
        </p:nvSpPr>
        <p:spPr>
          <a:xfrm>
            <a:off x="11952738" y="6906940"/>
            <a:ext cx="2012735" cy="570996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sz="3200"/>
            </a:pPr>
          </a:p>
        </p:txBody>
      </p:sp>
      <p:sp>
        <p:nvSpPr>
          <p:cNvPr id="563" name="Shape 563"/>
          <p:cNvSpPr/>
          <p:nvPr/>
        </p:nvSpPr>
        <p:spPr>
          <a:xfrm flipV="1">
            <a:off x="12014375" y="7619553"/>
            <a:ext cx="1958920" cy="563170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sz="3200"/>
            </a:pPr>
          </a:p>
        </p:txBody>
      </p:sp>
      <p:sp>
        <p:nvSpPr>
          <p:cNvPr id="564" name="Shape 564"/>
          <p:cNvSpPr/>
          <p:nvPr/>
        </p:nvSpPr>
        <p:spPr>
          <a:xfrm flipH="1">
            <a:off x="11970114" y="7887380"/>
            <a:ext cx="2012735" cy="570996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sz="3200"/>
            </a:pPr>
          </a:p>
        </p:txBody>
      </p:sp>
      <p:pic>
        <p:nvPicPr>
          <p:cNvPr id="565" name="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7505634">
            <a:off x="10692127" y="7459133"/>
            <a:ext cx="4530492" cy="101601"/>
          </a:xfrm>
          <a:prstGeom prst="rect">
            <a:avLst/>
          </a:prstGeom>
        </p:spPr>
      </p:pic>
      <p:pic>
        <p:nvPicPr>
          <p:cNvPr id="567" name="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4894366">
            <a:off x="10692127" y="7459133"/>
            <a:ext cx="4530492" cy="101601"/>
          </a:xfrm>
          <a:prstGeom prst="rect">
            <a:avLst/>
          </a:prstGeom>
        </p:spPr>
      </p:pic>
      <p:sp>
        <p:nvSpPr>
          <p:cNvPr id="569" name="Shape 569"/>
          <p:cNvSpPr/>
          <p:nvPr/>
        </p:nvSpPr>
        <p:spPr>
          <a:xfrm>
            <a:off x="14432271" y="8653462"/>
            <a:ext cx="1361455" cy="574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r">
              <a:defRPr sz="2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Internet</a:t>
            </a:r>
          </a:p>
        </p:txBody>
      </p:sp>
      <p:pic>
        <p:nvPicPr>
          <p:cNvPr id="570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752336" y="6558223"/>
            <a:ext cx="1903431" cy="1903421"/>
          </a:xfrm>
          <a:prstGeom prst="rect">
            <a:avLst/>
          </a:prstGeom>
          <a:ln w="12700">
            <a:miter lim="400000"/>
          </a:ln>
        </p:spPr>
      </p:pic>
      <p:pic>
        <p:nvPicPr>
          <p:cNvPr id="571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727444" y="5805185"/>
            <a:ext cx="1496037" cy="1496030"/>
          </a:xfrm>
          <a:prstGeom prst="rect">
            <a:avLst/>
          </a:prstGeom>
          <a:ln w="12700">
            <a:miter lim="400000"/>
          </a:ln>
        </p:spPr>
      </p:pic>
      <p:pic>
        <p:nvPicPr>
          <p:cNvPr id="572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273094" y="6108907"/>
            <a:ext cx="480940" cy="913986"/>
          </a:xfrm>
          <a:prstGeom prst="rect">
            <a:avLst/>
          </a:prstGeom>
          <a:ln w="12700">
            <a:miter lim="400000"/>
          </a:ln>
        </p:spPr>
      </p:pic>
      <p:pic>
        <p:nvPicPr>
          <p:cNvPr id="573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727444" y="7862585"/>
            <a:ext cx="1496037" cy="1496030"/>
          </a:xfrm>
          <a:prstGeom prst="rect">
            <a:avLst/>
          </a:prstGeom>
          <a:ln w="12700">
            <a:miter lim="400000"/>
          </a:ln>
        </p:spPr>
      </p:pic>
      <p:pic>
        <p:nvPicPr>
          <p:cNvPr id="574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0127441" y="8055700"/>
            <a:ext cx="670647" cy="1084400"/>
          </a:xfrm>
          <a:prstGeom prst="rect">
            <a:avLst/>
          </a:prstGeom>
          <a:ln w="12700">
            <a:miter lim="400000"/>
          </a:ln>
        </p:spPr>
      </p:pic>
      <p:sp>
        <p:nvSpPr>
          <p:cNvPr id="575" name="Shape 575"/>
          <p:cNvSpPr/>
          <p:nvPr/>
        </p:nvSpPr>
        <p:spPr>
          <a:xfrm>
            <a:off x="27481671" y="6049962"/>
            <a:ext cx="1875235" cy="1006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r">
              <a:defRPr sz="2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Bitcoin</a:t>
            </a:r>
          </a:p>
          <a:p>
            <a:pPr algn="r">
              <a:defRPr sz="2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Blockchain</a:t>
            </a:r>
          </a:p>
        </p:txBody>
      </p:sp>
      <p:sp>
        <p:nvSpPr>
          <p:cNvPr id="576" name="Shape 576"/>
          <p:cNvSpPr/>
          <p:nvPr/>
        </p:nvSpPr>
        <p:spPr>
          <a:xfrm>
            <a:off x="27481671" y="8107362"/>
            <a:ext cx="1875235" cy="1006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r">
              <a:defRPr sz="2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Ethereum</a:t>
            </a:r>
          </a:p>
          <a:p>
            <a:pPr algn="r">
              <a:defRPr sz="2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Blockchain</a:t>
            </a:r>
          </a:p>
        </p:txBody>
      </p:sp>
      <p:sp>
        <p:nvSpPr>
          <p:cNvPr id="577" name="Shape 577"/>
          <p:cNvSpPr/>
          <p:nvPr/>
        </p:nvSpPr>
        <p:spPr>
          <a:xfrm flipH="1" flipV="1">
            <a:off x="31467019" y="6639113"/>
            <a:ext cx="1958920" cy="563169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sz="3200"/>
            </a:pPr>
          </a:p>
        </p:txBody>
      </p:sp>
      <p:sp>
        <p:nvSpPr>
          <p:cNvPr id="578" name="Shape 578"/>
          <p:cNvSpPr/>
          <p:nvPr/>
        </p:nvSpPr>
        <p:spPr>
          <a:xfrm>
            <a:off x="31422758" y="6906940"/>
            <a:ext cx="2012735" cy="570996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sz="3200"/>
            </a:pPr>
          </a:p>
        </p:txBody>
      </p:sp>
      <p:sp>
        <p:nvSpPr>
          <p:cNvPr id="579" name="Shape 579"/>
          <p:cNvSpPr/>
          <p:nvPr/>
        </p:nvSpPr>
        <p:spPr>
          <a:xfrm flipV="1">
            <a:off x="31484395" y="7619553"/>
            <a:ext cx="1958919" cy="563170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sz="3200"/>
            </a:pPr>
          </a:p>
        </p:txBody>
      </p:sp>
      <p:sp>
        <p:nvSpPr>
          <p:cNvPr id="580" name="Shape 580"/>
          <p:cNvSpPr/>
          <p:nvPr/>
        </p:nvSpPr>
        <p:spPr>
          <a:xfrm flipH="1">
            <a:off x="31440134" y="7887380"/>
            <a:ext cx="2012735" cy="570996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sz="3200"/>
            </a:pPr>
          </a:p>
        </p:txBody>
      </p:sp>
      <p:sp>
        <p:nvSpPr>
          <p:cNvPr id="581" name="Shape 581"/>
          <p:cNvSpPr/>
          <p:nvPr/>
        </p:nvSpPr>
        <p:spPr>
          <a:xfrm>
            <a:off x="34023321" y="8653462"/>
            <a:ext cx="1361456" cy="574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r">
              <a:defRPr sz="2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Internet</a:t>
            </a:r>
          </a:p>
        </p:txBody>
      </p:sp>
    </p:spTree>
  </p:cSld>
  <p:clrMapOvr>
    <a:masterClrMapping/>
  </p:clrMapOvr>
  <p:transition xmlns:p14="http://schemas.microsoft.com/office/powerpoint/2010/main" spd="slow" advClick="1" p14:dur="200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1">
                <a:hueOff val="47394"/>
                <a:satOff val="-25753"/>
                <a:lumOff val="-7544"/>
              </a:schemeClr>
            </a:gs>
            <a:gs pos="100000">
              <a:schemeClr val="accent1">
                <a:hueOff val="273562"/>
                <a:satOff val="2937"/>
                <a:lumOff val="-22233"/>
              </a:schemeClr>
            </a:gs>
          </a:gsLst>
          <a:lin ang="7405034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/>
          <p:nvPr/>
        </p:nvSpPr>
        <p:spPr>
          <a:xfrm>
            <a:off x="5177980" y="1285430"/>
            <a:ext cx="14028040" cy="1086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cap="all" sz="8000">
                <a:solidFill>
                  <a:srgbClr val="FFFFFF"/>
                </a:solidFill>
                <a:latin typeface="DendaNewLightC"/>
                <a:ea typeface="DendaNewLightC"/>
                <a:cs typeface="DendaNewLightC"/>
                <a:sym typeface="DendaNewLightC"/>
              </a:defRPr>
            </a:lvl1pPr>
          </a:lstStyle>
          <a:p>
            <a:pPr/>
            <a:r>
              <a:t>Contacting external services</a:t>
            </a:r>
          </a:p>
        </p:txBody>
      </p:sp>
      <p:pic>
        <p:nvPicPr>
          <p:cNvPr id="584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03284" y="6558223"/>
            <a:ext cx="1903431" cy="1903421"/>
          </a:xfrm>
          <a:prstGeom prst="rect">
            <a:avLst/>
          </a:prstGeom>
          <a:ln w="12700">
            <a:miter lim="400000"/>
          </a:ln>
        </p:spPr>
      </p:pic>
      <p:pic>
        <p:nvPicPr>
          <p:cNvPr id="585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99424" y="5805185"/>
            <a:ext cx="1496037" cy="1496030"/>
          </a:xfrm>
          <a:prstGeom prst="rect">
            <a:avLst/>
          </a:prstGeom>
          <a:ln w="12700">
            <a:miter lim="400000"/>
          </a:ln>
        </p:spPr>
      </p:pic>
      <p:pic>
        <p:nvPicPr>
          <p:cNvPr id="586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45073" y="6108907"/>
            <a:ext cx="480940" cy="913986"/>
          </a:xfrm>
          <a:prstGeom prst="rect">
            <a:avLst/>
          </a:prstGeom>
          <a:ln w="12700">
            <a:miter lim="400000"/>
          </a:ln>
        </p:spPr>
      </p:pic>
      <p:pic>
        <p:nvPicPr>
          <p:cNvPr id="587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99424" y="7862585"/>
            <a:ext cx="1496037" cy="1496030"/>
          </a:xfrm>
          <a:prstGeom prst="rect">
            <a:avLst/>
          </a:prstGeom>
          <a:ln w="12700">
            <a:miter lim="400000"/>
          </a:ln>
        </p:spPr>
      </p:pic>
      <p:pic>
        <p:nvPicPr>
          <p:cNvPr id="588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99420" y="8055700"/>
            <a:ext cx="670646" cy="1084400"/>
          </a:xfrm>
          <a:prstGeom prst="rect">
            <a:avLst/>
          </a:prstGeom>
          <a:ln w="12700">
            <a:miter lim="400000"/>
          </a:ln>
        </p:spPr>
      </p:pic>
      <p:sp>
        <p:nvSpPr>
          <p:cNvPr id="589" name="Shape 589"/>
          <p:cNvSpPr/>
          <p:nvPr/>
        </p:nvSpPr>
        <p:spPr>
          <a:xfrm>
            <a:off x="1153649" y="6049962"/>
            <a:ext cx="1875236" cy="1006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r">
              <a:defRPr sz="2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Bitcoin</a:t>
            </a:r>
          </a:p>
          <a:p>
            <a:pPr algn="r">
              <a:defRPr sz="2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Blockchain</a:t>
            </a:r>
          </a:p>
        </p:txBody>
      </p:sp>
      <p:sp>
        <p:nvSpPr>
          <p:cNvPr id="590" name="Shape 590"/>
          <p:cNvSpPr/>
          <p:nvPr/>
        </p:nvSpPr>
        <p:spPr>
          <a:xfrm>
            <a:off x="1153649" y="8107362"/>
            <a:ext cx="1875236" cy="1006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r">
              <a:defRPr sz="2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Ethereum</a:t>
            </a:r>
          </a:p>
          <a:p>
            <a:pPr algn="r">
              <a:defRPr sz="2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Blockchain</a:t>
            </a:r>
          </a:p>
        </p:txBody>
      </p:sp>
      <p:sp>
        <p:nvSpPr>
          <p:cNvPr id="591" name="Shape 591"/>
          <p:cNvSpPr/>
          <p:nvPr/>
        </p:nvSpPr>
        <p:spPr>
          <a:xfrm flipH="1" flipV="1">
            <a:off x="5139000" y="6639113"/>
            <a:ext cx="1958919" cy="563169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sz="3200"/>
            </a:pPr>
          </a:p>
        </p:txBody>
      </p:sp>
      <p:sp>
        <p:nvSpPr>
          <p:cNvPr id="592" name="Shape 592"/>
          <p:cNvSpPr/>
          <p:nvPr/>
        </p:nvSpPr>
        <p:spPr>
          <a:xfrm>
            <a:off x="5094738" y="6906940"/>
            <a:ext cx="2012735" cy="570996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sz="3200"/>
            </a:pPr>
          </a:p>
        </p:txBody>
      </p:sp>
      <p:sp>
        <p:nvSpPr>
          <p:cNvPr id="593" name="Shape 593"/>
          <p:cNvSpPr/>
          <p:nvPr/>
        </p:nvSpPr>
        <p:spPr>
          <a:xfrm flipV="1">
            <a:off x="5156375" y="7619553"/>
            <a:ext cx="1958920" cy="563170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sz="3200"/>
            </a:pPr>
          </a:p>
        </p:txBody>
      </p:sp>
      <p:sp>
        <p:nvSpPr>
          <p:cNvPr id="594" name="Shape 594"/>
          <p:cNvSpPr/>
          <p:nvPr/>
        </p:nvSpPr>
        <p:spPr>
          <a:xfrm flipH="1">
            <a:off x="5112114" y="7887380"/>
            <a:ext cx="2012735" cy="570996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sz="3200"/>
            </a:pPr>
          </a:p>
        </p:txBody>
      </p:sp>
      <p:pic>
        <p:nvPicPr>
          <p:cNvPr id="595" name="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7505634">
            <a:off x="3834127" y="7459133"/>
            <a:ext cx="4530492" cy="101601"/>
          </a:xfrm>
          <a:prstGeom prst="rect">
            <a:avLst/>
          </a:prstGeom>
        </p:spPr>
      </p:pic>
      <p:pic>
        <p:nvPicPr>
          <p:cNvPr id="597" name="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4894366">
            <a:off x="3834127" y="7459133"/>
            <a:ext cx="4530492" cy="101601"/>
          </a:xfrm>
          <a:prstGeom prst="rect">
            <a:avLst/>
          </a:prstGeom>
        </p:spPr>
      </p:pic>
      <p:sp>
        <p:nvSpPr>
          <p:cNvPr id="599" name="Shape 599"/>
          <p:cNvSpPr/>
          <p:nvPr/>
        </p:nvSpPr>
        <p:spPr>
          <a:xfrm>
            <a:off x="7574271" y="8653462"/>
            <a:ext cx="1361455" cy="574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r">
              <a:defRPr sz="2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Internet</a:t>
            </a:r>
          </a:p>
        </p:txBody>
      </p:sp>
      <p:pic>
        <p:nvPicPr>
          <p:cNvPr id="600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93884" y="6558223"/>
            <a:ext cx="1903431" cy="1903421"/>
          </a:xfrm>
          <a:prstGeom prst="rect">
            <a:avLst/>
          </a:prstGeom>
          <a:ln w="12700">
            <a:miter lim="400000"/>
          </a:ln>
        </p:spPr>
      </p:pic>
      <p:pic>
        <p:nvPicPr>
          <p:cNvPr id="601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788023" y="5805185"/>
            <a:ext cx="1496037" cy="1496030"/>
          </a:xfrm>
          <a:prstGeom prst="rect">
            <a:avLst/>
          </a:prstGeom>
          <a:ln w="12700">
            <a:miter lim="400000"/>
          </a:ln>
        </p:spPr>
      </p:pic>
      <p:pic>
        <p:nvPicPr>
          <p:cNvPr id="602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333673" y="6108907"/>
            <a:ext cx="480940" cy="913986"/>
          </a:xfrm>
          <a:prstGeom prst="rect">
            <a:avLst/>
          </a:prstGeom>
          <a:ln w="12700">
            <a:miter lim="400000"/>
          </a:ln>
        </p:spPr>
      </p:pic>
      <p:pic>
        <p:nvPicPr>
          <p:cNvPr id="603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788023" y="7862585"/>
            <a:ext cx="1496037" cy="1496030"/>
          </a:xfrm>
          <a:prstGeom prst="rect">
            <a:avLst/>
          </a:prstGeom>
          <a:ln w="12700">
            <a:miter lim="400000"/>
          </a:ln>
        </p:spPr>
      </p:pic>
      <p:pic>
        <p:nvPicPr>
          <p:cNvPr id="604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188020" y="8055700"/>
            <a:ext cx="670647" cy="1084400"/>
          </a:xfrm>
          <a:prstGeom prst="rect">
            <a:avLst/>
          </a:prstGeom>
          <a:ln w="12700">
            <a:miter lim="400000"/>
          </a:ln>
        </p:spPr>
      </p:pic>
      <p:sp>
        <p:nvSpPr>
          <p:cNvPr id="605" name="Shape 605"/>
          <p:cNvSpPr/>
          <p:nvPr/>
        </p:nvSpPr>
        <p:spPr>
          <a:xfrm>
            <a:off x="11542250" y="6049962"/>
            <a:ext cx="1875235" cy="1006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r">
              <a:defRPr sz="2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Bitcoin</a:t>
            </a:r>
          </a:p>
          <a:p>
            <a:pPr algn="r">
              <a:defRPr sz="2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Blockchain</a:t>
            </a:r>
          </a:p>
        </p:txBody>
      </p:sp>
      <p:sp>
        <p:nvSpPr>
          <p:cNvPr id="606" name="Shape 606"/>
          <p:cNvSpPr/>
          <p:nvPr/>
        </p:nvSpPr>
        <p:spPr>
          <a:xfrm>
            <a:off x="11542250" y="8107362"/>
            <a:ext cx="1875235" cy="1006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r">
              <a:defRPr sz="2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Ethereum</a:t>
            </a:r>
          </a:p>
          <a:p>
            <a:pPr algn="r">
              <a:defRPr sz="2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Blockchain</a:t>
            </a:r>
          </a:p>
        </p:txBody>
      </p:sp>
      <p:sp>
        <p:nvSpPr>
          <p:cNvPr id="607" name="Shape 607"/>
          <p:cNvSpPr/>
          <p:nvPr/>
        </p:nvSpPr>
        <p:spPr>
          <a:xfrm flipH="1" flipV="1">
            <a:off x="15527600" y="6639113"/>
            <a:ext cx="1958919" cy="563169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sz="3200"/>
            </a:pPr>
          </a:p>
        </p:txBody>
      </p:sp>
      <p:sp>
        <p:nvSpPr>
          <p:cNvPr id="608" name="Shape 608"/>
          <p:cNvSpPr/>
          <p:nvPr/>
        </p:nvSpPr>
        <p:spPr>
          <a:xfrm flipH="1">
            <a:off x="15500713" y="7887380"/>
            <a:ext cx="2012735" cy="570996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sz="3200"/>
            </a:pPr>
          </a:p>
        </p:txBody>
      </p:sp>
      <p:sp>
        <p:nvSpPr>
          <p:cNvPr id="609" name="Shape 609"/>
          <p:cNvSpPr/>
          <p:nvPr/>
        </p:nvSpPr>
        <p:spPr>
          <a:xfrm>
            <a:off x="21264871" y="8653462"/>
            <a:ext cx="1361455" cy="574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r">
              <a:defRPr sz="2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Internet</a:t>
            </a:r>
          </a:p>
        </p:txBody>
      </p:sp>
      <p:pic>
        <p:nvPicPr>
          <p:cNvPr id="610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691884" y="6761919"/>
            <a:ext cx="1496037" cy="14960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13" name="Group 613"/>
          <p:cNvGrpSpPr/>
          <p:nvPr/>
        </p:nvGrpSpPr>
        <p:grpSpPr>
          <a:xfrm>
            <a:off x="19362890" y="7374063"/>
            <a:ext cx="1456025" cy="271741"/>
            <a:chOff x="0" y="0"/>
            <a:chExt cx="1456023" cy="271740"/>
          </a:xfrm>
        </p:grpSpPr>
        <p:sp>
          <p:nvSpPr>
            <p:cNvPr id="611" name="Shape 611"/>
            <p:cNvSpPr/>
            <p:nvPr/>
          </p:nvSpPr>
          <p:spPr>
            <a:xfrm>
              <a:off x="9593" y="0"/>
              <a:ext cx="1436838" cy="0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/>
              </a:pPr>
            </a:p>
          </p:txBody>
        </p:sp>
        <p:sp>
          <p:nvSpPr>
            <p:cNvPr id="612" name="Shape 612"/>
            <p:cNvSpPr/>
            <p:nvPr/>
          </p:nvSpPr>
          <p:spPr>
            <a:xfrm flipH="1" flipV="1">
              <a:off x="-1" y="271740"/>
              <a:ext cx="1456025" cy="1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/>
              </a:pPr>
            </a:p>
          </p:txBody>
        </p:sp>
      </p:grpSp>
      <p:pic>
        <p:nvPicPr>
          <p:cNvPr id="614" name="pasted-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7914191" y="6980434"/>
            <a:ext cx="1076824" cy="1084399"/>
          </a:xfrm>
          <a:prstGeom prst="rect">
            <a:avLst/>
          </a:prstGeom>
          <a:ln w="12700">
            <a:miter lim="400000"/>
          </a:ln>
        </p:spPr>
      </p:pic>
      <p:sp>
        <p:nvSpPr>
          <p:cNvPr id="615" name="Shape 615"/>
          <p:cNvSpPr/>
          <p:nvPr/>
        </p:nvSpPr>
        <p:spPr>
          <a:xfrm>
            <a:off x="17710036" y="8323262"/>
            <a:ext cx="1459732" cy="574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r">
              <a:defRPr sz="2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Oraclize</a:t>
            </a:r>
          </a:p>
        </p:txBody>
      </p:sp>
      <p:pic>
        <p:nvPicPr>
          <p:cNvPr id="616" name="contract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5914881" y="5980062"/>
            <a:ext cx="1146185" cy="1362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617" name="contract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5914881" y="7669162"/>
            <a:ext cx="1146185" cy="13620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 advClick="0" advTm="1000" p14:dur="200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1">
                <a:hueOff val="47394"/>
                <a:satOff val="-25753"/>
                <a:lumOff val="-7544"/>
              </a:schemeClr>
            </a:gs>
            <a:gs pos="100000">
              <a:schemeClr val="accent1">
                <a:hueOff val="273562"/>
                <a:satOff val="2937"/>
                <a:lumOff val="-22233"/>
              </a:schemeClr>
            </a:gs>
          </a:gsLst>
          <a:lin ang="7405034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Shape 619"/>
          <p:cNvSpPr/>
          <p:nvPr/>
        </p:nvSpPr>
        <p:spPr>
          <a:xfrm>
            <a:off x="5014404" y="6314630"/>
            <a:ext cx="14355192" cy="1086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cap="all" sz="8000">
                <a:solidFill>
                  <a:srgbClr val="FFFFFF"/>
                </a:solidFill>
                <a:latin typeface="DendaNewLightC"/>
                <a:ea typeface="DendaNewLightC"/>
                <a:cs typeface="DendaNewLightC"/>
                <a:sym typeface="DendaNewLightC"/>
              </a:defRPr>
            </a:lvl1pPr>
          </a:lstStyle>
          <a:p>
            <a:pPr/>
            <a:r>
              <a:t>Enforcing on-chain payments</a:t>
            </a:r>
          </a:p>
        </p:txBody>
      </p:sp>
    </p:spTree>
  </p:cSld>
  <p:clrMapOvr>
    <a:masterClrMapping/>
  </p:clrMapOvr>
  <p:transition xmlns:p14="http://schemas.microsoft.com/office/powerpoint/2010/main" spd="slow" advClick="0" advTm="0" p14:dur="200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1">
                <a:hueOff val="47394"/>
                <a:satOff val="-25753"/>
                <a:lumOff val="-7544"/>
              </a:schemeClr>
            </a:gs>
            <a:gs pos="100000">
              <a:schemeClr val="accent1">
                <a:hueOff val="273562"/>
                <a:satOff val="2937"/>
                <a:lumOff val="-22233"/>
              </a:schemeClr>
            </a:gs>
          </a:gsLst>
          <a:lin ang="7803762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13593" y="692734"/>
            <a:ext cx="17556814" cy="123305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 advClick="1" p14:dur="200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1">
                <a:hueOff val="47394"/>
                <a:satOff val="-25753"/>
                <a:lumOff val="-7544"/>
              </a:schemeClr>
            </a:gs>
            <a:gs pos="100000">
              <a:schemeClr val="accent1">
                <a:hueOff val="273562"/>
                <a:satOff val="2937"/>
                <a:lumOff val="-22233"/>
              </a:schemeClr>
            </a:gs>
          </a:gsLst>
          <a:lin ang="7405034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Shape 623"/>
          <p:cNvSpPr/>
          <p:nvPr/>
        </p:nvSpPr>
        <p:spPr>
          <a:xfrm>
            <a:off x="6676072" y="2047430"/>
            <a:ext cx="11031856" cy="1086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cap="all" sz="8000">
                <a:solidFill>
                  <a:srgbClr val="FFFFFF"/>
                </a:solidFill>
                <a:latin typeface="DendaNewLightC"/>
                <a:ea typeface="DendaNewLightC"/>
                <a:cs typeface="DendaNewLightC"/>
                <a:sym typeface="DendaNewLightC"/>
              </a:defRPr>
            </a:lvl1pPr>
          </a:lstStyle>
          <a:p>
            <a:pPr/>
            <a:r>
              <a:t>Flight delay insurance</a:t>
            </a:r>
          </a:p>
        </p:txBody>
      </p:sp>
      <p:pic>
        <p:nvPicPr>
          <p:cNvPr id="624" name="contrac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20334" y="4919108"/>
            <a:ext cx="4943332" cy="58744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1">
                <a:hueOff val="47394"/>
                <a:satOff val="-25753"/>
                <a:lumOff val="-7544"/>
              </a:schemeClr>
            </a:gs>
            <a:gs pos="100000">
              <a:schemeClr val="accent1">
                <a:hueOff val="273562"/>
                <a:satOff val="2937"/>
                <a:lumOff val="-22233"/>
              </a:schemeClr>
            </a:gs>
          </a:gsLst>
          <a:lin ang="7405034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Shape 626"/>
          <p:cNvSpPr/>
          <p:nvPr/>
        </p:nvSpPr>
        <p:spPr>
          <a:xfrm>
            <a:off x="6676072" y="1285430"/>
            <a:ext cx="11031856" cy="1086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cap="all" sz="8000">
                <a:solidFill>
                  <a:srgbClr val="FFFFFF"/>
                </a:solidFill>
                <a:latin typeface="DendaNewLightC"/>
                <a:ea typeface="DendaNewLightC"/>
                <a:cs typeface="DendaNewLightC"/>
                <a:sym typeface="DendaNewLightC"/>
              </a:defRPr>
            </a:lvl1pPr>
          </a:lstStyle>
          <a:p>
            <a:pPr/>
            <a:r>
              <a:t>Flight delay insurance</a:t>
            </a:r>
          </a:p>
        </p:txBody>
      </p:sp>
      <p:pic>
        <p:nvPicPr>
          <p:cNvPr id="627" name="contrac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64546" y="6516510"/>
            <a:ext cx="2254909" cy="2679635"/>
          </a:xfrm>
          <a:prstGeom prst="rect">
            <a:avLst/>
          </a:prstGeom>
          <a:ln w="12700">
            <a:miter lim="400000"/>
          </a:ln>
        </p:spPr>
      </p:pic>
      <p:sp>
        <p:nvSpPr>
          <p:cNvPr id="628" name="Shape 628"/>
          <p:cNvSpPr/>
          <p:nvPr/>
        </p:nvSpPr>
        <p:spPr>
          <a:xfrm>
            <a:off x="10932107" y="9456026"/>
            <a:ext cx="2519786" cy="6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cap="all" sz="1800">
                <a:solidFill>
                  <a:srgbClr val="FFFFFF"/>
                </a:solidFill>
                <a:latin typeface="DendaNewLightC"/>
                <a:ea typeface="DendaNewLightC"/>
                <a:cs typeface="DendaNewLightC"/>
                <a:sym typeface="DendaNewLightC"/>
              </a:defRPr>
            </a:lvl1pPr>
          </a:lstStyle>
          <a:p>
            <a:pPr/>
            <a:r>
              <a:t>Blockchain Smart Contract</a:t>
            </a:r>
          </a:p>
        </p:txBody>
      </p:sp>
      <p:pic>
        <p:nvPicPr>
          <p:cNvPr id="629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917" y="7183780"/>
            <a:ext cx="1045878" cy="1126441"/>
          </a:xfrm>
          <a:prstGeom prst="rect">
            <a:avLst/>
          </a:prstGeom>
          <a:ln w="12700">
            <a:miter lim="400000"/>
          </a:ln>
        </p:spPr>
      </p:pic>
      <p:sp>
        <p:nvSpPr>
          <p:cNvPr id="630" name="Shape 630"/>
          <p:cNvSpPr/>
          <p:nvPr/>
        </p:nvSpPr>
        <p:spPr>
          <a:xfrm>
            <a:off x="1397963" y="8529510"/>
            <a:ext cx="2519786" cy="422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1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Customer</a:t>
            </a:r>
          </a:p>
        </p:txBody>
      </p:sp>
      <p:pic>
        <p:nvPicPr>
          <p:cNvPr id="631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93077" y="7183780"/>
            <a:ext cx="1045878" cy="1126441"/>
          </a:xfrm>
          <a:prstGeom prst="rect">
            <a:avLst/>
          </a:prstGeom>
          <a:ln w="12700">
            <a:miter lim="400000"/>
          </a:ln>
        </p:spPr>
      </p:pic>
      <p:sp>
        <p:nvSpPr>
          <p:cNvPr id="632" name="Shape 632"/>
          <p:cNvSpPr/>
          <p:nvPr/>
        </p:nvSpPr>
        <p:spPr>
          <a:xfrm>
            <a:off x="4456123" y="8529510"/>
            <a:ext cx="2519786" cy="422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1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Sales</a:t>
            </a:r>
          </a:p>
        </p:txBody>
      </p:sp>
      <p:pic>
        <p:nvPicPr>
          <p:cNvPr id="633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74710" y="9854663"/>
            <a:ext cx="1568857" cy="1440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634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633493" y="5143334"/>
            <a:ext cx="1568858" cy="1345484"/>
          </a:xfrm>
          <a:prstGeom prst="rect">
            <a:avLst/>
          </a:prstGeom>
          <a:ln w="12700">
            <a:miter lim="400000"/>
          </a:ln>
        </p:spPr>
      </p:pic>
      <p:pic>
        <p:nvPicPr>
          <p:cNvPr id="635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0749724" y="7026764"/>
            <a:ext cx="1333836" cy="1440473"/>
          </a:xfrm>
          <a:prstGeom prst="rect">
            <a:avLst/>
          </a:prstGeom>
          <a:ln w="12700">
            <a:miter lim="400000"/>
          </a:ln>
        </p:spPr>
      </p:pic>
      <p:sp>
        <p:nvSpPr>
          <p:cNvPr id="636" name="Shape 636"/>
          <p:cNvSpPr/>
          <p:nvPr/>
        </p:nvSpPr>
        <p:spPr>
          <a:xfrm>
            <a:off x="3484721" y="8201914"/>
            <a:ext cx="1500616" cy="1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sz="3200"/>
            </a:pPr>
          </a:p>
        </p:txBody>
      </p:sp>
      <p:sp>
        <p:nvSpPr>
          <p:cNvPr id="637" name="Shape 637"/>
          <p:cNvSpPr/>
          <p:nvPr/>
        </p:nvSpPr>
        <p:spPr>
          <a:xfrm flipV="1">
            <a:off x="6439852" y="8246014"/>
            <a:ext cx="4489813" cy="1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sz="3200"/>
            </a:pPr>
          </a:p>
        </p:txBody>
      </p:sp>
      <p:sp>
        <p:nvSpPr>
          <p:cNvPr id="638" name="Shape 638"/>
          <p:cNvSpPr/>
          <p:nvPr/>
        </p:nvSpPr>
        <p:spPr>
          <a:xfrm>
            <a:off x="5765387" y="5874934"/>
            <a:ext cx="1261259" cy="11950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25400" cap="rnd">
            <a:solidFill>
              <a:srgbClr val="FFFFFF"/>
            </a:solidFill>
            <a:custDash>
              <a:ds d="100000" sp="200000"/>
            </a:custDash>
            <a:tailEnd type="triangle"/>
          </a:ln>
        </p:spPr>
        <p:txBody>
          <a:bodyPr lIns="71437" tIns="71437" rIns="71437" bIns="71437" anchor="ctr"/>
          <a:lstStyle/>
          <a:p>
            <a:pPr>
              <a:defRPr sz="3200"/>
            </a:pPr>
          </a:p>
        </p:txBody>
      </p:sp>
      <p:pic>
        <p:nvPicPr>
          <p:cNvPr id="639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074710" y="5143334"/>
            <a:ext cx="1568857" cy="1345484"/>
          </a:xfrm>
          <a:prstGeom prst="rect">
            <a:avLst/>
          </a:prstGeom>
          <a:ln w="12700">
            <a:miter lim="400000"/>
          </a:ln>
        </p:spPr>
      </p:pic>
      <p:pic>
        <p:nvPicPr>
          <p:cNvPr id="640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525082" y="3669131"/>
            <a:ext cx="1333836" cy="1440473"/>
          </a:xfrm>
          <a:prstGeom prst="rect">
            <a:avLst/>
          </a:prstGeom>
          <a:ln w="12700">
            <a:miter lim="400000"/>
          </a:ln>
        </p:spPr>
      </p:pic>
      <p:sp>
        <p:nvSpPr>
          <p:cNvPr id="641" name="Shape 641"/>
          <p:cNvSpPr/>
          <p:nvPr/>
        </p:nvSpPr>
        <p:spPr>
          <a:xfrm>
            <a:off x="8005571" y="4516714"/>
            <a:ext cx="3308356" cy="5254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25400" cap="rnd">
            <a:solidFill>
              <a:srgbClr val="FFFFFF"/>
            </a:solidFill>
            <a:custDash>
              <a:ds d="100000" sp="200000"/>
            </a:custDash>
            <a:tailEnd type="triangle"/>
          </a:ln>
        </p:spPr>
        <p:txBody>
          <a:bodyPr lIns="71437" tIns="71437" rIns="71437" bIns="71437" anchor="ctr"/>
          <a:lstStyle/>
          <a:p>
            <a:pPr>
              <a:defRPr sz="3200"/>
            </a:pPr>
          </a:p>
        </p:txBody>
      </p:sp>
      <p:pic>
        <p:nvPicPr>
          <p:cNvPr id="642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804182" y="10016458"/>
            <a:ext cx="1568857" cy="1345483"/>
          </a:xfrm>
          <a:prstGeom prst="rect">
            <a:avLst/>
          </a:prstGeom>
          <a:ln w="12700">
            <a:miter lim="400000"/>
          </a:ln>
        </p:spPr>
      </p:pic>
      <p:sp>
        <p:nvSpPr>
          <p:cNvPr id="643" name="Shape 643"/>
          <p:cNvSpPr/>
          <p:nvPr/>
        </p:nvSpPr>
        <p:spPr>
          <a:xfrm>
            <a:off x="13037915" y="4568190"/>
            <a:ext cx="3450567" cy="470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25400" cap="rnd">
            <a:solidFill>
              <a:srgbClr val="FFFFFF"/>
            </a:solidFill>
            <a:custDash>
              <a:ds d="100000" sp="200000"/>
            </a:custDash>
            <a:headEnd type="triangle"/>
          </a:ln>
        </p:spPr>
        <p:txBody>
          <a:bodyPr lIns="71437" tIns="71437" rIns="71437" bIns="71437" anchor="ctr"/>
          <a:lstStyle/>
          <a:p>
            <a:pPr>
              <a:defRPr sz="3200"/>
            </a:pPr>
          </a:p>
        </p:txBody>
      </p:sp>
      <p:sp>
        <p:nvSpPr>
          <p:cNvPr id="644" name="Shape 644"/>
          <p:cNvSpPr/>
          <p:nvPr/>
        </p:nvSpPr>
        <p:spPr>
          <a:xfrm>
            <a:off x="13441774" y="5824350"/>
            <a:ext cx="2265774" cy="1211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6225" y="21600"/>
                </a:lnTo>
                <a:lnTo>
                  <a:pt x="6225" y="0"/>
                </a:lnTo>
                <a:lnTo>
                  <a:pt x="21600" y="0"/>
                </a:lnTo>
              </a:path>
            </a:pathLst>
          </a:custGeom>
          <a:ln w="25400" cap="rnd">
            <a:solidFill>
              <a:srgbClr val="FFFFFF"/>
            </a:solidFill>
            <a:custDash>
              <a:ds d="100000" sp="200000"/>
            </a:custDash>
            <a:tailEnd type="triangle"/>
          </a:ln>
        </p:spPr>
        <p:txBody>
          <a:bodyPr lIns="71437" tIns="71437" rIns="71437" bIns="71437" anchor="ctr"/>
          <a:lstStyle/>
          <a:p>
            <a:pPr>
              <a:defRPr sz="3200"/>
            </a:pPr>
          </a:p>
        </p:txBody>
      </p:sp>
      <p:sp>
        <p:nvSpPr>
          <p:cNvPr id="645" name="Shape 645"/>
          <p:cNvSpPr/>
          <p:nvPr/>
        </p:nvSpPr>
        <p:spPr>
          <a:xfrm>
            <a:off x="13037915" y="4310538"/>
            <a:ext cx="8067373" cy="24933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25400" cap="rnd">
            <a:solidFill>
              <a:srgbClr val="FFFFFF"/>
            </a:solidFill>
            <a:custDash>
              <a:ds d="100000" sp="200000"/>
            </a:custDash>
            <a:headEnd type="triangle"/>
          </a:ln>
        </p:spPr>
        <p:txBody>
          <a:bodyPr lIns="71437" tIns="71437" rIns="71437" bIns="71437" anchor="ctr"/>
          <a:lstStyle/>
          <a:p>
            <a:pPr>
              <a:defRPr sz="3200"/>
            </a:pPr>
          </a:p>
        </p:txBody>
      </p:sp>
      <p:sp>
        <p:nvSpPr>
          <p:cNvPr id="646" name="Shape 646"/>
          <p:cNvSpPr/>
          <p:nvPr/>
        </p:nvSpPr>
        <p:spPr>
          <a:xfrm>
            <a:off x="13459725" y="7038625"/>
            <a:ext cx="3008334" cy="4790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</a:path>
            </a:pathLst>
          </a:cu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sz="3200"/>
            </a:pPr>
          </a:p>
        </p:txBody>
      </p:sp>
      <p:sp>
        <p:nvSpPr>
          <p:cNvPr id="647" name="Shape 647"/>
          <p:cNvSpPr/>
          <p:nvPr/>
        </p:nvSpPr>
        <p:spPr>
          <a:xfrm flipH="1">
            <a:off x="13459725" y="8199691"/>
            <a:ext cx="7076620" cy="1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sz="3200"/>
            </a:pPr>
          </a:p>
        </p:txBody>
      </p:sp>
      <p:sp>
        <p:nvSpPr>
          <p:cNvPr id="648" name="Shape 648"/>
          <p:cNvSpPr/>
          <p:nvPr/>
        </p:nvSpPr>
        <p:spPr>
          <a:xfrm flipH="1">
            <a:off x="13459725" y="7856327"/>
            <a:ext cx="7076620" cy="1"/>
          </a:xfrm>
          <a:prstGeom prst="line">
            <a:avLst/>
          </a:prstGeom>
          <a:ln w="25400" cap="rnd">
            <a:solidFill>
              <a:srgbClr val="FFFFFF"/>
            </a:solidFill>
            <a:custDash>
              <a:ds d="100000" sp="200000"/>
            </a:custDash>
            <a:tailEnd type="triangle"/>
          </a:ln>
        </p:spPr>
        <p:txBody>
          <a:bodyPr lIns="71437" tIns="71437" rIns="71437" bIns="71437" anchor="ctr"/>
          <a:lstStyle/>
          <a:p>
            <a:pPr>
              <a:defRPr sz="3200"/>
            </a:pPr>
          </a:p>
        </p:txBody>
      </p:sp>
      <p:sp>
        <p:nvSpPr>
          <p:cNvPr id="649" name="Shape 649"/>
          <p:cNvSpPr/>
          <p:nvPr/>
        </p:nvSpPr>
        <p:spPr>
          <a:xfrm flipH="1">
            <a:off x="8759031" y="5824350"/>
            <a:ext cx="2194694" cy="1211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6225" y="21600"/>
                </a:lnTo>
                <a:lnTo>
                  <a:pt x="6225" y="0"/>
                </a:lnTo>
                <a:lnTo>
                  <a:pt x="21600" y="0"/>
                </a:lnTo>
              </a:path>
            </a:pathLst>
          </a:custGeom>
          <a:ln w="25400" cap="rnd">
            <a:solidFill>
              <a:srgbClr val="FFFFFF"/>
            </a:solidFill>
            <a:custDash>
              <a:ds d="100000" sp="200000"/>
            </a:custDash>
            <a:tailEnd type="triangle"/>
          </a:ln>
        </p:spPr>
        <p:txBody>
          <a:bodyPr lIns="71437" tIns="71437" rIns="71437" bIns="71437" anchor="ctr"/>
          <a:lstStyle/>
          <a:p>
            <a:pPr>
              <a:defRPr sz="3200"/>
            </a:pPr>
          </a:p>
        </p:txBody>
      </p:sp>
      <p:sp>
        <p:nvSpPr>
          <p:cNvPr id="650" name="Shape 650"/>
          <p:cNvSpPr/>
          <p:nvPr/>
        </p:nvSpPr>
        <p:spPr>
          <a:xfrm>
            <a:off x="2625185" y="9037319"/>
            <a:ext cx="4408434" cy="17672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FFFFFF"/>
            </a:solidFill>
            <a:miter lim="400000"/>
            <a:headEnd type="triangle"/>
          </a:ln>
        </p:spPr>
        <p:txBody>
          <a:bodyPr lIns="71437" tIns="71437" rIns="71437" bIns="71437" anchor="ctr"/>
          <a:lstStyle/>
          <a:p>
            <a:pPr>
              <a:defRPr sz="3200"/>
            </a:pPr>
          </a:p>
        </p:txBody>
      </p:sp>
      <p:sp>
        <p:nvSpPr>
          <p:cNvPr id="651" name="Shape 651"/>
          <p:cNvSpPr/>
          <p:nvPr/>
        </p:nvSpPr>
        <p:spPr>
          <a:xfrm>
            <a:off x="13459725" y="8796718"/>
            <a:ext cx="3048618" cy="11137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FFFFFF"/>
            </a:solidFill>
            <a:miter lim="400000"/>
            <a:headEnd type="triangle"/>
          </a:ln>
        </p:spPr>
        <p:txBody>
          <a:bodyPr lIns="71437" tIns="71437" rIns="71437" bIns="71437" anchor="ctr"/>
          <a:lstStyle/>
          <a:p>
            <a:pPr>
              <a:defRPr sz="3200"/>
            </a:pPr>
          </a:p>
        </p:txBody>
      </p:sp>
      <p:sp>
        <p:nvSpPr>
          <p:cNvPr id="652" name="Shape 652"/>
          <p:cNvSpPr/>
          <p:nvPr/>
        </p:nvSpPr>
        <p:spPr>
          <a:xfrm>
            <a:off x="13459725" y="8516810"/>
            <a:ext cx="3342071" cy="13936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25400" cap="rnd">
            <a:solidFill>
              <a:srgbClr val="FFFFFF"/>
            </a:solidFill>
            <a:custDash>
              <a:ds d="100000" sp="200000"/>
            </a:custDash>
            <a:headEnd type="triangle"/>
          </a:ln>
        </p:spPr>
        <p:txBody>
          <a:bodyPr lIns="71437" tIns="71437" rIns="71437" bIns="71437" anchor="ctr"/>
          <a:lstStyle/>
          <a:p>
            <a:pPr>
              <a:defRPr sz="3200"/>
            </a:pPr>
          </a:p>
        </p:txBody>
      </p:sp>
      <p:sp>
        <p:nvSpPr>
          <p:cNvPr id="653" name="Shape 653"/>
          <p:cNvSpPr/>
          <p:nvPr/>
        </p:nvSpPr>
        <p:spPr>
          <a:xfrm flipV="1">
            <a:off x="8649937" y="11013788"/>
            <a:ext cx="7175167" cy="1"/>
          </a:xfrm>
          <a:prstGeom prst="line">
            <a:avLst/>
          </a:prstGeom>
          <a:ln w="25400">
            <a:solidFill>
              <a:srgbClr val="FFFFFF"/>
            </a:solidFill>
            <a:miter lim="400000"/>
            <a:headEnd type="triangle"/>
          </a:ln>
        </p:spPr>
        <p:txBody>
          <a:bodyPr lIns="71437" tIns="71437" rIns="71437" bIns="71437" anchor="ctr"/>
          <a:lstStyle/>
          <a:p>
            <a:pPr>
              <a:defRPr sz="3200"/>
            </a:pPr>
          </a:p>
        </p:txBody>
      </p:sp>
      <p:sp>
        <p:nvSpPr>
          <p:cNvPr id="654" name="Shape 654"/>
          <p:cNvSpPr/>
          <p:nvPr/>
        </p:nvSpPr>
        <p:spPr>
          <a:xfrm flipV="1">
            <a:off x="8688037" y="10653945"/>
            <a:ext cx="7175167" cy="1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sz="3200"/>
            </a:pPr>
          </a:p>
        </p:txBody>
      </p:sp>
      <p:sp>
        <p:nvSpPr>
          <p:cNvPr id="655" name="Shape 655"/>
          <p:cNvSpPr/>
          <p:nvPr/>
        </p:nvSpPr>
        <p:spPr>
          <a:xfrm>
            <a:off x="6599246" y="6576855"/>
            <a:ext cx="2519785" cy="422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1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Insurance rate provider</a:t>
            </a:r>
          </a:p>
        </p:txBody>
      </p:sp>
      <p:sp>
        <p:nvSpPr>
          <p:cNvPr id="656" name="Shape 656"/>
          <p:cNvSpPr/>
          <p:nvPr/>
        </p:nvSpPr>
        <p:spPr>
          <a:xfrm>
            <a:off x="10878637" y="5324591"/>
            <a:ext cx="2519786" cy="422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1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Flights datafeed</a:t>
            </a:r>
          </a:p>
        </p:txBody>
      </p:sp>
      <p:sp>
        <p:nvSpPr>
          <p:cNvPr id="657" name="Shape 657"/>
          <p:cNvSpPr/>
          <p:nvPr/>
        </p:nvSpPr>
        <p:spPr>
          <a:xfrm>
            <a:off x="15158029" y="6543685"/>
            <a:ext cx="2519786" cy="422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1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Scheduler</a:t>
            </a:r>
          </a:p>
        </p:txBody>
      </p:sp>
      <p:sp>
        <p:nvSpPr>
          <p:cNvPr id="658" name="Shape 658"/>
          <p:cNvSpPr/>
          <p:nvPr/>
        </p:nvSpPr>
        <p:spPr>
          <a:xfrm>
            <a:off x="20156749" y="8650096"/>
            <a:ext cx="2519786" cy="422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1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Deloitte</a:t>
            </a:r>
          </a:p>
        </p:txBody>
      </p:sp>
      <p:sp>
        <p:nvSpPr>
          <p:cNvPr id="659" name="Shape 659"/>
          <p:cNvSpPr/>
          <p:nvPr/>
        </p:nvSpPr>
        <p:spPr>
          <a:xfrm>
            <a:off x="15328717" y="11467940"/>
            <a:ext cx="2519785" cy="422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1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Payment processor</a:t>
            </a:r>
          </a:p>
        </p:txBody>
      </p:sp>
      <p:sp>
        <p:nvSpPr>
          <p:cNvPr id="660" name="Shape 660"/>
          <p:cNvSpPr/>
          <p:nvPr/>
        </p:nvSpPr>
        <p:spPr>
          <a:xfrm>
            <a:off x="6599246" y="11467940"/>
            <a:ext cx="2519785" cy="422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1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Bank</a:t>
            </a:r>
          </a:p>
        </p:txBody>
      </p:sp>
      <p:sp>
        <p:nvSpPr>
          <p:cNvPr id="661" name="Shape 661"/>
          <p:cNvSpPr/>
          <p:nvPr/>
        </p:nvSpPr>
        <p:spPr>
          <a:xfrm>
            <a:off x="2975136" y="7810289"/>
            <a:ext cx="2519786" cy="34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13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1.Get Insurance Rate</a:t>
            </a:r>
          </a:p>
        </p:txBody>
      </p:sp>
      <p:sp>
        <p:nvSpPr>
          <p:cNvPr id="662" name="Shape 662"/>
          <p:cNvSpPr/>
          <p:nvPr/>
        </p:nvSpPr>
        <p:spPr>
          <a:xfrm>
            <a:off x="4892837" y="5454306"/>
            <a:ext cx="2519785" cy="34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13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2. Gets insurance rate</a:t>
            </a:r>
          </a:p>
        </p:txBody>
      </p:sp>
      <p:sp>
        <p:nvSpPr>
          <p:cNvPr id="663" name="Shape 663"/>
          <p:cNvSpPr/>
          <p:nvPr/>
        </p:nvSpPr>
        <p:spPr>
          <a:xfrm>
            <a:off x="7149203" y="7861089"/>
            <a:ext cx="2519786" cy="34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13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3. Create insurance</a:t>
            </a:r>
          </a:p>
        </p:txBody>
      </p:sp>
      <p:sp>
        <p:nvSpPr>
          <p:cNvPr id="664" name="Shape 664"/>
          <p:cNvSpPr/>
          <p:nvPr/>
        </p:nvSpPr>
        <p:spPr>
          <a:xfrm>
            <a:off x="8390876" y="5419724"/>
            <a:ext cx="2519785" cy="34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13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4. Verifies insurance rate</a:t>
            </a:r>
          </a:p>
        </p:txBody>
      </p:sp>
      <p:sp>
        <p:nvSpPr>
          <p:cNvPr id="665" name="Shape 665"/>
          <p:cNvSpPr/>
          <p:nvPr/>
        </p:nvSpPr>
        <p:spPr>
          <a:xfrm>
            <a:off x="13512286" y="5447622"/>
            <a:ext cx="2519786" cy="34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13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5. Verifies flight info</a:t>
            </a:r>
          </a:p>
        </p:txBody>
      </p:sp>
      <p:sp>
        <p:nvSpPr>
          <p:cNvPr id="666" name="Shape 666"/>
          <p:cNvSpPr/>
          <p:nvPr/>
        </p:nvSpPr>
        <p:spPr>
          <a:xfrm>
            <a:off x="13978887" y="7135586"/>
            <a:ext cx="2519786" cy="34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z="13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6. Departure info</a:t>
            </a:r>
          </a:p>
        </p:txBody>
      </p:sp>
      <p:sp>
        <p:nvSpPr>
          <p:cNvPr id="667" name="Shape 667"/>
          <p:cNvSpPr/>
          <p:nvPr/>
        </p:nvSpPr>
        <p:spPr>
          <a:xfrm>
            <a:off x="13968748" y="8183327"/>
            <a:ext cx="2519786" cy="34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z="13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7. Insured case</a:t>
            </a:r>
          </a:p>
        </p:txBody>
      </p:sp>
      <p:sp>
        <p:nvSpPr>
          <p:cNvPr id="668" name="Shape 668"/>
          <p:cNvSpPr/>
          <p:nvPr/>
        </p:nvSpPr>
        <p:spPr>
          <a:xfrm>
            <a:off x="13879848" y="8477291"/>
            <a:ext cx="2519786" cy="34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z="13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11. Signed payment approval</a:t>
            </a:r>
          </a:p>
        </p:txBody>
      </p:sp>
      <p:sp>
        <p:nvSpPr>
          <p:cNvPr id="669" name="Shape 669"/>
          <p:cNvSpPr/>
          <p:nvPr/>
        </p:nvSpPr>
        <p:spPr>
          <a:xfrm>
            <a:off x="13879848" y="7858178"/>
            <a:ext cx="2519786" cy="34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z="13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14. Insurance case validation</a:t>
            </a:r>
          </a:p>
        </p:txBody>
      </p:sp>
      <p:sp>
        <p:nvSpPr>
          <p:cNvPr id="670" name="Shape 670"/>
          <p:cNvSpPr/>
          <p:nvPr/>
        </p:nvSpPr>
        <p:spPr>
          <a:xfrm>
            <a:off x="13879848" y="7502603"/>
            <a:ext cx="2519786" cy="34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z="13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12. Insured case</a:t>
            </a:r>
          </a:p>
        </p:txBody>
      </p:sp>
      <p:sp>
        <p:nvSpPr>
          <p:cNvPr id="671" name="Shape 671"/>
          <p:cNvSpPr/>
          <p:nvPr/>
        </p:nvSpPr>
        <p:spPr>
          <a:xfrm>
            <a:off x="10932107" y="10309298"/>
            <a:ext cx="2519786" cy="34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13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8. Insured case payment</a:t>
            </a:r>
          </a:p>
        </p:txBody>
      </p:sp>
      <p:sp>
        <p:nvSpPr>
          <p:cNvPr id="672" name="Shape 672"/>
          <p:cNvSpPr/>
          <p:nvPr/>
        </p:nvSpPr>
        <p:spPr>
          <a:xfrm>
            <a:off x="10932107" y="10694585"/>
            <a:ext cx="2519786" cy="34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13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10. Signed payment approval</a:t>
            </a:r>
          </a:p>
        </p:txBody>
      </p:sp>
      <p:sp>
        <p:nvSpPr>
          <p:cNvPr id="673" name="Shape 673"/>
          <p:cNvSpPr/>
          <p:nvPr/>
        </p:nvSpPr>
        <p:spPr>
          <a:xfrm>
            <a:off x="3437347" y="10442923"/>
            <a:ext cx="2519786" cy="34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13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9. Make payment</a:t>
            </a:r>
          </a:p>
        </p:txBody>
      </p:sp>
      <p:sp>
        <p:nvSpPr>
          <p:cNvPr id="674" name="Shape 674"/>
          <p:cNvSpPr/>
          <p:nvPr/>
        </p:nvSpPr>
        <p:spPr>
          <a:xfrm>
            <a:off x="13385286" y="4251328"/>
            <a:ext cx="2519786" cy="34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z="13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13. Flight data</a:t>
            </a:r>
          </a:p>
        </p:txBody>
      </p:sp>
      <p:sp>
        <p:nvSpPr>
          <p:cNvPr id="675" name="Shape 675"/>
          <p:cNvSpPr/>
          <p:nvPr/>
        </p:nvSpPr>
        <p:spPr>
          <a:xfrm>
            <a:off x="8390876" y="4153958"/>
            <a:ext cx="2519785" cy="34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13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Flight statistic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/>
          <p:nvPr/>
        </p:nvSpPr>
        <p:spPr>
          <a:xfrm>
            <a:off x="-90290" y="-15181"/>
            <a:ext cx="24564580" cy="13875346"/>
          </a:xfrm>
          <a:prstGeom prst="rect">
            <a:avLst/>
          </a:prstGeom>
          <a:gradFill>
            <a:gsLst>
              <a:gs pos="0">
                <a:schemeClr val="accent1">
                  <a:hueOff val="47394"/>
                  <a:satOff val="-25753"/>
                  <a:lumOff val="-7544"/>
                </a:schemeClr>
              </a:gs>
              <a:gs pos="100000">
                <a:schemeClr val="accent1">
                  <a:hueOff val="273562"/>
                  <a:satOff val="2937"/>
                  <a:lumOff val="-22233"/>
                </a:schemeClr>
              </a:gs>
            </a:gsLst>
            <a:lin ang="8100000"/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174" name="Shape 174"/>
          <p:cNvSpPr/>
          <p:nvPr/>
        </p:nvSpPr>
        <p:spPr>
          <a:xfrm>
            <a:off x="6539048" y="1122362"/>
            <a:ext cx="11305903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THE TECHNOLOGICAL REVOLUTION</a:t>
            </a:r>
          </a:p>
        </p:txBody>
      </p:sp>
      <p:grpSp>
        <p:nvGrpSpPr>
          <p:cNvPr id="177" name="Group 177"/>
          <p:cNvGrpSpPr/>
          <p:nvPr/>
        </p:nvGrpSpPr>
        <p:grpSpPr>
          <a:xfrm>
            <a:off x="14375272" y="3719291"/>
            <a:ext cx="3271344" cy="3714002"/>
            <a:chOff x="0" y="0"/>
            <a:chExt cx="3271342" cy="3714000"/>
          </a:xfrm>
        </p:grpSpPr>
        <p:sp>
          <p:nvSpPr>
            <p:cNvPr id="175" name="Shape 175"/>
            <p:cNvSpPr/>
            <p:nvPr/>
          </p:nvSpPr>
          <p:spPr>
            <a:xfrm>
              <a:off x="705455" y="3037725"/>
              <a:ext cx="1860433" cy="6762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35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Big Data</a:t>
              </a:r>
            </a:p>
          </p:txBody>
        </p:sp>
        <p:pic>
          <p:nvPicPr>
            <p:cNvPr id="176" name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271343" cy="2806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80" name="Group 180"/>
          <p:cNvGrpSpPr/>
          <p:nvPr/>
        </p:nvGrpSpPr>
        <p:grpSpPr>
          <a:xfrm>
            <a:off x="2825749" y="3731153"/>
            <a:ext cx="3606963" cy="3690278"/>
            <a:chOff x="0" y="0"/>
            <a:chExt cx="3606961" cy="3690277"/>
          </a:xfrm>
        </p:grpSpPr>
        <p:sp>
          <p:nvSpPr>
            <p:cNvPr id="178" name="Shape 178"/>
            <p:cNvSpPr/>
            <p:nvPr/>
          </p:nvSpPr>
          <p:spPr>
            <a:xfrm>
              <a:off x="-1" y="3014002"/>
              <a:ext cx="3606963" cy="6762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35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Internet of Things</a:t>
              </a:r>
            </a:p>
          </p:txBody>
        </p:sp>
        <p:pic>
          <p:nvPicPr>
            <p:cNvPr id="179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24203" y="0"/>
              <a:ext cx="2758555" cy="27585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83" name="Group 183"/>
          <p:cNvGrpSpPr/>
          <p:nvPr/>
        </p:nvGrpSpPr>
        <p:grpSpPr>
          <a:xfrm>
            <a:off x="6222290" y="3719314"/>
            <a:ext cx="4210305" cy="3713957"/>
            <a:chOff x="0" y="0"/>
            <a:chExt cx="4210303" cy="3713956"/>
          </a:xfrm>
        </p:grpSpPr>
        <p:sp>
          <p:nvSpPr>
            <p:cNvPr id="181" name="Shape 181"/>
            <p:cNvSpPr/>
            <p:nvPr/>
          </p:nvSpPr>
          <p:spPr>
            <a:xfrm>
              <a:off x="1274015" y="3037681"/>
              <a:ext cx="1662274" cy="6762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35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Mobility</a:t>
              </a:r>
            </a:p>
          </p:txBody>
        </p:sp>
        <p:pic>
          <p:nvPicPr>
            <p:cNvPr id="182" name="pasted-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210304" cy="28059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86" name="Group 186"/>
          <p:cNvGrpSpPr/>
          <p:nvPr/>
        </p:nvGrpSpPr>
        <p:grpSpPr>
          <a:xfrm>
            <a:off x="10720151" y="3731153"/>
            <a:ext cx="2905786" cy="3690278"/>
            <a:chOff x="0" y="0"/>
            <a:chExt cx="2905785" cy="3690277"/>
          </a:xfrm>
        </p:grpSpPr>
        <p:sp>
          <p:nvSpPr>
            <p:cNvPr id="184" name="Shape 184"/>
            <p:cNvSpPr/>
            <p:nvPr/>
          </p:nvSpPr>
          <p:spPr>
            <a:xfrm>
              <a:off x="254956" y="3014002"/>
              <a:ext cx="2395873" cy="6762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35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Social Web</a:t>
              </a:r>
            </a:p>
          </p:txBody>
        </p:sp>
        <p:pic>
          <p:nvPicPr>
            <p:cNvPr id="185" name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2905786" cy="27585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89" name="Group 189"/>
          <p:cNvGrpSpPr/>
          <p:nvPr/>
        </p:nvGrpSpPr>
        <p:grpSpPr>
          <a:xfrm>
            <a:off x="18395950" y="3525540"/>
            <a:ext cx="3162300" cy="4101504"/>
            <a:chOff x="0" y="0"/>
            <a:chExt cx="3162300" cy="4101503"/>
          </a:xfrm>
        </p:grpSpPr>
        <p:sp>
          <p:nvSpPr>
            <p:cNvPr id="187" name="Shape 187"/>
            <p:cNvSpPr/>
            <p:nvPr/>
          </p:nvSpPr>
          <p:spPr>
            <a:xfrm>
              <a:off x="477952" y="3425228"/>
              <a:ext cx="2206396" cy="6762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35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The Cloud</a:t>
              </a:r>
            </a:p>
          </p:txBody>
        </p:sp>
        <p:pic>
          <p:nvPicPr>
            <p:cNvPr id="188" name="pasted-image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3162300" cy="3191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92" name="Group 192"/>
          <p:cNvGrpSpPr/>
          <p:nvPr/>
        </p:nvGrpSpPr>
        <p:grpSpPr>
          <a:xfrm>
            <a:off x="8039654" y="7955026"/>
            <a:ext cx="3916643" cy="3690278"/>
            <a:chOff x="0" y="0"/>
            <a:chExt cx="3916641" cy="3690277"/>
          </a:xfrm>
        </p:grpSpPr>
        <p:sp>
          <p:nvSpPr>
            <p:cNvPr id="190" name="Shape 190"/>
            <p:cNvSpPr/>
            <p:nvPr/>
          </p:nvSpPr>
          <p:spPr>
            <a:xfrm>
              <a:off x="113710" y="3014002"/>
              <a:ext cx="3689221" cy="6762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35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Machine Learning</a:t>
              </a:r>
            </a:p>
          </p:txBody>
        </p:sp>
        <p:pic>
          <p:nvPicPr>
            <p:cNvPr id="191" name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3916642" cy="27585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95" name="Group 195"/>
          <p:cNvGrpSpPr/>
          <p:nvPr/>
        </p:nvGrpSpPr>
        <p:grpSpPr>
          <a:xfrm>
            <a:off x="12343500" y="7955026"/>
            <a:ext cx="3861334" cy="3690278"/>
            <a:chOff x="0" y="0"/>
            <a:chExt cx="3861333" cy="3690277"/>
          </a:xfrm>
        </p:grpSpPr>
        <p:sp>
          <p:nvSpPr>
            <p:cNvPr id="193" name="Shape 193"/>
            <p:cNvSpPr/>
            <p:nvPr/>
          </p:nvSpPr>
          <p:spPr>
            <a:xfrm>
              <a:off x="0" y="3014002"/>
              <a:ext cx="3861334" cy="6762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35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Drones &amp; Robotics</a:t>
              </a:r>
            </a:p>
          </p:txBody>
        </p:sp>
        <p:pic>
          <p:nvPicPr>
            <p:cNvPr id="194" name="pasted-image.pd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311270" y="0"/>
              <a:ext cx="3238793" cy="27585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 p14:dur="200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1">
                <a:hueOff val="47394"/>
                <a:satOff val="-25753"/>
                <a:lumOff val="-7544"/>
              </a:schemeClr>
            </a:gs>
            <a:gs pos="100000">
              <a:schemeClr val="accent1">
                <a:hueOff val="273562"/>
                <a:satOff val="2937"/>
                <a:lumOff val="-22233"/>
              </a:schemeClr>
            </a:gs>
          </a:gsLst>
          <a:lin ang="6907292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7" name="Screen Shot 2016-09-17 at 09.47.2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08100" y="2044700"/>
            <a:ext cx="21767800" cy="9626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1">
                <a:hueOff val="47394"/>
                <a:satOff val="-25753"/>
                <a:lumOff val="-7544"/>
              </a:schemeClr>
            </a:gs>
            <a:gs pos="100000">
              <a:schemeClr val="accent1">
                <a:hueOff val="273562"/>
                <a:satOff val="2937"/>
                <a:lumOff val="-22233"/>
              </a:schemeClr>
            </a:gs>
          </a:gsLst>
          <a:lin ang="6792971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9" name="Screen Shot 2016-09-17 at 09.48.2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26674" y="593237"/>
            <a:ext cx="19530652" cy="125295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1">
                <a:hueOff val="47394"/>
                <a:satOff val="-25753"/>
                <a:lumOff val="-7544"/>
              </a:schemeClr>
            </a:gs>
            <a:gs pos="100000">
              <a:schemeClr val="accent1">
                <a:hueOff val="273562"/>
                <a:satOff val="2937"/>
                <a:lumOff val="-22233"/>
              </a:schemeClr>
            </a:gs>
          </a:gsLst>
          <a:lin ang="6907292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1" name="Screen Shot 2016-09-17 at 09.44.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31595" y="890485"/>
            <a:ext cx="13320810" cy="119350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1">
                <a:hueOff val="47394"/>
                <a:satOff val="-25753"/>
                <a:lumOff val="-7544"/>
              </a:schemeClr>
            </a:gs>
            <a:gs pos="100000">
              <a:schemeClr val="accent1">
                <a:hueOff val="273562"/>
                <a:satOff val="2937"/>
                <a:lumOff val="-22233"/>
              </a:schemeClr>
            </a:gs>
          </a:gsLst>
          <a:lin ang="6907292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3" name="Screen Shot 2016-09-17 at 09.46.1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6200" y="1981200"/>
            <a:ext cx="216916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1">
                <a:hueOff val="47394"/>
                <a:satOff val="-25753"/>
                <a:lumOff val="-7544"/>
              </a:schemeClr>
            </a:gs>
            <a:gs pos="100000">
              <a:schemeClr val="accent1">
                <a:hueOff val="273562"/>
                <a:satOff val="2937"/>
                <a:lumOff val="-22233"/>
              </a:schemeClr>
            </a:gs>
          </a:gsLst>
          <a:lin ang="6792971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5" name="Screen Shot 2016-09-17 at 09.40.2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21569" y="1294703"/>
            <a:ext cx="14940862" cy="111265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Shape 68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88" name="Shape 68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89" name="Screen Shot 2017-01-27 at 12.13.1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4989" y="-4636207"/>
            <a:ext cx="24550589" cy="189244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Shape 69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92" name="Shape 69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93" name="Screen Shot 2017-01-27 at 12.34.3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4826000"/>
            <a:ext cx="24384000" cy="18846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Shape 69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96" name="Shape 69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97" name="Screen Shot 2017-01-27 at 12.34.4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4749800"/>
            <a:ext cx="24384000" cy="18846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1">
                <a:hueOff val="47394"/>
                <a:satOff val="-25753"/>
                <a:lumOff val="-7544"/>
              </a:schemeClr>
            </a:gs>
            <a:gs pos="100000">
              <a:schemeClr val="accent1">
                <a:hueOff val="273562"/>
                <a:satOff val="2937"/>
                <a:lumOff val="-22233"/>
              </a:schemeClr>
            </a:gs>
          </a:gsLst>
          <a:lin ang="6907292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Shape 699"/>
          <p:cNvSpPr/>
          <p:nvPr/>
        </p:nvSpPr>
        <p:spPr>
          <a:xfrm>
            <a:off x="11026076" y="6078664"/>
            <a:ext cx="2331848" cy="15586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cap="all" sz="12000">
                <a:solidFill>
                  <a:srgbClr val="FFFFFF"/>
                </a:solidFill>
                <a:latin typeface="DendaNewLightC"/>
                <a:ea typeface="DendaNewLightC"/>
                <a:cs typeface="DendaNewLightC"/>
                <a:sym typeface="DendaNewLightC"/>
              </a:defRPr>
            </a:lvl1pPr>
          </a:lstStyle>
          <a:p>
            <a:pPr/>
            <a:r>
              <a:t>ICO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Shape 70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02" name="Shape 70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703" name="Crowd In Progres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47650" y="0"/>
            <a:ext cx="248793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/>
          <p:nvPr/>
        </p:nvSpPr>
        <p:spPr>
          <a:xfrm>
            <a:off x="-90290" y="-15181"/>
            <a:ext cx="24564580" cy="13875346"/>
          </a:xfrm>
          <a:prstGeom prst="rect">
            <a:avLst/>
          </a:prstGeom>
          <a:gradFill>
            <a:gsLst>
              <a:gs pos="0">
                <a:schemeClr val="accent1">
                  <a:hueOff val="47394"/>
                  <a:satOff val="-25753"/>
                  <a:lumOff val="-7544"/>
                </a:schemeClr>
              </a:gs>
              <a:gs pos="100000">
                <a:schemeClr val="accent1">
                  <a:hueOff val="273562"/>
                  <a:satOff val="2937"/>
                  <a:lumOff val="-22233"/>
                </a:schemeClr>
              </a:gs>
            </a:gsLst>
            <a:lin ang="8100000"/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198" name="Shape 198"/>
          <p:cNvSpPr/>
          <p:nvPr/>
        </p:nvSpPr>
        <p:spPr>
          <a:xfrm>
            <a:off x="6539048" y="-2535238"/>
            <a:ext cx="11305903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THE TECHNOLOGICAL REVOLUTION</a:t>
            </a:r>
          </a:p>
        </p:txBody>
      </p:sp>
      <p:grpSp>
        <p:nvGrpSpPr>
          <p:cNvPr id="201" name="Group 201"/>
          <p:cNvGrpSpPr/>
          <p:nvPr/>
        </p:nvGrpSpPr>
        <p:grpSpPr>
          <a:xfrm>
            <a:off x="14527672" y="1941291"/>
            <a:ext cx="3271344" cy="3714002"/>
            <a:chOff x="0" y="0"/>
            <a:chExt cx="3271342" cy="3714000"/>
          </a:xfrm>
        </p:grpSpPr>
        <p:sp>
          <p:nvSpPr>
            <p:cNvPr id="199" name="Shape 199"/>
            <p:cNvSpPr/>
            <p:nvPr/>
          </p:nvSpPr>
          <p:spPr>
            <a:xfrm>
              <a:off x="705455" y="3037725"/>
              <a:ext cx="1860433" cy="6762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35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Big Data</a:t>
              </a:r>
            </a:p>
          </p:txBody>
        </p:sp>
        <p:pic>
          <p:nvPicPr>
            <p:cNvPr id="200" name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271343" cy="2806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04" name="Group 204"/>
          <p:cNvGrpSpPr/>
          <p:nvPr/>
        </p:nvGrpSpPr>
        <p:grpSpPr>
          <a:xfrm>
            <a:off x="5238749" y="6118753"/>
            <a:ext cx="3606963" cy="3690278"/>
            <a:chOff x="0" y="0"/>
            <a:chExt cx="3606961" cy="3690277"/>
          </a:xfrm>
        </p:grpSpPr>
        <p:sp>
          <p:nvSpPr>
            <p:cNvPr id="202" name="Shape 202"/>
            <p:cNvSpPr/>
            <p:nvPr/>
          </p:nvSpPr>
          <p:spPr>
            <a:xfrm>
              <a:off x="-1" y="3014002"/>
              <a:ext cx="3606963" cy="6762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35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Internet of Things</a:t>
              </a:r>
            </a:p>
          </p:txBody>
        </p:sp>
        <p:pic>
          <p:nvPicPr>
            <p:cNvPr id="203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24203" y="0"/>
              <a:ext cx="2758555" cy="27585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07" name="Group 207"/>
          <p:cNvGrpSpPr/>
          <p:nvPr/>
        </p:nvGrpSpPr>
        <p:grpSpPr>
          <a:xfrm>
            <a:off x="6069890" y="1941314"/>
            <a:ext cx="4210305" cy="3713957"/>
            <a:chOff x="0" y="0"/>
            <a:chExt cx="4210303" cy="3713956"/>
          </a:xfrm>
        </p:grpSpPr>
        <p:sp>
          <p:nvSpPr>
            <p:cNvPr id="205" name="Shape 205"/>
            <p:cNvSpPr/>
            <p:nvPr/>
          </p:nvSpPr>
          <p:spPr>
            <a:xfrm>
              <a:off x="1274015" y="3037681"/>
              <a:ext cx="1662274" cy="6762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35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Mobility</a:t>
              </a:r>
            </a:p>
          </p:txBody>
        </p:sp>
        <p:pic>
          <p:nvPicPr>
            <p:cNvPr id="206" name="pasted-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210304" cy="28059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10" name="Group 210"/>
          <p:cNvGrpSpPr/>
          <p:nvPr/>
        </p:nvGrpSpPr>
        <p:grpSpPr>
          <a:xfrm>
            <a:off x="10720151" y="378353"/>
            <a:ext cx="2905786" cy="3690278"/>
            <a:chOff x="0" y="0"/>
            <a:chExt cx="2905785" cy="3690277"/>
          </a:xfrm>
        </p:grpSpPr>
        <p:sp>
          <p:nvSpPr>
            <p:cNvPr id="208" name="Shape 208"/>
            <p:cNvSpPr/>
            <p:nvPr/>
          </p:nvSpPr>
          <p:spPr>
            <a:xfrm>
              <a:off x="254956" y="3014002"/>
              <a:ext cx="2395873" cy="6762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35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Social Web</a:t>
              </a:r>
            </a:p>
          </p:txBody>
        </p:sp>
        <p:pic>
          <p:nvPicPr>
            <p:cNvPr id="209" name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2905786" cy="27585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13" name="Group 213"/>
          <p:cNvGrpSpPr/>
          <p:nvPr/>
        </p:nvGrpSpPr>
        <p:grpSpPr>
          <a:xfrm>
            <a:off x="15627350" y="6116340"/>
            <a:ext cx="3162300" cy="4101504"/>
            <a:chOff x="0" y="0"/>
            <a:chExt cx="3162300" cy="4101503"/>
          </a:xfrm>
        </p:grpSpPr>
        <p:sp>
          <p:nvSpPr>
            <p:cNvPr id="211" name="Shape 211"/>
            <p:cNvSpPr/>
            <p:nvPr/>
          </p:nvSpPr>
          <p:spPr>
            <a:xfrm>
              <a:off x="477952" y="3425228"/>
              <a:ext cx="2206396" cy="6762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35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The Cloud</a:t>
              </a:r>
            </a:p>
          </p:txBody>
        </p:sp>
        <p:pic>
          <p:nvPicPr>
            <p:cNvPr id="212" name="pasted-image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3162300" cy="3191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16" name="Group 216"/>
          <p:cNvGrpSpPr/>
          <p:nvPr/>
        </p:nvGrpSpPr>
        <p:grpSpPr>
          <a:xfrm>
            <a:off x="8039654" y="9480946"/>
            <a:ext cx="3916643" cy="3690278"/>
            <a:chOff x="0" y="0"/>
            <a:chExt cx="3916641" cy="3690277"/>
          </a:xfrm>
        </p:grpSpPr>
        <p:sp>
          <p:nvSpPr>
            <p:cNvPr id="214" name="Shape 214"/>
            <p:cNvSpPr/>
            <p:nvPr/>
          </p:nvSpPr>
          <p:spPr>
            <a:xfrm>
              <a:off x="113710" y="3014002"/>
              <a:ext cx="3689221" cy="6762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35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Machine Learning</a:t>
              </a:r>
            </a:p>
          </p:txBody>
        </p:sp>
        <p:pic>
          <p:nvPicPr>
            <p:cNvPr id="215" name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3916642" cy="27585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19" name="Group 219"/>
          <p:cNvGrpSpPr/>
          <p:nvPr/>
        </p:nvGrpSpPr>
        <p:grpSpPr>
          <a:xfrm>
            <a:off x="12445100" y="9480946"/>
            <a:ext cx="3861334" cy="3690278"/>
            <a:chOff x="0" y="0"/>
            <a:chExt cx="3861333" cy="3690277"/>
          </a:xfrm>
        </p:grpSpPr>
        <p:sp>
          <p:nvSpPr>
            <p:cNvPr id="217" name="Shape 217"/>
            <p:cNvSpPr/>
            <p:nvPr/>
          </p:nvSpPr>
          <p:spPr>
            <a:xfrm>
              <a:off x="0" y="3014002"/>
              <a:ext cx="3861334" cy="6762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35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Drones &amp; Robotics</a:t>
              </a:r>
            </a:p>
          </p:txBody>
        </p:sp>
        <p:pic>
          <p:nvPicPr>
            <p:cNvPr id="218" name="pasted-image.pd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311270" y="0"/>
              <a:ext cx="3238793" cy="27585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22" name="Group 222"/>
          <p:cNvGrpSpPr/>
          <p:nvPr/>
        </p:nvGrpSpPr>
        <p:grpSpPr>
          <a:xfrm>
            <a:off x="10343950" y="5116291"/>
            <a:ext cx="3708961" cy="3714002"/>
            <a:chOff x="0" y="0"/>
            <a:chExt cx="3708960" cy="3714000"/>
          </a:xfrm>
        </p:grpSpPr>
        <p:pic>
          <p:nvPicPr>
            <p:cNvPr id="220" name="pasted-image.pdf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632123" y="0"/>
              <a:ext cx="2405088" cy="2676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1" name="Shape 221"/>
            <p:cNvSpPr/>
            <p:nvPr/>
          </p:nvSpPr>
          <p:spPr>
            <a:xfrm>
              <a:off x="0" y="2955350"/>
              <a:ext cx="3708961" cy="758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>
                <a:defRPr b="1" sz="40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BLOCKCHAIN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Shape 70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06" name="Shape 70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707" name="Featur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6856" y="60334"/>
            <a:ext cx="22310288" cy="135953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Shape 70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10" name="Shape 71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711" name="What is ChronoBank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8776" y="-481515"/>
            <a:ext cx="23486448" cy="146790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3" name="Roadmap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26357" y="1387871"/>
            <a:ext cx="27036646" cy="107787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" name="Te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53404" y="410548"/>
            <a:ext cx="17277192" cy="128949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" name="iconom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40" y="-986088"/>
            <a:ext cx="24379720" cy="152373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9" name="stats1.png"/>
          <p:cNvPicPr>
            <a:picLocks noChangeAspect="1"/>
          </p:cNvPicPr>
          <p:nvPr/>
        </p:nvPicPr>
        <p:blipFill>
          <a:blip r:embed="rId2">
            <a:extLst/>
          </a:blip>
          <a:srcRect l="957" t="630" r="957" b="630"/>
          <a:stretch>
            <a:fillRect/>
          </a:stretch>
        </p:blipFill>
        <p:spPr>
          <a:xfrm>
            <a:off x="3214092" y="126801"/>
            <a:ext cx="17955985" cy="134625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1" name="stats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13100" y="609600"/>
            <a:ext cx="17957800" cy="12496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1">
                <a:hueOff val="47394"/>
                <a:satOff val="-25753"/>
                <a:lumOff val="-7544"/>
              </a:schemeClr>
            </a:gs>
            <a:gs pos="100000">
              <a:schemeClr val="accent1">
                <a:hueOff val="273562"/>
                <a:satOff val="2937"/>
                <a:lumOff val="-22233"/>
              </a:schemeClr>
            </a:gs>
          </a:gsLst>
          <a:lin ang="6907292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Shape 723"/>
          <p:cNvSpPr/>
          <p:nvPr/>
        </p:nvSpPr>
        <p:spPr>
          <a:xfrm>
            <a:off x="6021260" y="6078664"/>
            <a:ext cx="12341480" cy="15586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cap="all" sz="12000">
                <a:solidFill>
                  <a:srgbClr val="FFFFFF"/>
                </a:solidFill>
                <a:latin typeface="DendaNewLightC"/>
                <a:ea typeface="DendaNewLightC"/>
                <a:cs typeface="DendaNewLightC"/>
                <a:sym typeface="DendaNewLightC"/>
              </a:defRPr>
            </a:lvl1pPr>
          </a:lstStyle>
          <a:p>
            <a:pPr/>
            <a:r>
              <a:t>Point of interest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1">
                <a:hueOff val="47394"/>
                <a:satOff val="-25753"/>
                <a:lumOff val="-7544"/>
              </a:schemeClr>
            </a:gs>
            <a:gs pos="100000">
              <a:schemeClr val="accent1">
                <a:hueOff val="273562"/>
                <a:satOff val="2937"/>
                <a:lumOff val="-22233"/>
              </a:schemeClr>
            </a:gs>
          </a:gsLst>
          <a:lin ang="6907292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5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68765" y="846577"/>
            <a:ext cx="17246470" cy="120228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chemeClr val="accent1">
                <a:hueOff val="47394"/>
                <a:satOff val="-25753"/>
                <a:lumOff val="-7544"/>
              </a:schemeClr>
            </a:gs>
            <a:gs pos="100000">
              <a:schemeClr val="accent1">
                <a:hueOff val="273562"/>
                <a:satOff val="2937"/>
                <a:lumOff val="-22233"/>
              </a:schemeClr>
            </a:gs>
          </a:gsLst>
          <a:lin ang="6907292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Shape 727"/>
          <p:cNvSpPr/>
          <p:nvPr/>
        </p:nvSpPr>
        <p:spPr>
          <a:xfrm>
            <a:off x="5803582" y="8713866"/>
            <a:ext cx="12776836" cy="1329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0000">
                <a:solidFill>
                  <a:srgbClr val="FFFFFF"/>
                </a:solidFill>
                <a:latin typeface="DendaNewLightC"/>
                <a:ea typeface="DendaNewLightC"/>
                <a:cs typeface="DendaNewLightC"/>
                <a:sym typeface="DendaNewLightC"/>
              </a:defRPr>
            </a:lvl1pPr>
          </a:lstStyle>
          <a:p>
            <a:pPr/>
            <a:r>
              <a:t>THANKS FOR ATTENTION</a:t>
            </a:r>
          </a:p>
        </p:txBody>
      </p:sp>
      <p:sp>
        <p:nvSpPr>
          <p:cNvPr id="728" name="Shape 728"/>
          <p:cNvSpPr/>
          <p:nvPr/>
        </p:nvSpPr>
        <p:spPr>
          <a:xfrm>
            <a:off x="9666287" y="11739324"/>
            <a:ext cx="5051426" cy="1396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solidFill>
                  <a:srgbClr val="FFFFFF"/>
                </a:solidFill>
                <a:latin typeface="DendaNewLightC"/>
                <a:ea typeface="DendaNewLightC"/>
                <a:cs typeface="DendaNewLightC"/>
                <a:sym typeface="DendaNewLightC"/>
              </a:defRPr>
            </a:lvl1pPr>
          </a:lstStyle>
          <a:p>
            <a:pPr/>
            <a:r>
              <a:t>FB: Oleg Kudrenko</a:t>
            </a:r>
          </a:p>
        </p:txBody>
      </p:sp>
      <p:sp>
        <p:nvSpPr>
          <p:cNvPr id="729" name="Shape 729"/>
          <p:cNvSpPr/>
          <p:nvPr/>
        </p:nvSpPr>
        <p:spPr>
          <a:xfrm>
            <a:off x="8635047" y="10837333"/>
            <a:ext cx="7113906" cy="723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u="sng">
                <a:solidFill>
                  <a:srgbClr val="FFFFFF"/>
                </a:solidFill>
                <a:latin typeface="DendaNewLightC"/>
                <a:ea typeface="DendaNewLightC"/>
                <a:cs typeface="DendaNewLightC"/>
                <a:sym typeface="DendaNewLightC"/>
                <a:hlinkClick r:id="rId2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2" invalidUrl="" action="" tgtFrame="" tooltip="" history="1" highlightClick="0" endSnd="0"/>
              </a:rPr>
              <a:t>oleg.kudrenko@gmail.com</a:t>
            </a:r>
          </a:p>
        </p:txBody>
      </p:sp>
      <p:pic>
        <p:nvPicPr>
          <p:cNvPr id="730" name="Screen Shot 2017-01-27 at 12.04.39.png"/>
          <p:cNvPicPr>
            <a:picLocks noChangeAspect="1"/>
          </p:cNvPicPr>
          <p:nvPr/>
        </p:nvPicPr>
        <p:blipFill>
          <a:blip r:embed="rId3">
            <a:extLst/>
          </a:blip>
          <a:srcRect l="1020" t="0" r="15038" b="317"/>
          <a:stretch>
            <a:fillRect/>
          </a:stretch>
        </p:blipFill>
        <p:spPr>
          <a:xfrm>
            <a:off x="9028112" y="1444360"/>
            <a:ext cx="6226176" cy="6508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625"/>
                  <a:pt x="0" y="10331"/>
                </a:cubicBezTo>
                <a:lnTo>
                  <a:pt x="0" y="11269"/>
                </a:lnTo>
                <a:cubicBezTo>
                  <a:pt x="0" y="16975"/>
                  <a:pt x="4835" y="21600"/>
                  <a:pt x="10800" y="21600"/>
                </a:cubicBezTo>
                <a:cubicBezTo>
                  <a:pt x="16765" y="21600"/>
                  <a:pt x="21600" y="16975"/>
                  <a:pt x="21600" y="11269"/>
                </a:cubicBezTo>
                <a:lnTo>
                  <a:pt x="21600" y="10331"/>
                </a:lnTo>
                <a:cubicBezTo>
                  <a:pt x="21600" y="4625"/>
                  <a:pt x="16765" y="0"/>
                  <a:pt x="10800" y="0"/>
                </a:cubicBezTo>
                <a:close/>
              </a:path>
            </a:pathLst>
          </a:custGeom>
          <a:ln w="114300">
            <a:solidFill>
              <a:srgbClr val="FFFFFF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/>
          <p:nvPr/>
        </p:nvSpPr>
        <p:spPr>
          <a:xfrm>
            <a:off x="-90290" y="-15181"/>
            <a:ext cx="24564580" cy="13875346"/>
          </a:xfrm>
          <a:prstGeom prst="rect">
            <a:avLst/>
          </a:prstGeom>
          <a:gradFill>
            <a:gsLst>
              <a:gs pos="0">
                <a:schemeClr val="accent1">
                  <a:hueOff val="47394"/>
                  <a:satOff val="-25753"/>
                  <a:lumOff val="-7544"/>
                </a:schemeClr>
              </a:gs>
              <a:gs pos="100000">
                <a:schemeClr val="accent1">
                  <a:hueOff val="273562"/>
                  <a:satOff val="2937"/>
                  <a:lumOff val="-22233"/>
                </a:schemeClr>
              </a:gs>
            </a:gsLst>
            <a:lin ang="8100000"/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pic>
        <p:nvPicPr>
          <p:cNvPr id="225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576893" y="-8619222"/>
            <a:ext cx="37693158" cy="32643184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Shape 226"/>
          <p:cNvSpPr/>
          <p:nvPr/>
        </p:nvSpPr>
        <p:spPr>
          <a:xfrm>
            <a:off x="9279966" y="5784254"/>
            <a:ext cx="5824068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THE INTERNET OF</a:t>
            </a:r>
          </a:p>
        </p:txBody>
      </p:sp>
      <p:sp>
        <p:nvSpPr>
          <p:cNvPr id="227" name="Shape 227"/>
          <p:cNvSpPr/>
          <p:nvPr/>
        </p:nvSpPr>
        <p:spPr>
          <a:xfrm>
            <a:off x="9897758" y="6761162"/>
            <a:ext cx="4588484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INFORMATION</a:t>
            </a:r>
          </a:p>
        </p:txBody>
      </p:sp>
      <p:sp>
        <p:nvSpPr>
          <p:cNvPr id="228" name="Shape 228"/>
          <p:cNvSpPr/>
          <p:nvPr/>
        </p:nvSpPr>
        <p:spPr>
          <a:xfrm>
            <a:off x="6992819" y="-11196638"/>
            <a:ext cx="10398362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THE INTERNET OF INFORMATION</a:t>
            </a:r>
          </a:p>
        </p:txBody>
      </p:sp>
      <p:pic>
        <p:nvPicPr>
          <p:cNvPr id="229" name="pasted-image.pdf"/>
          <p:cNvPicPr>
            <a:picLocks noChangeAspect="1"/>
          </p:cNvPicPr>
          <p:nvPr/>
        </p:nvPicPr>
        <p:blipFill>
          <a:blip r:embed="rId3">
            <a:alphaModFix amt="0"/>
            <a:extLst/>
          </a:blip>
          <a:stretch>
            <a:fillRect/>
          </a:stretch>
        </p:blipFill>
        <p:spPr>
          <a:xfrm>
            <a:off x="4200188" y="435061"/>
            <a:ext cx="4552183" cy="29724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/>
          <p:nvPr/>
        </p:nvSpPr>
        <p:spPr>
          <a:xfrm>
            <a:off x="-90290" y="-15181"/>
            <a:ext cx="24564580" cy="13875346"/>
          </a:xfrm>
          <a:prstGeom prst="rect">
            <a:avLst/>
          </a:prstGeom>
          <a:gradFill>
            <a:gsLst>
              <a:gs pos="0">
                <a:schemeClr val="accent1">
                  <a:hueOff val="47394"/>
                  <a:satOff val="-25753"/>
                  <a:lumOff val="-7544"/>
                </a:schemeClr>
              </a:gs>
              <a:gs pos="100000">
                <a:schemeClr val="accent1">
                  <a:hueOff val="273562"/>
                  <a:satOff val="2937"/>
                  <a:lumOff val="-22233"/>
                </a:schemeClr>
              </a:gs>
            </a:gsLst>
            <a:lin ang="8100000"/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232" name="Shape 232"/>
          <p:cNvSpPr/>
          <p:nvPr/>
        </p:nvSpPr>
        <p:spPr>
          <a:xfrm>
            <a:off x="6992819" y="1096962"/>
            <a:ext cx="10398362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THE INTERNET OF INFORMATION</a:t>
            </a:r>
          </a:p>
        </p:txBody>
      </p:sp>
      <p:pic>
        <p:nvPicPr>
          <p:cNvPr id="233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05291" y="6174361"/>
            <a:ext cx="3528790" cy="30560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pasted-image.pdf"/>
          <p:cNvPicPr>
            <a:picLocks noChangeAspect="1"/>
          </p:cNvPicPr>
          <p:nvPr/>
        </p:nvPicPr>
        <p:blipFill>
          <a:blip r:embed="rId3">
            <a:alphaModFix amt="0"/>
            <a:extLst/>
          </a:blip>
          <a:stretch>
            <a:fillRect/>
          </a:stretch>
        </p:blipFill>
        <p:spPr>
          <a:xfrm>
            <a:off x="5571788" y="1552661"/>
            <a:ext cx="4552183" cy="29724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pasted-image.pdf"/>
          <p:cNvPicPr>
            <a:picLocks noChangeAspect="1"/>
          </p:cNvPicPr>
          <p:nvPr/>
        </p:nvPicPr>
        <p:blipFill>
          <a:blip r:embed="rId4">
            <a:alphaModFix amt="0"/>
            <a:extLst/>
          </a:blip>
          <a:stretch>
            <a:fillRect/>
          </a:stretch>
        </p:blipFill>
        <p:spPr>
          <a:xfrm>
            <a:off x="13463223" y="2008926"/>
            <a:ext cx="4961167" cy="3573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pasted-image.pdf"/>
          <p:cNvPicPr>
            <a:picLocks noChangeAspect="1"/>
          </p:cNvPicPr>
          <p:nvPr/>
        </p:nvPicPr>
        <p:blipFill>
          <a:blip r:embed="rId5">
            <a:alphaModFix amt="0"/>
            <a:extLst/>
          </a:blip>
          <a:stretch>
            <a:fillRect/>
          </a:stretch>
        </p:blipFill>
        <p:spPr>
          <a:xfrm>
            <a:off x="21661680" y="6626848"/>
            <a:ext cx="6056729" cy="28608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pasted-image.pdf"/>
          <p:cNvPicPr>
            <a:picLocks noChangeAspect="1"/>
          </p:cNvPicPr>
          <p:nvPr/>
        </p:nvPicPr>
        <p:blipFill>
          <a:blip r:embed="rId6">
            <a:alphaModFix amt="0"/>
            <a:extLst/>
          </a:blip>
          <a:stretch>
            <a:fillRect/>
          </a:stretch>
        </p:blipFill>
        <p:spPr>
          <a:xfrm>
            <a:off x="15962405" y="13636291"/>
            <a:ext cx="4116937" cy="2972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pasted-image.pdf"/>
          <p:cNvPicPr>
            <a:picLocks noChangeAspect="1"/>
          </p:cNvPicPr>
          <p:nvPr/>
        </p:nvPicPr>
        <p:blipFill>
          <a:blip r:embed="rId7">
            <a:alphaModFix amt="0"/>
            <a:extLst/>
          </a:blip>
          <a:stretch>
            <a:fillRect/>
          </a:stretch>
        </p:blipFill>
        <p:spPr>
          <a:xfrm>
            <a:off x="4325049" y="12658483"/>
            <a:ext cx="4873418" cy="29724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pasted-image.pdf"/>
          <p:cNvPicPr>
            <a:picLocks noChangeAspect="1"/>
          </p:cNvPicPr>
          <p:nvPr/>
        </p:nvPicPr>
        <p:blipFill>
          <a:blip r:embed="rId8">
            <a:alphaModFix amt="0"/>
            <a:extLst/>
          </a:blip>
          <a:stretch>
            <a:fillRect/>
          </a:stretch>
        </p:blipFill>
        <p:spPr>
          <a:xfrm>
            <a:off x="1214326" y="6017377"/>
            <a:ext cx="6205119" cy="2863403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Shape 240"/>
          <p:cNvSpPr/>
          <p:nvPr/>
        </p:nvSpPr>
        <p:spPr>
          <a:xfrm>
            <a:off x="10904869" y="7415212"/>
            <a:ext cx="2726662" cy="587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29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INFORMATION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0" p14:dur="20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/>
          <p:nvPr/>
        </p:nvSpPr>
        <p:spPr>
          <a:xfrm>
            <a:off x="-90290" y="-15181"/>
            <a:ext cx="24564580" cy="13875346"/>
          </a:xfrm>
          <a:prstGeom prst="rect">
            <a:avLst/>
          </a:prstGeom>
          <a:gradFill>
            <a:gsLst>
              <a:gs pos="0">
                <a:schemeClr val="accent1">
                  <a:hueOff val="47394"/>
                  <a:satOff val="-25753"/>
                  <a:lumOff val="-7544"/>
                </a:schemeClr>
              </a:gs>
              <a:gs pos="100000">
                <a:schemeClr val="accent1">
                  <a:hueOff val="273562"/>
                  <a:satOff val="2937"/>
                  <a:lumOff val="-22233"/>
                </a:schemeClr>
              </a:gs>
            </a:gsLst>
            <a:lin ang="8100000"/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pic>
        <p:nvPicPr>
          <p:cNvPr id="243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05291" y="6174361"/>
            <a:ext cx="3528790" cy="30560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94188" y="3229061"/>
            <a:ext cx="4552183" cy="29724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006023" y="2618526"/>
            <a:ext cx="4961167" cy="3573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003737" y="6626848"/>
            <a:ext cx="6056729" cy="28608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016005" y="9203991"/>
            <a:ext cx="4116937" cy="2972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pasted-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661849" y="9204083"/>
            <a:ext cx="4873418" cy="29724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pasted-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313126" y="5915777"/>
            <a:ext cx="6205119" cy="2863403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Shape 250"/>
          <p:cNvSpPr/>
          <p:nvPr/>
        </p:nvSpPr>
        <p:spPr>
          <a:xfrm>
            <a:off x="6992819" y="1096962"/>
            <a:ext cx="10398362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THE INTERNET OF INFORMATION</a:t>
            </a:r>
          </a:p>
        </p:txBody>
      </p:sp>
      <p:sp>
        <p:nvSpPr>
          <p:cNvPr id="251" name="Shape 251"/>
          <p:cNvSpPr/>
          <p:nvPr/>
        </p:nvSpPr>
        <p:spPr>
          <a:xfrm>
            <a:off x="10904869" y="7415212"/>
            <a:ext cx="2726662" cy="587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29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INFORMATION</a:t>
            </a:r>
          </a:p>
        </p:txBody>
      </p:sp>
      <p:sp>
        <p:nvSpPr>
          <p:cNvPr id="252" name="Shape 252"/>
          <p:cNvSpPr/>
          <p:nvPr/>
        </p:nvSpPr>
        <p:spPr>
          <a:xfrm>
            <a:off x="48107181" y="919162"/>
            <a:ext cx="7648142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AN INTERNET OF VALUE</a:t>
            </a:r>
          </a:p>
        </p:txBody>
      </p:sp>
      <p:pic>
        <p:nvPicPr>
          <p:cNvPr id="253" name="pasted-image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-14649751" y="2527568"/>
            <a:ext cx="9655532" cy="99074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pasted-image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7047276" y="2939740"/>
            <a:ext cx="10386277" cy="9489505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Shape 255"/>
          <p:cNvSpPr/>
          <p:nvPr/>
        </p:nvSpPr>
        <p:spPr>
          <a:xfrm>
            <a:off x="-3329723" y="919162"/>
            <a:ext cx="2978350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NEEDED</a:t>
            </a:r>
            <a:r>
              <a:t>: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