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habrahabr.ru/post/137318/" TargetMode="Externa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https://medium.com/@harrycheung/mobile-app-performance-redux-e512be94f976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1m 30 sec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2m - 3m </a:t>
            </a:r>
            <a:br>
              <a:rPr lang="ru"/>
            </a:br>
            <a:r>
              <a:rPr lang="ru"/>
              <a:t>не одна картинка, а три с анимацией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Shape 2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4m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Shape 2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Как же решения этих проблем реализовыаються при разработке нативных приложений?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Shape 2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2m 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Shape 3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Shape 3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Shape 3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Shape 3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1м20сек - 1м30сек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Shape 3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u="sng">
                <a:solidFill>
                  <a:schemeClr val="hlink"/>
                </a:solidFill>
                <a:hlinkClick r:id="rId2"/>
              </a:rPr>
              <a:t>https://habrahabr.ru/post/137318/</a:t>
            </a:r>
            <a:br>
              <a:rPr lang="ru"/>
            </a:br>
            <a:br>
              <a:rPr lang="ru"/>
            </a:br>
            <a:r>
              <a:rPr lang="ru"/>
              <a:t>http://frontender.info/optimization-killers/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Shape 3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Shape 3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Shape 3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Поэтому самое главнео определить какие критерии важны для вашего бизнеса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Shape 3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Shape 3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Shape 40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Shape 4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Shape 4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Shape 4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434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Shape 43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Introduction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Shape 4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Shape 452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3" name="Shape 4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схема алгоритма как мы выбираем кроссплатформенное решение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Shape 4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0" name="Shape 4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1m30sec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2-3 минуты</a:t>
            </a:r>
            <a:br>
              <a:rPr lang="ru"/>
            </a:br>
            <a:br>
              <a:rPr lang="ru"/>
            </a:br>
            <a:r>
              <a:rPr lang="ru"/>
              <a:t>https://vc.ru/p/begin-app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3 минуты, примеры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>
                <a:solidFill>
                  <a:schemeClr val="dk1"/>
                </a:solidFill>
              </a:rPr>
              <a:t>Визуально выделяем новую основную часть доклада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https://medium.com/@harrycheung/mobile-app-performance-redux-e512be94f976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992766"/>
            <a:ext cx="8520600" cy="27369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4202966"/>
            <a:ext cx="8520600" cy="1734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66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5640766"/>
            <a:ext cx="5998800" cy="8067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73763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code.visualstudio.com/" TargetMode="External"/><Relationship Id="rId4" Type="http://schemas.openxmlformats.org/officeDocument/2006/relationships/image" Target="../media/image9.png"/><Relationship Id="rId9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7.png"/><Relationship Id="rId7" Type="http://schemas.openxmlformats.org/officeDocument/2006/relationships/image" Target="../media/image3.png"/><Relationship Id="rId8" Type="http://schemas.openxmlformats.org/officeDocument/2006/relationships/image" Target="../media/image4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2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3F3F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866550" y="1479800"/>
            <a:ext cx="7410900" cy="2322000"/>
          </a:xfrm>
          <a:prstGeom prst="rect">
            <a:avLst/>
          </a:prstGeom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lnSpc>
                <a:spcPct val="115000"/>
              </a:lnSpc>
              <a:spcBef>
                <a:spcPts val="0"/>
              </a:spcBef>
              <a:buNone/>
            </a:pPr>
            <a:r>
              <a:rPr b="1" lang="ru" sz="4400">
                <a:solidFill>
                  <a:srgbClr val="073763"/>
                </a:solidFill>
              </a:rPr>
              <a:t>Критерии выбора </a:t>
            </a:r>
          </a:p>
          <a:p>
            <a:pPr lvl="0" rtl="0" algn="l">
              <a:lnSpc>
                <a:spcPct val="115000"/>
              </a:lnSpc>
              <a:spcBef>
                <a:spcPts val="0"/>
              </a:spcBef>
              <a:buNone/>
            </a:pPr>
            <a:r>
              <a:rPr b="1" lang="ru" sz="4400">
                <a:solidFill>
                  <a:srgbClr val="073763"/>
                </a:solidFill>
              </a:rPr>
              <a:t>технологий для Вашего </a:t>
            </a:r>
          </a:p>
          <a:p>
            <a:pPr lvl="0" rtl="0" algn="l">
              <a:lnSpc>
                <a:spcPct val="115000"/>
              </a:lnSpc>
              <a:spcBef>
                <a:spcPts val="0"/>
              </a:spcBef>
              <a:buNone/>
            </a:pPr>
            <a:r>
              <a:rPr b="1" lang="ru" sz="4400">
                <a:solidFill>
                  <a:srgbClr val="073763"/>
                </a:solidFill>
              </a:rPr>
              <a:t>мобильного приложения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x="942750" y="4792975"/>
            <a:ext cx="33939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800">
                <a:solidFill>
                  <a:srgbClr val="073763"/>
                </a:solidFill>
                <a:latin typeface="Georgia"/>
                <a:ea typeface="Georgia"/>
                <a:cs typeface="Georgia"/>
                <a:sym typeface="Georgia"/>
              </a:rPr>
              <a:t>Yuriy Luchaninov</a:t>
            </a:r>
          </a:p>
          <a:p>
            <a:pPr lvl="0" rtl="0">
              <a:spcBef>
                <a:spcPts val="0"/>
              </a:spcBef>
              <a:buNone/>
            </a:pPr>
            <a:r>
              <a:rPr lang="ru" sz="2800">
                <a:solidFill>
                  <a:srgbClr val="073763"/>
                </a:solidFill>
                <a:latin typeface="Georgia"/>
                <a:ea typeface="Georgia"/>
                <a:cs typeface="Georgia"/>
                <a:sym typeface="Georgia"/>
              </a:rPr>
              <a:t>mobidev.biz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57375" y="5002399"/>
            <a:ext cx="1847048" cy="583174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Shape 57"/>
          <p:cNvSpPr/>
          <p:nvPr/>
        </p:nvSpPr>
        <p:spPr>
          <a:xfrm>
            <a:off x="0" y="0"/>
            <a:ext cx="9144000" cy="8475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0" y="6010500"/>
            <a:ext cx="9144000" cy="8475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0" y="-2245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А быстродействие?</a:t>
            </a:r>
          </a:p>
        </p:txBody>
      </p:sp>
      <p:sp>
        <p:nvSpPr>
          <p:cNvPr id="198" name="Shape 198"/>
          <p:cNvSpPr/>
          <p:nvPr/>
        </p:nvSpPr>
        <p:spPr>
          <a:xfrm>
            <a:off x="2002562" y="1910437"/>
            <a:ext cx="1470300" cy="2100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9" name="Shape 199"/>
          <p:cNvSpPr/>
          <p:nvPr/>
        </p:nvSpPr>
        <p:spPr>
          <a:xfrm>
            <a:off x="2002562" y="2196662"/>
            <a:ext cx="3857100" cy="2100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0" name="Shape 200"/>
          <p:cNvSpPr/>
          <p:nvPr/>
        </p:nvSpPr>
        <p:spPr>
          <a:xfrm>
            <a:off x="1994025" y="3076261"/>
            <a:ext cx="1556700" cy="2157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1" name="Shape 201"/>
          <p:cNvSpPr/>
          <p:nvPr/>
        </p:nvSpPr>
        <p:spPr>
          <a:xfrm>
            <a:off x="1994025" y="3365880"/>
            <a:ext cx="3900300" cy="215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 txBox="1"/>
          <p:nvPr/>
        </p:nvSpPr>
        <p:spPr>
          <a:xfrm>
            <a:off x="500025" y="1382587"/>
            <a:ext cx="2686200" cy="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highlight>
                  <a:srgbClr val="FFD966"/>
                </a:highlight>
                <a:latin typeface="Georgia"/>
                <a:ea typeface="Georgia"/>
                <a:cs typeface="Georgia"/>
                <a:sym typeface="Georgia"/>
              </a:rPr>
              <a:t>Xamarin Android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500025" y="2566462"/>
            <a:ext cx="2150100" cy="54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highlight>
                  <a:srgbClr val="FFD966"/>
                </a:highlight>
                <a:latin typeface="Georgia"/>
                <a:ea typeface="Georgia"/>
                <a:cs typeface="Georgia"/>
                <a:sym typeface="Georgia"/>
              </a:rPr>
              <a:t>Java Android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3472875" y="1731100"/>
            <a:ext cx="14703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1.120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5909475" y="2033175"/>
            <a:ext cx="14703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2.942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3550725" y="2909162"/>
            <a:ext cx="14703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1.169</a:t>
            </a:r>
          </a:p>
        </p:txBody>
      </p:sp>
      <p:sp>
        <p:nvSpPr>
          <p:cNvPr id="207" name="Shape 207"/>
          <p:cNvSpPr txBox="1"/>
          <p:nvPr/>
        </p:nvSpPr>
        <p:spPr>
          <a:xfrm>
            <a:off x="5900925" y="3205225"/>
            <a:ext cx="8043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2.948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535425" y="3792425"/>
            <a:ext cx="17382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highlight>
                  <a:srgbClr val="FFD966"/>
                </a:highlight>
                <a:latin typeface="Georgia"/>
                <a:ea typeface="Georgia"/>
                <a:cs typeface="Georgia"/>
                <a:sym typeface="Georgia"/>
              </a:rPr>
              <a:t>Swift iOS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x="535425" y="4940712"/>
            <a:ext cx="18888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highlight>
                  <a:srgbClr val="FFD966"/>
                </a:highlight>
                <a:latin typeface="Georgia"/>
                <a:ea typeface="Georgia"/>
                <a:cs typeface="Georgia"/>
                <a:sym typeface="Georgia"/>
              </a:rPr>
              <a:t>Xamarin iOS</a:t>
            </a:r>
          </a:p>
        </p:txBody>
      </p:sp>
      <p:sp>
        <p:nvSpPr>
          <p:cNvPr id="210" name="Shape 210"/>
          <p:cNvSpPr txBox="1"/>
          <p:nvPr/>
        </p:nvSpPr>
        <p:spPr>
          <a:xfrm>
            <a:off x="2409225" y="4140900"/>
            <a:ext cx="891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0.322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2573325" y="4430537"/>
            <a:ext cx="891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0.427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2573325" y="5297075"/>
            <a:ext cx="1068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0.445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2661826" y="5579625"/>
            <a:ext cx="890999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0.490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508562" y="1790425"/>
            <a:ext cx="1809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HTC Nexus 9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508562" y="2068162"/>
            <a:ext cx="1809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Moto X (2014)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500012" y="2954737"/>
            <a:ext cx="1809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HTC Nexus 9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500012" y="3232475"/>
            <a:ext cx="1809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Moto X (2014)</a:t>
            </a:r>
          </a:p>
        </p:txBody>
      </p:sp>
      <p:sp>
        <p:nvSpPr>
          <p:cNvPr id="218" name="Shape 218"/>
          <p:cNvSpPr/>
          <p:nvPr/>
        </p:nvSpPr>
        <p:spPr>
          <a:xfrm>
            <a:off x="1994025" y="4285762"/>
            <a:ext cx="415200" cy="2157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9" name="Shape 219"/>
          <p:cNvSpPr/>
          <p:nvPr/>
        </p:nvSpPr>
        <p:spPr>
          <a:xfrm>
            <a:off x="1994025" y="4575387"/>
            <a:ext cx="579300" cy="215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0" name="Shape 220"/>
          <p:cNvSpPr/>
          <p:nvPr/>
        </p:nvSpPr>
        <p:spPr>
          <a:xfrm>
            <a:off x="1994025" y="5450650"/>
            <a:ext cx="579300" cy="2157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1" name="Shape 221"/>
          <p:cNvSpPr/>
          <p:nvPr/>
        </p:nvSpPr>
        <p:spPr>
          <a:xfrm>
            <a:off x="1994025" y="5740275"/>
            <a:ext cx="639900" cy="215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2" name="Shape 222"/>
          <p:cNvSpPr txBox="1"/>
          <p:nvPr/>
        </p:nvSpPr>
        <p:spPr>
          <a:xfrm>
            <a:off x="535420" y="4167550"/>
            <a:ext cx="11442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iPad Air 2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535425" y="4445300"/>
            <a:ext cx="11442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iPhone 6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535420" y="5342950"/>
            <a:ext cx="11442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iPad Air 2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535425" y="5620700"/>
            <a:ext cx="11442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iPhone 6</a:t>
            </a:r>
          </a:p>
        </p:txBody>
      </p:sp>
      <p:sp>
        <p:nvSpPr>
          <p:cNvPr id="226" name="Shape 226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228" name="Shape 228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type="title"/>
          </p:nvPr>
        </p:nvSpPr>
        <p:spPr>
          <a:xfrm>
            <a:off x="0" y="0"/>
            <a:ext cx="9144000" cy="15846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-69850" lvl="0" marL="4572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1" lang="ru" sz="3600">
                <a:solidFill>
                  <a:srgbClr val="FFFFFF"/>
                </a:solidFill>
              </a:rPr>
              <a:t>Как оценивает приложение конечный пользователь?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433925" y="2421675"/>
            <a:ext cx="6428400" cy="31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937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«Не тормозит» </a:t>
            </a:r>
          </a:p>
          <a:p>
            <a:pPr indent="-3937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«Красиво и удобно»</a:t>
            </a:r>
          </a:p>
          <a:p>
            <a:pPr indent="-3937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«Выполняет все, что требуется, и так, как я этого ожидаю»</a:t>
            </a:r>
          </a:p>
        </p:txBody>
      </p:sp>
      <p:sp>
        <p:nvSpPr>
          <p:cNvPr id="235" name="Shape 235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6" name="Shape 236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237" name="Shape 237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type="title"/>
          </p:nvPr>
        </p:nvSpPr>
        <p:spPr>
          <a:xfrm>
            <a:off x="0" y="-20075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>
              <a:spcBef>
                <a:spcPts val="0"/>
              </a:spcBef>
              <a:buNone/>
            </a:pPr>
            <a:r>
              <a:rPr b="1" lang="ru" sz="3600">
                <a:solidFill>
                  <a:srgbClr val="FFFFFF"/>
                </a:solidFill>
              </a:rPr>
              <a:t>Реальное быстродействие</a:t>
            </a:r>
          </a:p>
        </p:txBody>
      </p:sp>
      <p:pic>
        <p:nvPicPr>
          <p:cNvPr id="243" name="Shape 2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200" y="1338152"/>
            <a:ext cx="8836925" cy="4468197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Shape 244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5" name="Shape 245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246" name="Shape 246"/>
          <p:cNvPicPr preferRelativeResize="0"/>
          <p:nvPr/>
        </p:nvPicPr>
        <p:blipFill rotWithShape="1">
          <a:blip r:embed="rId4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type="title"/>
          </p:nvPr>
        </p:nvSpPr>
        <p:spPr>
          <a:xfrm>
            <a:off x="0" y="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RAIL Метрики Производительности</a:t>
            </a:r>
          </a:p>
        </p:txBody>
      </p:sp>
      <p:sp>
        <p:nvSpPr>
          <p:cNvPr id="252" name="Shape 252"/>
          <p:cNvSpPr/>
          <p:nvPr/>
        </p:nvSpPr>
        <p:spPr>
          <a:xfrm>
            <a:off x="83400" y="1323075"/>
            <a:ext cx="1326600" cy="4740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3" name="Shape 253"/>
          <p:cNvSpPr/>
          <p:nvPr/>
        </p:nvSpPr>
        <p:spPr>
          <a:xfrm>
            <a:off x="1511975" y="1323075"/>
            <a:ext cx="2131800" cy="4740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/>
        </p:nvSpPr>
        <p:spPr>
          <a:xfrm>
            <a:off x="3745800" y="1323075"/>
            <a:ext cx="5300100" cy="4740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5" name="Shape 255"/>
          <p:cNvSpPr txBox="1"/>
          <p:nvPr/>
        </p:nvSpPr>
        <p:spPr>
          <a:xfrm>
            <a:off x="135600" y="1325275"/>
            <a:ext cx="1236300" cy="4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Rail Step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1482900" y="1326875"/>
            <a:ext cx="1632000" cy="4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Key Metric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3746050" y="1323400"/>
            <a:ext cx="2073600" cy="4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User Actions</a:t>
            </a:r>
          </a:p>
        </p:txBody>
      </p:sp>
      <p:sp>
        <p:nvSpPr>
          <p:cNvPr id="258" name="Shape 258"/>
          <p:cNvSpPr/>
          <p:nvPr/>
        </p:nvSpPr>
        <p:spPr>
          <a:xfrm>
            <a:off x="83400" y="1893424"/>
            <a:ext cx="1326600" cy="6996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9" name="Shape 259"/>
          <p:cNvSpPr/>
          <p:nvPr/>
        </p:nvSpPr>
        <p:spPr>
          <a:xfrm>
            <a:off x="1511850" y="1893425"/>
            <a:ext cx="2131800" cy="6996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0" name="Shape 260"/>
          <p:cNvSpPr/>
          <p:nvPr/>
        </p:nvSpPr>
        <p:spPr>
          <a:xfrm>
            <a:off x="3745800" y="1893429"/>
            <a:ext cx="5300100" cy="6996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1" name="Shape 261"/>
          <p:cNvSpPr txBox="1"/>
          <p:nvPr/>
        </p:nvSpPr>
        <p:spPr>
          <a:xfrm>
            <a:off x="135600" y="1856437"/>
            <a:ext cx="12363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Response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482900" y="1856450"/>
            <a:ext cx="22482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Ввод (от нажатия до отрисовки) &lt; 100ms.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3745800" y="1870250"/>
            <a:ext cx="5242800" cy="4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Пользователь нажимает на кнопку.</a:t>
            </a:r>
          </a:p>
        </p:txBody>
      </p:sp>
      <p:sp>
        <p:nvSpPr>
          <p:cNvPr id="264" name="Shape 264"/>
          <p:cNvSpPr/>
          <p:nvPr/>
        </p:nvSpPr>
        <p:spPr>
          <a:xfrm>
            <a:off x="83541" y="2687173"/>
            <a:ext cx="1326600" cy="14658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5" name="Shape 265"/>
          <p:cNvSpPr/>
          <p:nvPr/>
        </p:nvSpPr>
        <p:spPr>
          <a:xfrm>
            <a:off x="1515525" y="2685575"/>
            <a:ext cx="2131800" cy="14658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6" name="Shape 266"/>
          <p:cNvSpPr/>
          <p:nvPr/>
        </p:nvSpPr>
        <p:spPr>
          <a:xfrm>
            <a:off x="3745800" y="2689052"/>
            <a:ext cx="5300100" cy="1465799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7" name="Shape 267"/>
          <p:cNvSpPr txBox="1"/>
          <p:nvPr/>
        </p:nvSpPr>
        <p:spPr>
          <a:xfrm>
            <a:off x="135600" y="2658400"/>
            <a:ext cx="1140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Animation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1521212" y="2658387"/>
            <a:ext cx="1930200" cy="9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Каждый кадр (от JS до отрисовки) менее &lt; 16ms.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3753000" y="2689050"/>
            <a:ext cx="5300100" cy="14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Пользователь скролит страницу,  или перемещает контент с помощью перетаскивания</a:t>
            </a: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. Любые действия с анимацией.</a:t>
            </a:r>
          </a:p>
        </p:txBody>
      </p:sp>
      <p:sp>
        <p:nvSpPr>
          <p:cNvPr id="270" name="Shape 270"/>
          <p:cNvSpPr/>
          <p:nvPr/>
        </p:nvSpPr>
        <p:spPr>
          <a:xfrm>
            <a:off x="90176" y="4255722"/>
            <a:ext cx="1326600" cy="8949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1" name="Shape 271"/>
          <p:cNvSpPr txBox="1"/>
          <p:nvPr/>
        </p:nvSpPr>
        <p:spPr>
          <a:xfrm>
            <a:off x="159600" y="4247125"/>
            <a:ext cx="7161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Idle</a:t>
            </a:r>
          </a:p>
        </p:txBody>
      </p:sp>
      <p:sp>
        <p:nvSpPr>
          <p:cNvPr id="272" name="Shape 272"/>
          <p:cNvSpPr/>
          <p:nvPr/>
        </p:nvSpPr>
        <p:spPr>
          <a:xfrm>
            <a:off x="83400" y="5270000"/>
            <a:ext cx="1326600" cy="6906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3" name="Shape 273"/>
          <p:cNvSpPr txBox="1"/>
          <p:nvPr/>
        </p:nvSpPr>
        <p:spPr>
          <a:xfrm>
            <a:off x="159600" y="5249425"/>
            <a:ext cx="7161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Load</a:t>
            </a:r>
          </a:p>
        </p:txBody>
      </p:sp>
      <p:sp>
        <p:nvSpPr>
          <p:cNvPr id="274" name="Shape 274"/>
          <p:cNvSpPr/>
          <p:nvPr/>
        </p:nvSpPr>
        <p:spPr>
          <a:xfrm>
            <a:off x="1519050" y="4264100"/>
            <a:ext cx="2131800" cy="8949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5" name="Shape 275"/>
          <p:cNvSpPr txBox="1"/>
          <p:nvPr/>
        </p:nvSpPr>
        <p:spPr>
          <a:xfrm>
            <a:off x="1544550" y="4243925"/>
            <a:ext cx="2073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Подзадачи основного потока не более 50ms.</a:t>
            </a:r>
          </a:p>
        </p:txBody>
      </p:sp>
      <p:sp>
        <p:nvSpPr>
          <p:cNvPr id="276" name="Shape 276"/>
          <p:cNvSpPr/>
          <p:nvPr/>
        </p:nvSpPr>
        <p:spPr>
          <a:xfrm>
            <a:off x="1511850" y="5263800"/>
            <a:ext cx="2131800" cy="6996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7" name="Shape 277"/>
          <p:cNvSpPr txBox="1"/>
          <p:nvPr/>
        </p:nvSpPr>
        <p:spPr>
          <a:xfrm>
            <a:off x="1482900" y="5278299"/>
            <a:ext cx="2248200" cy="56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Страница должна быть готова 1000ms.</a:t>
            </a:r>
          </a:p>
        </p:txBody>
      </p:sp>
      <p:sp>
        <p:nvSpPr>
          <p:cNvPr id="278" name="Shape 278"/>
          <p:cNvSpPr/>
          <p:nvPr/>
        </p:nvSpPr>
        <p:spPr>
          <a:xfrm>
            <a:off x="3745800" y="5263800"/>
            <a:ext cx="5300100" cy="6906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9" name="Shape 279"/>
          <p:cNvSpPr txBox="1"/>
          <p:nvPr/>
        </p:nvSpPr>
        <p:spPr>
          <a:xfrm>
            <a:off x="3745800" y="5261925"/>
            <a:ext cx="5196300" cy="4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Пользователь загружает страницу и видит критический для понимания контент.</a:t>
            </a:r>
          </a:p>
        </p:txBody>
      </p:sp>
      <p:sp>
        <p:nvSpPr>
          <p:cNvPr id="280" name="Shape 280"/>
          <p:cNvSpPr/>
          <p:nvPr/>
        </p:nvSpPr>
        <p:spPr>
          <a:xfrm>
            <a:off x="3745800" y="4264063"/>
            <a:ext cx="5300100" cy="8949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1" name="Shape 281"/>
          <p:cNvSpPr txBox="1"/>
          <p:nvPr/>
        </p:nvSpPr>
        <p:spPr>
          <a:xfrm>
            <a:off x="3753000" y="4250875"/>
            <a:ext cx="5336100" cy="6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Пользователь не взаимодействует со страницей, но основной поток должен быть доступен для следующего пользовательского ввода.</a:t>
            </a:r>
          </a:p>
        </p:txBody>
      </p:sp>
      <p:sp>
        <p:nvSpPr>
          <p:cNvPr id="282" name="Shape 282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284" name="Shape 284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>
            <p:ph type="title"/>
          </p:nvPr>
        </p:nvSpPr>
        <p:spPr>
          <a:xfrm>
            <a:off x="0" y="0"/>
            <a:ext cx="9144000" cy="15846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Два секрета производительности </a:t>
            </a:r>
          </a:p>
          <a:p>
            <a:pPr indent="0" lvl="0" marL="45720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нативных приложений</a:t>
            </a:r>
          </a:p>
        </p:txBody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x="544725" y="2371175"/>
            <a:ext cx="7558500" cy="240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937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Потоки</a:t>
            </a:r>
          </a:p>
          <a:p>
            <a:pPr indent="-393700" lvl="0" marL="45720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Существующие UI компоненты</a:t>
            </a:r>
          </a:p>
        </p:txBody>
      </p:sp>
      <p:sp>
        <p:nvSpPr>
          <p:cNvPr id="291" name="Shape 291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2" name="Shape 292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293" name="Shape 293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/>
          <p:nvPr/>
        </p:nvSpPr>
        <p:spPr>
          <a:xfrm>
            <a:off x="4114175" y="2090450"/>
            <a:ext cx="4634400" cy="25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Смотрите на нативных девелоперов – у них есть Потоки,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а у нас – WebWorkers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22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Отделяйте UI от логики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2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299" name="Shape 2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0650" y="1695376"/>
            <a:ext cx="3413049" cy="3413049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Shape 300"/>
          <p:cNvSpPr txBox="1"/>
          <p:nvPr>
            <p:ph type="title"/>
          </p:nvPr>
        </p:nvSpPr>
        <p:spPr>
          <a:xfrm>
            <a:off x="0" y="0"/>
            <a:ext cx="9144000" cy="9858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-69850" lvl="0" marL="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1" lang="ru" sz="3600">
                <a:solidFill>
                  <a:srgbClr val="F3F3F3"/>
                </a:solidFill>
              </a:rPr>
              <a:t>Секрет номер 1: THREADS</a:t>
            </a:r>
          </a:p>
        </p:txBody>
      </p:sp>
      <p:sp>
        <p:nvSpPr>
          <p:cNvPr id="301" name="Shape 301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2" name="Shape 302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303" name="Shape 303"/>
          <p:cNvPicPr preferRelativeResize="0"/>
          <p:nvPr/>
        </p:nvPicPr>
        <p:blipFill rotWithShape="1">
          <a:blip r:embed="rId4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/>
          <p:nvPr/>
        </p:nvSpPr>
        <p:spPr>
          <a:xfrm>
            <a:off x="0" y="4433225"/>
            <a:ext cx="9144000" cy="1210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9" name="Shape 309"/>
          <p:cNvSpPr txBox="1"/>
          <p:nvPr>
            <p:ph type="title"/>
          </p:nvPr>
        </p:nvSpPr>
        <p:spPr>
          <a:xfrm>
            <a:off x="2875462" y="4615675"/>
            <a:ext cx="5418000" cy="763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К</a:t>
            </a:r>
            <a:r>
              <a:rPr lang="ru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россплатформа медленная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477675" y="2944450"/>
            <a:ext cx="8085600" cy="112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К сожалению, готовых UI-компонентов</a:t>
            </a:r>
          </a:p>
          <a:p>
            <a:pPr lvl="0" rtl="0">
              <a:spcBef>
                <a:spcPts val="0"/>
              </a:spcBef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для кроссплатформы на базе WebView раньше не было.</a:t>
            </a:r>
          </a:p>
        </p:txBody>
      </p:sp>
      <p:sp>
        <p:nvSpPr>
          <p:cNvPr id="311" name="Shape 311"/>
          <p:cNvSpPr txBox="1"/>
          <p:nvPr>
            <p:ph type="title"/>
          </p:nvPr>
        </p:nvSpPr>
        <p:spPr>
          <a:xfrm>
            <a:off x="0" y="0"/>
            <a:ext cx="9144000" cy="25167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lnSpc>
                <a:spcPct val="100000"/>
              </a:lnSpc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Секрет номер 2: </a:t>
            </a:r>
          </a:p>
          <a:p>
            <a:pPr indent="0" lvl="0" marL="457200" rtl="0">
              <a:lnSpc>
                <a:spcPct val="100000"/>
              </a:lnSpc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оптимизированные </a:t>
            </a:r>
          </a:p>
          <a:p>
            <a:pPr indent="0" lvl="0" marL="457200" rtl="0">
              <a:lnSpc>
                <a:spcPct val="100000"/>
              </a:lnSpc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под платформу UI-компоненты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274775" y="4280975"/>
            <a:ext cx="2600700" cy="151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1" lang="ru" sz="7200">
                <a:solidFill>
                  <a:srgbClr val="073763"/>
                </a:solidFill>
              </a:rPr>
              <a:t>МИФ</a:t>
            </a:r>
          </a:p>
        </p:txBody>
      </p:sp>
      <p:sp>
        <p:nvSpPr>
          <p:cNvPr id="313" name="Shape 313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4" name="Shape 314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315" name="Shape 315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>
            <p:ph idx="1" type="body"/>
          </p:nvPr>
        </p:nvSpPr>
        <p:spPr>
          <a:xfrm>
            <a:off x="420175" y="1672800"/>
            <a:ext cx="8037900" cy="3171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Неправильные исходные вводные – например, выбор материал-дизайна в качестве базового для дизайна приложения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Непонимание уровня необходимых реализаций для нативной и кроссплатформенной разработки</a:t>
            </a:r>
          </a:p>
          <a:p>
            <a:pPr indent="-381000" lvl="0" marL="45720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Непонимание принципов дизайна (UX, паттерны, доступность)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200">
              <a:solidFill>
                <a:srgbClr val="F3F3F3"/>
              </a:solidFill>
            </a:endParaRPr>
          </a:p>
        </p:txBody>
      </p:sp>
      <p:sp>
        <p:nvSpPr>
          <p:cNvPr id="321" name="Shape 321"/>
          <p:cNvSpPr txBox="1"/>
          <p:nvPr>
            <p:ph type="title"/>
          </p:nvPr>
        </p:nvSpPr>
        <p:spPr>
          <a:xfrm>
            <a:off x="0" y="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Будьте внимательны с дизайном</a:t>
            </a:r>
          </a:p>
        </p:txBody>
      </p:sp>
      <p:sp>
        <p:nvSpPr>
          <p:cNvPr id="322" name="Shape 322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3" name="Shape 323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324" name="Shape 324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 txBox="1"/>
          <p:nvPr/>
        </p:nvSpPr>
        <p:spPr>
          <a:xfrm>
            <a:off x="510125" y="2304750"/>
            <a:ext cx="7113000" cy="157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2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Ошибки в дизайне приложений – одна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2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из основных причин мифа о медленной кроссплатформе</a:t>
            </a:r>
          </a:p>
        </p:txBody>
      </p:sp>
      <p:sp>
        <p:nvSpPr>
          <p:cNvPr id="330" name="Shape 330"/>
          <p:cNvSpPr txBox="1"/>
          <p:nvPr>
            <p:ph type="title"/>
          </p:nvPr>
        </p:nvSpPr>
        <p:spPr>
          <a:xfrm>
            <a:off x="0" y="0"/>
            <a:ext cx="9144000" cy="9858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-69850" lvl="0" marL="45720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1" lang="ru" sz="3600">
                <a:solidFill>
                  <a:srgbClr val="F3F3F3"/>
                </a:solidFill>
              </a:rPr>
              <a:t>Чего стоит остерегаться</a:t>
            </a:r>
          </a:p>
        </p:txBody>
      </p:sp>
      <p:sp>
        <p:nvSpPr>
          <p:cNvPr id="331" name="Shape 331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2" name="Shape 332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333" name="Shape 333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/>
          <p:nvPr/>
        </p:nvSpPr>
        <p:spPr>
          <a:xfrm>
            <a:off x="442600" y="3013925"/>
            <a:ext cx="7064100" cy="24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Отсутствие теней</a:t>
            </a:r>
          </a:p>
          <a:p>
            <a:pPr indent="-381000" lvl="0" marL="457200" rtl="0"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Отсутствие полупрозрачности</a:t>
            </a:r>
          </a:p>
          <a:p>
            <a:pPr indent="-381000" lvl="0" marL="457200" rtl="0"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"Легкая" верстка: чем меньше элементов, тем быстрее отрисовывается Ваш экран</a:t>
            </a:r>
          </a:p>
        </p:txBody>
      </p:sp>
      <p:sp>
        <p:nvSpPr>
          <p:cNvPr id="339" name="Shape 339"/>
          <p:cNvSpPr txBox="1"/>
          <p:nvPr>
            <p:ph type="title"/>
          </p:nvPr>
        </p:nvSpPr>
        <p:spPr>
          <a:xfrm>
            <a:off x="0" y="0"/>
            <a:ext cx="9144000" cy="25167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lnSpc>
                <a:spcPct val="100000"/>
              </a:lnSpc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Техники оптимизации производительности: оптимизированная верстка </a:t>
            </a:r>
          </a:p>
        </p:txBody>
      </p:sp>
      <p:sp>
        <p:nvSpPr>
          <p:cNvPr id="340" name="Shape 340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1" name="Shape 341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342" name="Shape 342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>
            <a:off x="0" y="6187498"/>
            <a:ext cx="9144000" cy="670499"/>
          </a:xfrm>
          <a:prstGeom prst="rect">
            <a:avLst/>
          </a:prstGeom>
          <a:solidFill>
            <a:srgbClr val="053D3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4626825" y="3832450"/>
            <a:ext cx="4407600" cy="19476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B5394"/>
              </a:solidFill>
            </a:endParaRPr>
          </a:p>
        </p:txBody>
      </p:sp>
      <p:sp>
        <p:nvSpPr>
          <p:cNvPr id="65" name="Shape 65"/>
          <p:cNvSpPr/>
          <p:nvPr/>
        </p:nvSpPr>
        <p:spPr>
          <a:xfrm>
            <a:off x="109709" y="3832450"/>
            <a:ext cx="4407600" cy="19476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B5394"/>
              </a:solidFill>
            </a:endParaRPr>
          </a:p>
        </p:txBody>
      </p:sp>
      <p:sp>
        <p:nvSpPr>
          <p:cNvPr id="66" name="Shape 66"/>
          <p:cNvSpPr/>
          <p:nvPr/>
        </p:nvSpPr>
        <p:spPr>
          <a:xfrm>
            <a:off x="4625175" y="2226150"/>
            <a:ext cx="4402800" cy="15060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B5394"/>
              </a:solidFill>
            </a:endParaRPr>
          </a:p>
        </p:txBody>
      </p:sp>
      <p:sp>
        <p:nvSpPr>
          <p:cNvPr id="67" name="Shape 67"/>
          <p:cNvSpPr/>
          <p:nvPr/>
        </p:nvSpPr>
        <p:spPr>
          <a:xfrm>
            <a:off x="108100" y="2226150"/>
            <a:ext cx="4407600" cy="15060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B5394"/>
              </a:solidFill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09612" y="1490750"/>
            <a:ext cx="4407600" cy="6261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" name="Shape 69"/>
          <p:cNvSpPr/>
          <p:nvPr/>
        </p:nvSpPr>
        <p:spPr>
          <a:xfrm>
            <a:off x="4626734" y="1490750"/>
            <a:ext cx="4402799" cy="6261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" name="Shape 70"/>
          <p:cNvSpPr txBox="1"/>
          <p:nvPr>
            <p:ph type="title"/>
          </p:nvPr>
        </p:nvSpPr>
        <p:spPr>
          <a:xfrm>
            <a:off x="0" y="0"/>
            <a:ext cx="9144000" cy="9945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Какие приложения бывают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x="238800" y="1492300"/>
            <a:ext cx="18396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Нативные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4738025" y="1492312"/>
            <a:ext cx="37236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Кроссплатформенные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x="4738025" y="2226150"/>
            <a:ext cx="4129500" cy="88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Используется общий код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для нескольких ОС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x="4681871" y="3697262"/>
            <a:ext cx="4297500" cy="174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Используют только ту функциональность, которая доступна во всех ОС и покрывается данным кроссплатформенным SDK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x="238800" y="2226150"/>
            <a:ext cx="4076700" cy="118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Используется нативный код </a:t>
            </a:r>
          </a:p>
          <a:p>
            <a:pPr lvl="0"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для создания приложения 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под конкретную ОС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238800" y="3841550"/>
            <a:ext cx="4076700" cy="146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Используют всю функциональность устройства, доступную через нативный SDK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7" name="Shape 77"/>
          <p:cNvSpPr txBox="1"/>
          <p:nvPr/>
        </p:nvSpPr>
        <p:spPr>
          <a:xfrm>
            <a:off x="155675" y="6271925"/>
            <a:ext cx="81378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Введение</a:t>
            </a:r>
          </a:p>
        </p:txBody>
      </p:sp>
      <p:pic>
        <p:nvPicPr>
          <p:cNvPr id="78" name="Shape 78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 txBox="1"/>
          <p:nvPr/>
        </p:nvSpPr>
        <p:spPr>
          <a:xfrm>
            <a:off x="477550" y="2930725"/>
            <a:ext cx="7911300" cy="30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Память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Уменьшение числа замыканий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Оптимизация операций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Выделение критических участков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1050">
              <a:solidFill>
                <a:srgbClr val="F3F3F3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48" name="Shape 348"/>
          <p:cNvSpPr txBox="1"/>
          <p:nvPr>
            <p:ph type="title"/>
          </p:nvPr>
        </p:nvSpPr>
        <p:spPr>
          <a:xfrm>
            <a:off x="0" y="8650"/>
            <a:ext cx="9144000" cy="25167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lnSpc>
                <a:spcPct val="100000"/>
              </a:lnSpc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Техники оптимизации производительности: </a:t>
            </a:r>
          </a:p>
          <a:p>
            <a:pPr indent="0" lvl="0" marL="457200" rtl="0">
              <a:lnSpc>
                <a:spcPct val="100000"/>
              </a:lnSpc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оптимизация JS</a:t>
            </a:r>
          </a:p>
        </p:txBody>
      </p:sp>
      <p:sp>
        <p:nvSpPr>
          <p:cNvPr id="349" name="Shape 349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0" name="Shape 350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351" name="Shape 351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 txBox="1"/>
          <p:nvPr/>
        </p:nvSpPr>
        <p:spPr>
          <a:xfrm>
            <a:off x="908450" y="681050"/>
            <a:ext cx="5508600" cy="581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2200">
                <a:latin typeface="Georgia"/>
                <a:ea typeface="Georgia"/>
                <a:cs typeface="Georgia"/>
                <a:sym typeface="Georgia"/>
              </a:rPr>
              <a:t>На данный момент не оптимизируются:</a:t>
            </a:r>
          </a:p>
        </p:txBody>
      </p:sp>
      <p:sp>
        <p:nvSpPr>
          <p:cNvPr id="357" name="Shape 357"/>
          <p:cNvSpPr/>
          <p:nvPr/>
        </p:nvSpPr>
        <p:spPr>
          <a:xfrm>
            <a:off x="957350" y="1519400"/>
            <a:ext cx="129600" cy="129600"/>
          </a:xfrm>
          <a:prstGeom prst="ellipse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8" name="Shape 358"/>
          <p:cNvSpPr/>
          <p:nvPr/>
        </p:nvSpPr>
        <p:spPr>
          <a:xfrm>
            <a:off x="957350" y="2886887"/>
            <a:ext cx="129600" cy="129600"/>
          </a:xfrm>
          <a:prstGeom prst="ellipse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9" name="Shape 359"/>
          <p:cNvSpPr/>
          <p:nvPr/>
        </p:nvSpPr>
        <p:spPr>
          <a:xfrm>
            <a:off x="957350" y="2424312"/>
            <a:ext cx="129600" cy="129600"/>
          </a:xfrm>
          <a:prstGeom prst="ellipse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0" name="Shape 360"/>
          <p:cNvSpPr/>
          <p:nvPr/>
        </p:nvSpPr>
        <p:spPr>
          <a:xfrm>
            <a:off x="957350" y="1971862"/>
            <a:ext cx="129600" cy="129600"/>
          </a:xfrm>
          <a:prstGeom prst="ellipse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1" name="Shape 361"/>
          <p:cNvSpPr txBox="1"/>
          <p:nvPr/>
        </p:nvSpPr>
        <p:spPr>
          <a:xfrm>
            <a:off x="1145825" y="1337750"/>
            <a:ext cx="7606200" cy="25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Генераторы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Функции, содержащие выражения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for-of</a:t>
            </a: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try-catch</a:t>
            </a: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и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try-finally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Функции, содержащие присваивание с помощью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let</a:t>
            </a: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и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const</a:t>
            </a:r>
          </a:p>
          <a:p>
            <a:pPr indent="-6985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Функции, содержащие литералы объекта с использованием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__proto__</a:t>
            </a: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get</a:t>
            </a: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или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set</a:t>
            </a: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конструкций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1119875" y="4731700"/>
            <a:ext cx="7255800" cy="109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6985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Функции, содержащие выражения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debugger</a:t>
            </a: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и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with</a:t>
            </a: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Функции, непосредственно вызывающие </a:t>
            </a:r>
            <a:r>
              <a:rPr lang="ru" sz="2000">
                <a:solidFill>
                  <a:srgbClr val="FF9900"/>
                </a:solidFill>
                <a:latin typeface="Georgia"/>
                <a:ea typeface="Georgia"/>
                <a:cs typeface="Georgia"/>
                <a:sym typeface="Georgia"/>
              </a:rPr>
              <a:t>eval()</a:t>
            </a:r>
            <a:r>
              <a:rPr lang="ru" sz="2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3" name="Shape 363"/>
          <p:cNvSpPr txBox="1"/>
          <p:nvPr/>
        </p:nvSpPr>
        <p:spPr>
          <a:xfrm>
            <a:off x="908450" y="4102000"/>
            <a:ext cx="4107600" cy="5811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ru" sz="2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Никогда не оптимизируются:</a:t>
            </a:r>
          </a:p>
        </p:txBody>
      </p:sp>
      <p:sp>
        <p:nvSpPr>
          <p:cNvPr id="364" name="Shape 364"/>
          <p:cNvSpPr/>
          <p:nvPr/>
        </p:nvSpPr>
        <p:spPr>
          <a:xfrm>
            <a:off x="957350" y="5384212"/>
            <a:ext cx="129600" cy="129600"/>
          </a:xfrm>
          <a:prstGeom prst="ellipse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5" name="Shape 365"/>
          <p:cNvSpPr/>
          <p:nvPr/>
        </p:nvSpPr>
        <p:spPr>
          <a:xfrm>
            <a:off x="957350" y="4921812"/>
            <a:ext cx="129600" cy="129600"/>
          </a:xfrm>
          <a:prstGeom prst="ellipse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6" name="Shape 366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7" name="Shape 367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368" name="Shape 368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/>
          <p:nvPr/>
        </p:nvSpPr>
        <p:spPr>
          <a:xfrm>
            <a:off x="0" y="6187472"/>
            <a:ext cx="9144000" cy="670500"/>
          </a:xfrm>
          <a:prstGeom prst="rect">
            <a:avLst/>
          </a:prstGeom>
          <a:solidFill>
            <a:srgbClr val="2B011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4" name="Shape 374"/>
          <p:cNvSpPr txBox="1"/>
          <p:nvPr>
            <p:ph type="title"/>
          </p:nvPr>
        </p:nvSpPr>
        <p:spPr>
          <a:xfrm>
            <a:off x="0" y="8650"/>
            <a:ext cx="9144000" cy="15846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Мы учитываем три точки зрения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при выборе платформы:</a:t>
            </a:r>
          </a:p>
        </p:txBody>
      </p:sp>
      <p:sp>
        <p:nvSpPr>
          <p:cNvPr id="375" name="Shape 375"/>
          <p:cNvSpPr txBox="1"/>
          <p:nvPr>
            <p:ph idx="1" type="body"/>
          </p:nvPr>
        </p:nvSpPr>
        <p:spPr>
          <a:xfrm>
            <a:off x="433425" y="2331725"/>
            <a:ext cx="4686900" cy="2782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6FA8DC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Владельца б</a:t>
            </a: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изнеса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6FA8DC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Конечного пользователя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6FA8DC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Разработчика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155675" y="6271925"/>
            <a:ext cx="59241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Как следует работать с требованиями</a:t>
            </a:r>
          </a:p>
        </p:txBody>
      </p:sp>
      <p:pic>
        <p:nvPicPr>
          <p:cNvPr id="377" name="Shape 377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 txBox="1"/>
          <p:nvPr>
            <p:ph type="title"/>
          </p:nvPr>
        </p:nvSpPr>
        <p:spPr>
          <a:xfrm>
            <a:off x="9275" y="865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Критерии владельца бизнеса</a:t>
            </a:r>
          </a:p>
        </p:txBody>
      </p:sp>
      <p:sp>
        <p:nvSpPr>
          <p:cNvPr id="383" name="Shape 383"/>
          <p:cNvSpPr txBox="1"/>
          <p:nvPr>
            <p:ph idx="1" type="body"/>
          </p:nvPr>
        </p:nvSpPr>
        <p:spPr>
          <a:xfrm>
            <a:off x="390825" y="1765225"/>
            <a:ext cx="7594800" cy="3678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Бюджет проекта на создание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Бюджет проекта на поддержку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Сроки и количество людей, знакомых с данной технологией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Реализация требуемого функционала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Удовлетворенность конечного пользователя</a:t>
            </a:r>
          </a:p>
        </p:txBody>
      </p:sp>
      <p:sp>
        <p:nvSpPr>
          <p:cNvPr id="384" name="Shape 384"/>
          <p:cNvSpPr/>
          <p:nvPr/>
        </p:nvSpPr>
        <p:spPr>
          <a:xfrm>
            <a:off x="0" y="6187472"/>
            <a:ext cx="9144000" cy="670500"/>
          </a:xfrm>
          <a:prstGeom prst="rect">
            <a:avLst/>
          </a:prstGeom>
          <a:solidFill>
            <a:srgbClr val="2B011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5" name="Shape 385"/>
          <p:cNvSpPr txBox="1"/>
          <p:nvPr/>
        </p:nvSpPr>
        <p:spPr>
          <a:xfrm>
            <a:off x="155675" y="6271925"/>
            <a:ext cx="59241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Как следует работать с требованиями</a:t>
            </a:r>
          </a:p>
        </p:txBody>
      </p:sp>
      <p:pic>
        <p:nvPicPr>
          <p:cNvPr id="386" name="Shape 386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/>
          <p:nvPr/>
        </p:nvSpPr>
        <p:spPr>
          <a:xfrm>
            <a:off x="521750" y="2460400"/>
            <a:ext cx="6428400" cy="31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937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"Не тормозит"</a:t>
            </a:r>
          </a:p>
          <a:p>
            <a:pPr indent="-3937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"Красиво и удобно"</a:t>
            </a:r>
          </a:p>
          <a:p>
            <a:pPr indent="-3937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6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"Выполняет все, что требуется, и так,   как я этого ожидаю"</a:t>
            </a:r>
          </a:p>
        </p:txBody>
      </p:sp>
      <p:sp>
        <p:nvSpPr>
          <p:cNvPr id="392" name="Shape 392"/>
          <p:cNvSpPr txBox="1"/>
          <p:nvPr>
            <p:ph type="title"/>
          </p:nvPr>
        </p:nvSpPr>
        <p:spPr>
          <a:xfrm>
            <a:off x="0" y="0"/>
            <a:ext cx="9144000" cy="15846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Критерии конечного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пользователя</a:t>
            </a:r>
          </a:p>
        </p:txBody>
      </p:sp>
      <p:sp>
        <p:nvSpPr>
          <p:cNvPr id="393" name="Shape 393"/>
          <p:cNvSpPr/>
          <p:nvPr/>
        </p:nvSpPr>
        <p:spPr>
          <a:xfrm>
            <a:off x="0" y="6187472"/>
            <a:ext cx="9144000" cy="670500"/>
          </a:xfrm>
          <a:prstGeom prst="rect">
            <a:avLst/>
          </a:prstGeom>
          <a:solidFill>
            <a:srgbClr val="2B011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4" name="Shape 394"/>
          <p:cNvSpPr txBox="1"/>
          <p:nvPr/>
        </p:nvSpPr>
        <p:spPr>
          <a:xfrm>
            <a:off x="155675" y="6271925"/>
            <a:ext cx="59241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Как следует работать с требованиями</a:t>
            </a:r>
          </a:p>
        </p:txBody>
      </p:sp>
      <p:pic>
        <p:nvPicPr>
          <p:cNvPr id="395" name="Shape 395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/>
          <p:nvPr>
            <p:ph type="title"/>
          </p:nvPr>
        </p:nvSpPr>
        <p:spPr>
          <a:xfrm>
            <a:off x="0" y="865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Критерии разработчика</a:t>
            </a:r>
          </a:p>
        </p:txBody>
      </p:sp>
      <p:sp>
        <p:nvSpPr>
          <p:cNvPr id="401" name="Shape 401"/>
          <p:cNvSpPr txBox="1"/>
          <p:nvPr>
            <p:ph idx="1" type="body"/>
          </p:nvPr>
        </p:nvSpPr>
        <p:spPr>
          <a:xfrm>
            <a:off x="389725" y="1350875"/>
            <a:ext cx="6260700" cy="4385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Относительное быстродействие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Возможность оптимизации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Скорость разработки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Расширяемость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Комьюнити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Краткость и прозрачность кода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Фан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Свитчинг/опыт = знание платформы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Мода + тренды + резюме</a:t>
            </a:r>
          </a:p>
        </p:txBody>
      </p:sp>
      <p:sp>
        <p:nvSpPr>
          <p:cNvPr id="402" name="Shape 402"/>
          <p:cNvSpPr/>
          <p:nvPr/>
        </p:nvSpPr>
        <p:spPr>
          <a:xfrm>
            <a:off x="0" y="6187472"/>
            <a:ext cx="9144000" cy="670500"/>
          </a:xfrm>
          <a:prstGeom prst="rect">
            <a:avLst/>
          </a:prstGeom>
          <a:solidFill>
            <a:srgbClr val="2B011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3" name="Shape 403"/>
          <p:cNvSpPr txBox="1"/>
          <p:nvPr/>
        </p:nvSpPr>
        <p:spPr>
          <a:xfrm>
            <a:off x="155675" y="6271925"/>
            <a:ext cx="59241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Как следует работать с требованиями</a:t>
            </a:r>
          </a:p>
        </p:txBody>
      </p:sp>
      <p:pic>
        <p:nvPicPr>
          <p:cNvPr id="404" name="Shape 404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 txBox="1"/>
          <p:nvPr>
            <p:ph type="title"/>
          </p:nvPr>
        </p:nvSpPr>
        <p:spPr>
          <a:xfrm>
            <a:off x="0" y="865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Алгоритм</a:t>
            </a:r>
          </a:p>
        </p:txBody>
      </p:sp>
      <p:sp>
        <p:nvSpPr>
          <p:cNvPr id="410" name="Shape 410"/>
          <p:cNvSpPr txBox="1"/>
          <p:nvPr>
            <p:ph idx="1" type="body"/>
          </p:nvPr>
        </p:nvSpPr>
        <p:spPr>
          <a:xfrm>
            <a:off x="1062000" y="1744200"/>
            <a:ext cx="6511800" cy="3669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Выяснить технические требования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Выяснить </a:t>
            </a: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НЕтехнические</a:t>
            </a: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 требования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Выяснить приоритеты бизнеса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Выставить весовые коэффициенты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Провести сравнение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</p:txBody>
      </p:sp>
      <p:sp>
        <p:nvSpPr>
          <p:cNvPr id="411" name="Shape 411"/>
          <p:cNvSpPr txBox="1"/>
          <p:nvPr/>
        </p:nvSpPr>
        <p:spPr>
          <a:xfrm>
            <a:off x="527425" y="1571250"/>
            <a:ext cx="637800" cy="3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22000"/>
              </a:lnSpc>
              <a:spcBef>
                <a:spcPts val="0"/>
              </a:spcBef>
              <a:buNone/>
            </a:pPr>
            <a:r>
              <a:rPr lang="ru" sz="3600">
                <a:solidFill>
                  <a:srgbClr val="0B5394"/>
                </a:solidFill>
                <a:latin typeface="Georgia"/>
                <a:ea typeface="Georgia"/>
                <a:cs typeface="Georgia"/>
                <a:sym typeface="Georgia"/>
              </a:rPr>
              <a:t>1.</a:t>
            </a:r>
          </a:p>
          <a:p>
            <a:pPr lvl="0">
              <a:lnSpc>
                <a:spcPct val="122000"/>
              </a:lnSpc>
              <a:spcBef>
                <a:spcPts val="0"/>
              </a:spcBef>
              <a:buNone/>
            </a:pPr>
            <a:r>
              <a:rPr lang="ru" sz="3600">
                <a:solidFill>
                  <a:srgbClr val="3D85C6"/>
                </a:solidFill>
                <a:latin typeface="Georgia"/>
                <a:ea typeface="Georgia"/>
                <a:cs typeface="Georgia"/>
                <a:sym typeface="Georgia"/>
              </a:rPr>
              <a:t>2.</a:t>
            </a:r>
          </a:p>
          <a:p>
            <a:pPr lvl="0">
              <a:lnSpc>
                <a:spcPct val="122000"/>
              </a:lnSpc>
              <a:spcBef>
                <a:spcPts val="0"/>
              </a:spcBef>
              <a:buNone/>
            </a:pPr>
            <a:r>
              <a:rPr lang="ru" sz="3600">
                <a:solidFill>
                  <a:srgbClr val="6FA8DC"/>
                </a:solidFill>
                <a:latin typeface="Georgia"/>
                <a:ea typeface="Georgia"/>
                <a:cs typeface="Georgia"/>
                <a:sym typeface="Georgia"/>
              </a:rPr>
              <a:t>3.</a:t>
            </a:r>
          </a:p>
          <a:p>
            <a:pPr lvl="0">
              <a:lnSpc>
                <a:spcPct val="122000"/>
              </a:lnSpc>
              <a:spcBef>
                <a:spcPts val="0"/>
              </a:spcBef>
              <a:buNone/>
            </a:pPr>
            <a:r>
              <a:rPr lang="ru" sz="3600">
                <a:solidFill>
                  <a:srgbClr val="9FC5E8"/>
                </a:solidFill>
                <a:latin typeface="Georgia"/>
                <a:ea typeface="Georgia"/>
                <a:cs typeface="Georgia"/>
                <a:sym typeface="Georgia"/>
              </a:rPr>
              <a:t>4.</a:t>
            </a:r>
          </a:p>
          <a:p>
            <a:pPr lvl="0">
              <a:lnSpc>
                <a:spcPct val="122000"/>
              </a:lnSpc>
              <a:spcBef>
                <a:spcPts val="0"/>
              </a:spcBef>
              <a:buNone/>
            </a:pPr>
            <a:r>
              <a:rPr lang="ru" sz="3600">
                <a:solidFill>
                  <a:srgbClr val="CFE2F3"/>
                </a:solidFill>
                <a:latin typeface="Georgia"/>
                <a:ea typeface="Georgia"/>
                <a:cs typeface="Georgia"/>
                <a:sym typeface="Georgia"/>
              </a:rPr>
              <a:t>5.</a:t>
            </a:r>
          </a:p>
        </p:txBody>
      </p:sp>
      <p:sp>
        <p:nvSpPr>
          <p:cNvPr id="412" name="Shape 412"/>
          <p:cNvSpPr/>
          <p:nvPr/>
        </p:nvSpPr>
        <p:spPr>
          <a:xfrm>
            <a:off x="0" y="6187472"/>
            <a:ext cx="9144000" cy="670500"/>
          </a:xfrm>
          <a:prstGeom prst="rect">
            <a:avLst/>
          </a:prstGeom>
          <a:solidFill>
            <a:srgbClr val="2B011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3" name="Shape 413"/>
          <p:cNvSpPr txBox="1"/>
          <p:nvPr/>
        </p:nvSpPr>
        <p:spPr>
          <a:xfrm>
            <a:off x="155675" y="6271925"/>
            <a:ext cx="59241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Как следует работать с требованиями</a:t>
            </a:r>
          </a:p>
        </p:txBody>
      </p:sp>
      <p:pic>
        <p:nvPicPr>
          <p:cNvPr id="414" name="Shape 414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hape 419"/>
          <p:cNvSpPr txBox="1"/>
          <p:nvPr>
            <p:ph type="title"/>
          </p:nvPr>
        </p:nvSpPr>
        <p:spPr>
          <a:xfrm>
            <a:off x="0" y="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Разбираемся по функционалу</a:t>
            </a:r>
          </a:p>
        </p:txBody>
      </p:sp>
      <p:sp>
        <p:nvSpPr>
          <p:cNvPr id="420" name="Shape 420"/>
          <p:cNvSpPr txBox="1"/>
          <p:nvPr>
            <p:ph idx="1" type="body"/>
          </p:nvPr>
        </p:nvSpPr>
        <p:spPr>
          <a:xfrm>
            <a:off x="426900" y="1373350"/>
            <a:ext cx="8137800" cy="3669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Фоновый режим – скорее всего, нативное приложение</a:t>
            </a:r>
          </a:p>
          <a:p>
            <a:pPr indent="-3556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Универсальный дизайн, без сложных вычислений – PhoneGap</a:t>
            </a:r>
          </a:p>
          <a:p>
            <a:pPr indent="-3556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Много логики и нативный UI без особой стилизации – ReactNative</a:t>
            </a:r>
          </a:p>
          <a:p>
            <a:pPr indent="-3556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Готовое SPA – PhoneGap</a:t>
            </a:r>
          </a:p>
          <a:p>
            <a:pPr indent="-3556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Много логики и особые требования к дизайну – NativeScript</a:t>
            </a:r>
          </a:p>
          <a:p>
            <a:pPr indent="-3556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OpenGL, threads – нативное приложение</a:t>
            </a:r>
          </a:p>
          <a:p>
            <a:pPr indent="-3556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0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Готовые библиотеки для ключевого функционала – та платформа, для которой эти библиотеки созданы</a:t>
            </a:r>
          </a:p>
          <a:p>
            <a:pPr lvl="0" rt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21" name="Shape 421"/>
          <p:cNvSpPr/>
          <p:nvPr/>
        </p:nvSpPr>
        <p:spPr>
          <a:xfrm>
            <a:off x="0" y="6187475"/>
            <a:ext cx="9144000" cy="670500"/>
          </a:xfrm>
          <a:prstGeom prst="rect">
            <a:avLst/>
          </a:prstGeom>
          <a:solidFill>
            <a:srgbClr val="031B3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2" name="Shape 422"/>
          <p:cNvSpPr txBox="1"/>
          <p:nvPr/>
        </p:nvSpPr>
        <p:spPr>
          <a:xfrm>
            <a:off x="155675" y="6271925"/>
            <a:ext cx="25512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В реальной жизни</a:t>
            </a:r>
          </a:p>
        </p:txBody>
      </p:sp>
      <p:pic>
        <p:nvPicPr>
          <p:cNvPr id="423" name="Shape 423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/>
          <p:nvPr/>
        </p:nvSpPr>
        <p:spPr>
          <a:xfrm>
            <a:off x="0" y="6187475"/>
            <a:ext cx="9144000" cy="670500"/>
          </a:xfrm>
          <a:prstGeom prst="rect">
            <a:avLst/>
          </a:prstGeom>
          <a:solidFill>
            <a:srgbClr val="031B3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9" name="Shape 429"/>
          <p:cNvSpPr txBox="1"/>
          <p:nvPr>
            <p:ph type="title"/>
          </p:nvPr>
        </p:nvSpPr>
        <p:spPr>
          <a:xfrm>
            <a:off x="0" y="0"/>
            <a:ext cx="9144000" cy="15846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Реальные кейсы: 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Energy Supply Business</a:t>
            </a:r>
          </a:p>
        </p:txBody>
      </p:sp>
      <p:sp>
        <p:nvSpPr>
          <p:cNvPr id="430" name="Shape 430"/>
          <p:cNvSpPr txBox="1"/>
          <p:nvPr>
            <p:ph idx="1" type="body"/>
          </p:nvPr>
        </p:nvSpPr>
        <p:spPr>
          <a:xfrm>
            <a:off x="374475" y="2236950"/>
            <a:ext cx="8036100" cy="2231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Ч</a:t>
            </a: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асто изменяемая логика продаж, которая должна работать в оффлайн-режиме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З</a:t>
            </a: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агружаемые с сервера темы для оформления частей приложения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Работа с электронными документами и PDF-формами</a:t>
            </a:r>
          </a:p>
        </p:txBody>
      </p:sp>
      <p:sp>
        <p:nvSpPr>
          <p:cNvPr id="431" name="Shape 431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rgbClr val="D9D9D9"/>
                </a:solidFill>
              </a:rPr>
              <a:t>В реальной жизни</a:t>
            </a:r>
          </a:p>
        </p:txBody>
      </p:sp>
      <p:pic>
        <p:nvPicPr>
          <p:cNvPr id="432" name="Shape 432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/>
          <p:nvPr/>
        </p:nvSpPr>
        <p:spPr>
          <a:xfrm>
            <a:off x="0" y="6187475"/>
            <a:ext cx="9144000" cy="670500"/>
          </a:xfrm>
          <a:prstGeom prst="rect">
            <a:avLst/>
          </a:prstGeom>
          <a:solidFill>
            <a:srgbClr val="031B3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8" name="Shape 438"/>
          <p:cNvSpPr txBox="1"/>
          <p:nvPr>
            <p:ph type="title"/>
          </p:nvPr>
        </p:nvSpPr>
        <p:spPr>
          <a:xfrm>
            <a:off x="0" y="0"/>
            <a:ext cx="9144000" cy="15846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>
              <a:spcBef>
                <a:spcPts val="0"/>
              </a:spcBef>
              <a:buNone/>
            </a:pPr>
            <a:r>
              <a:rPr b="1" lang="ru" sz="3400">
                <a:solidFill>
                  <a:srgbClr val="F3F3F3"/>
                </a:solidFill>
              </a:rPr>
              <a:t>Реальные кейсы: </a:t>
            </a:r>
          </a:p>
          <a:p>
            <a:pPr indent="0" lvl="0" marL="457200" rtl="0">
              <a:spcBef>
                <a:spcPts val="0"/>
              </a:spcBef>
              <a:spcAft>
                <a:spcPts val="1000"/>
              </a:spcAft>
              <a:buNone/>
            </a:pPr>
            <a:r>
              <a:rPr b="1" lang="ru" sz="3400">
                <a:solidFill>
                  <a:srgbClr val="F3F3F3"/>
                </a:solidFill>
              </a:rPr>
              <a:t>StayGo (entertainment)</a:t>
            </a:r>
          </a:p>
        </p:txBody>
      </p:sp>
      <p:sp>
        <p:nvSpPr>
          <p:cNvPr id="439" name="Shape 439"/>
          <p:cNvSpPr txBox="1"/>
          <p:nvPr>
            <p:ph idx="1" type="body"/>
          </p:nvPr>
        </p:nvSpPr>
        <p:spPr>
          <a:xfrm>
            <a:off x="343275" y="2186825"/>
            <a:ext cx="7111500" cy="199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Быстрый выход на все мобильные рынки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Одновременная маркетинговая программа на два рынка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Нестандартная анимация и оформление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rgbClr val="D9D9D9"/>
                </a:solidFill>
              </a:rPr>
              <a:t>В реальной жизни</a:t>
            </a:r>
          </a:p>
        </p:txBody>
      </p:sp>
      <p:pic>
        <p:nvPicPr>
          <p:cNvPr id="441" name="Shape 441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>
            <a:off x="6112675" y="1369125"/>
            <a:ext cx="2935500" cy="44619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3098675" y="1369125"/>
            <a:ext cx="2935500" cy="44619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/>
          <p:nvPr/>
        </p:nvSpPr>
        <p:spPr>
          <a:xfrm>
            <a:off x="90800" y="1369125"/>
            <a:ext cx="2935500" cy="44619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 txBox="1"/>
          <p:nvPr/>
        </p:nvSpPr>
        <p:spPr>
          <a:xfrm>
            <a:off x="3184875" y="2767300"/>
            <a:ext cx="2691300" cy="201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Slack</a:t>
            </a:r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Microsoft </a:t>
            </a: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  <a:hlinkClick r:id="rId3"/>
              </a:rPr>
              <a:t>Visual 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" sz="2200"/>
              <a:t>      </a:t>
            </a:r>
            <a:r>
              <a:rPr lang="ru" sz="2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Studio Code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Atom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t/>
            </a:r>
            <a:endParaRPr sz="18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7" name="Shape 87"/>
          <p:cNvSpPr txBox="1"/>
          <p:nvPr/>
        </p:nvSpPr>
        <p:spPr>
          <a:xfrm>
            <a:off x="3238250" y="1638200"/>
            <a:ext cx="2691300" cy="9117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2200">
                <a:latin typeface="Georgia"/>
                <a:ea typeface="Georgia"/>
                <a:cs typeface="Georgia"/>
                <a:sym typeface="Georgia"/>
              </a:rPr>
              <a:t>Кроссплатформа </a:t>
            </a:r>
          </a:p>
          <a:p>
            <a:pPr lvl="0" rtl="0">
              <a:spcBef>
                <a:spcPts val="0"/>
              </a:spcBef>
              <a:buNone/>
            </a:pPr>
            <a:r>
              <a:rPr lang="ru" sz="2200">
                <a:latin typeface="Georgia"/>
                <a:ea typeface="Georgia"/>
                <a:cs typeface="Georgia"/>
                <a:sym typeface="Georgia"/>
              </a:rPr>
              <a:t>на</a:t>
            </a:r>
            <a:r>
              <a:rPr lang="ru" sz="2200">
                <a:latin typeface="Georgia"/>
                <a:ea typeface="Georgia"/>
                <a:cs typeface="Georgia"/>
                <a:sym typeface="Georgia"/>
              </a:rPr>
              <a:t> WebView:</a:t>
            </a:r>
          </a:p>
        </p:txBody>
      </p:sp>
      <p:sp>
        <p:nvSpPr>
          <p:cNvPr id="88" name="Shape 88"/>
          <p:cNvSpPr txBox="1"/>
          <p:nvPr>
            <p:ph type="title"/>
          </p:nvPr>
        </p:nvSpPr>
        <p:spPr>
          <a:xfrm>
            <a:off x="0" y="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Три типа платформ</a:t>
            </a:r>
          </a:p>
        </p:txBody>
      </p:sp>
      <p:sp>
        <p:nvSpPr>
          <p:cNvPr id="89" name="Shape 89"/>
          <p:cNvSpPr/>
          <p:nvPr/>
        </p:nvSpPr>
        <p:spPr>
          <a:xfrm>
            <a:off x="0" y="6187475"/>
            <a:ext cx="9144000" cy="670500"/>
          </a:xfrm>
          <a:prstGeom prst="rect">
            <a:avLst/>
          </a:prstGeom>
          <a:solidFill>
            <a:srgbClr val="053D3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 txBox="1"/>
          <p:nvPr/>
        </p:nvSpPr>
        <p:spPr>
          <a:xfrm>
            <a:off x="6257087" y="2905800"/>
            <a:ext cx="2241900" cy="26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Facebook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Instagram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Airbnb</a:t>
            </a:r>
          </a:p>
        </p:txBody>
      </p:sp>
      <p:pic>
        <p:nvPicPr>
          <p:cNvPr id="91" name="Shape 9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23223" y="5254841"/>
            <a:ext cx="1101336" cy="200381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Shape 9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48337" y="4758454"/>
            <a:ext cx="1168946" cy="220406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Shape 93"/>
          <p:cNvSpPr txBox="1"/>
          <p:nvPr/>
        </p:nvSpPr>
        <p:spPr>
          <a:xfrm>
            <a:off x="6211300" y="1638200"/>
            <a:ext cx="2738400" cy="1129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2200">
                <a:latin typeface="Georgia"/>
                <a:ea typeface="Georgia"/>
                <a:cs typeface="Georgia"/>
                <a:sym typeface="Georgia"/>
              </a:rPr>
              <a:t>Кроссплатформа </a:t>
            </a:r>
          </a:p>
          <a:p>
            <a:pPr lvl="0" rtl="0">
              <a:spcBef>
                <a:spcPts val="0"/>
              </a:spcBef>
              <a:buNone/>
            </a:pPr>
            <a:r>
              <a:rPr lang="ru" sz="2200">
                <a:latin typeface="Georgia"/>
                <a:ea typeface="Georgia"/>
                <a:cs typeface="Georgia"/>
                <a:sym typeface="Georgia"/>
              </a:rPr>
              <a:t>на виртуальной машине</a:t>
            </a:r>
            <a:r>
              <a:rPr lang="ru" sz="2200">
                <a:latin typeface="Georgia"/>
                <a:ea typeface="Georgia"/>
                <a:cs typeface="Georgia"/>
                <a:sym typeface="Georgia"/>
              </a:rPr>
              <a:t>: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294050" y="3144225"/>
            <a:ext cx="2525100" cy="9117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200">
                <a:latin typeface="Georgia"/>
                <a:ea typeface="Georgia"/>
                <a:cs typeface="Georgia"/>
                <a:sym typeface="Georgia"/>
              </a:rPr>
              <a:t>Нативные</a:t>
            </a:r>
          </a:p>
          <a:p>
            <a:pPr lvl="0" rtl="0">
              <a:spcBef>
                <a:spcPts val="0"/>
              </a:spcBef>
              <a:buNone/>
            </a:pPr>
            <a:r>
              <a:rPr lang="ru" sz="2200">
                <a:latin typeface="Georgia"/>
                <a:ea typeface="Georgia"/>
                <a:cs typeface="Georgia"/>
                <a:sym typeface="Georgia"/>
              </a:rPr>
              <a:t>приложения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08612" y="5005084"/>
            <a:ext cx="966168" cy="4313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75449" y="5130241"/>
            <a:ext cx="1187831" cy="181003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40224" y="5081316"/>
            <a:ext cx="1305924" cy="547399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/>
          <p:nvPr/>
        </p:nvSpPr>
        <p:spPr>
          <a:xfrm>
            <a:off x="155675" y="6271925"/>
            <a:ext cx="81378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rgbClr val="D9D9D9"/>
                </a:solidFill>
              </a:rPr>
              <a:t>Введение</a:t>
            </a:r>
          </a:p>
        </p:txBody>
      </p:sp>
      <p:pic>
        <p:nvPicPr>
          <p:cNvPr id="99" name="Shape 99"/>
          <p:cNvPicPr preferRelativeResize="0"/>
          <p:nvPr/>
        </p:nvPicPr>
        <p:blipFill rotWithShape="1">
          <a:blip r:embed="rId9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/>
          <p:nvPr/>
        </p:nvSpPr>
        <p:spPr>
          <a:xfrm>
            <a:off x="0" y="6187475"/>
            <a:ext cx="9144000" cy="670500"/>
          </a:xfrm>
          <a:prstGeom prst="rect">
            <a:avLst/>
          </a:prstGeom>
          <a:solidFill>
            <a:srgbClr val="031B3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7" name="Shape 447"/>
          <p:cNvSpPr txBox="1"/>
          <p:nvPr>
            <p:ph idx="1" type="body"/>
          </p:nvPr>
        </p:nvSpPr>
        <p:spPr>
          <a:xfrm>
            <a:off x="432675" y="2242025"/>
            <a:ext cx="8036100" cy="2096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Д</a:t>
            </a: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изайн превыше всего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Типографика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Анимации</a:t>
            </a:r>
          </a:p>
        </p:txBody>
      </p:sp>
      <p:sp>
        <p:nvSpPr>
          <p:cNvPr id="448" name="Shape 448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rgbClr val="D9D9D9"/>
                </a:solidFill>
              </a:rPr>
              <a:t>В реальной жизни</a:t>
            </a:r>
          </a:p>
        </p:txBody>
      </p:sp>
      <p:pic>
        <p:nvPicPr>
          <p:cNvPr id="449" name="Shape 449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  <p:sp>
        <p:nvSpPr>
          <p:cNvPr id="450" name="Shape 450"/>
          <p:cNvSpPr txBox="1"/>
          <p:nvPr>
            <p:ph type="title"/>
          </p:nvPr>
        </p:nvSpPr>
        <p:spPr>
          <a:xfrm>
            <a:off x="0" y="0"/>
            <a:ext cx="9144000" cy="15846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400">
                <a:solidFill>
                  <a:srgbClr val="F3F3F3"/>
                </a:solidFill>
              </a:rPr>
              <a:t>Ре</a:t>
            </a:r>
            <a:r>
              <a:rPr b="1" lang="ru" sz="3400">
                <a:solidFill>
                  <a:srgbClr val="F3F3F3"/>
                </a:solidFill>
              </a:rPr>
              <a:t>альные кейсы: </a:t>
            </a:r>
          </a:p>
          <a:p>
            <a:pPr indent="0" lvl="0" marL="457200" rtl="0">
              <a:spcBef>
                <a:spcPts val="0"/>
              </a:spcBef>
              <a:spcAft>
                <a:spcPts val="1000"/>
              </a:spcAft>
              <a:buNone/>
            </a:pPr>
            <a:r>
              <a:rPr b="1" lang="ru" sz="3400">
                <a:solidFill>
                  <a:srgbClr val="F3F3F3"/>
                </a:solidFill>
              </a:rPr>
              <a:t>Information Services/E-Publishing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 txBox="1"/>
          <p:nvPr>
            <p:ph type="title"/>
          </p:nvPr>
        </p:nvSpPr>
        <p:spPr>
          <a:xfrm>
            <a:off x="0" y="0"/>
            <a:ext cx="9144000" cy="9858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-69850" lvl="0" marL="4572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1" lang="ru" sz="3600">
                <a:solidFill>
                  <a:srgbClr val="F3F3F3"/>
                </a:solidFill>
              </a:rPr>
              <a:t>Примеры бизнес-кейсов</a:t>
            </a:r>
          </a:p>
        </p:txBody>
      </p:sp>
      <p:sp>
        <p:nvSpPr>
          <p:cNvPr id="456" name="Shape 456"/>
          <p:cNvSpPr txBox="1"/>
          <p:nvPr>
            <p:ph idx="1" type="body"/>
          </p:nvPr>
        </p:nvSpPr>
        <p:spPr>
          <a:xfrm>
            <a:off x="426900" y="1289400"/>
            <a:ext cx="8137800" cy="3669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Цифровой киоск, онлайн-паблишинг – PhoneGap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Оффлайн-навигация (огромное количество расчетов) – нативное приложение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Трехмерные игры (OpenGL) – нативное приложение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Интернет-магазин – ReactNative, NativeScript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Работа с кастомными устройствами – NativeScript, нативное приложение</a:t>
            </a: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4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Проверка бизнес-идеи – 100% кроссплатформа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</p:txBody>
      </p:sp>
      <p:sp>
        <p:nvSpPr>
          <p:cNvPr id="457" name="Shape 457"/>
          <p:cNvSpPr/>
          <p:nvPr/>
        </p:nvSpPr>
        <p:spPr>
          <a:xfrm>
            <a:off x="0" y="6187475"/>
            <a:ext cx="9144000" cy="670500"/>
          </a:xfrm>
          <a:prstGeom prst="rect">
            <a:avLst/>
          </a:prstGeom>
          <a:solidFill>
            <a:srgbClr val="031B3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8" name="Shape 458"/>
          <p:cNvSpPr txBox="1"/>
          <p:nvPr/>
        </p:nvSpPr>
        <p:spPr>
          <a:xfrm>
            <a:off x="155675" y="6271925"/>
            <a:ext cx="25512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В реальной жизни</a:t>
            </a:r>
          </a:p>
        </p:txBody>
      </p:sp>
      <p:pic>
        <p:nvPicPr>
          <p:cNvPr id="459" name="Shape 459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/>
          <p:nvPr>
            <p:ph idx="1" type="body"/>
          </p:nvPr>
        </p:nvSpPr>
        <p:spPr>
          <a:xfrm>
            <a:off x="904225" y="956350"/>
            <a:ext cx="7751100" cy="2787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lang="ru" sz="4800">
                <a:solidFill>
                  <a:srgbClr val="F3F3F3"/>
                </a:solidFill>
              </a:rPr>
              <a:t>Не гоняйтесь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lang="ru" sz="4800">
                <a:solidFill>
                  <a:srgbClr val="F3F3F3"/>
                </a:solidFill>
              </a:rPr>
              <a:t>за трендами.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6666"/>
              <a:buFont typeface="Arial"/>
              <a:buNone/>
            </a:pPr>
            <a:r>
              <a:t/>
            </a:r>
            <a:endParaRPr b="1" sz="3000">
              <a:solidFill>
                <a:srgbClr val="F3F3F3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lang="ru" sz="4800">
                <a:solidFill>
                  <a:srgbClr val="F3F3F3"/>
                </a:solidFill>
              </a:rPr>
              <a:t>Ищите оптимальное решение бизнес-задачи.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1" sz="4800">
              <a:solidFill>
                <a:srgbClr val="F3F3F3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>
              <a:solidFill>
                <a:srgbClr val="F3F3F3"/>
              </a:solidFill>
            </a:endParaRPr>
          </a:p>
        </p:txBody>
      </p:sp>
      <p:sp>
        <p:nvSpPr>
          <p:cNvPr id="465" name="Shape 465"/>
          <p:cNvSpPr/>
          <p:nvPr/>
        </p:nvSpPr>
        <p:spPr>
          <a:xfrm>
            <a:off x="0" y="6187475"/>
            <a:ext cx="9144000" cy="670500"/>
          </a:xfrm>
          <a:prstGeom prst="rect">
            <a:avLst/>
          </a:prstGeom>
          <a:solidFill>
            <a:srgbClr val="031B3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6" name="Shape 466"/>
          <p:cNvSpPr txBox="1"/>
          <p:nvPr/>
        </p:nvSpPr>
        <p:spPr>
          <a:xfrm>
            <a:off x="155675" y="6271925"/>
            <a:ext cx="25512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В реальной жизни</a:t>
            </a:r>
          </a:p>
        </p:txBody>
      </p:sp>
      <p:pic>
        <p:nvPicPr>
          <p:cNvPr id="467" name="Shape 467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 txBox="1"/>
          <p:nvPr>
            <p:ph idx="1" type="body"/>
          </p:nvPr>
        </p:nvSpPr>
        <p:spPr>
          <a:xfrm>
            <a:off x="0" y="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-6985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0555"/>
              <a:buFont typeface="Arial"/>
              <a:buNone/>
            </a:pPr>
            <a:r>
              <a:rPr b="1" lang="ru" sz="3600">
                <a:solidFill>
                  <a:srgbClr val="FFFFFF"/>
                </a:solidFill>
              </a:rPr>
              <a:t>В</a:t>
            </a:r>
            <a:r>
              <a:rPr b="1" lang="ru" sz="3600">
                <a:solidFill>
                  <a:srgbClr val="FFFFFF"/>
                </a:solidFill>
              </a:rPr>
              <a:t>опросы?</a:t>
            </a:r>
          </a:p>
        </p:txBody>
      </p:sp>
      <p:sp>
        <p:nvSpPr>
          <p:cNvPr id="473" name="Shape 473"/>
          <p:cNvSpPr txBox="1"/>
          <p:nvPr>
            <p:ph idx="4294967295" type="subTitle"/>
          </p:nvPr>
        </p:nvSpPr>
        <p:spPr>
          <a:xfrm>
            <a:off x="511382" y="2068550"/>
            <a:ext cx="4552500" cy="261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>
                <a:solidFill>
                  <a:srgbClr val="EFEFEF"/>
                </a:solidFill>
                <a:latin typeface="Georgia"/>
                <a:ea typeface="Georgia"/>
                <a:cs typeface="Georgia"/>
                <a:sym typeface="Georgia"/>
              </a:rPr>
              <a:t>Юрий Лучанинов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>
                <a:solidFill>
                  <a:srgbClr val="EFEFEF"/>
                </a:solidFill>
                <a:latin typeface="Georgia"/>
                <a:ea typeface="Georgia"/>
                <a:cs typeface="Georgia"/>
                <a:sym typeface="Georgia"/>
              </a:rPr>
              <a:t>y.luchaninov@mobidev.biz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ru" sz="2800">
                <a:solidFill>
                  <a:srgbClr val="000000"/>
                </a:solidFill>
                <a:highlight>
                  <a:srgbClr val="FFD966"/>
                </a:highlight>
                <a:latin typeface="Georgia"/>
                <a:ea typeface="Georgia"/>
                <a:cs typeface="Georgia"/>
                <a:sym typeface="Georgia"/>
              </a:rPr>
              <a:t>mobidev.biz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923975" y="1947300"/>
            <a:ext cx="7369500" cy="1040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Поэтому и появились ReactNative и аналоги – native UI + бизнес-логика на JS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t/>
            </a:r>
            <a:endParaRPr sz="22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b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</a:br>
          </a:p>
        </p:txBody>
      </p:sp>
      <p:sp>
        <p:nvSpPr>
          <p:cNvPr id="105" name="Shape 105"/>
          <p:cNvSpPr txBox="1"/>
          <p:nvPr>
            <p:ph type="title"/>
          </p:nvPr>
        </p:nvSpPr>
        <p:spPr>
          <a:xfrm>
            <a:off x="0" y="6475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-69850" lvl="0" marL="457200" rt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1" lang="ru" sz="3600">
                <a:solidFill>
                  <a:srgbClr val="F3F3F3"/>
                </a:solidFill>
              </a:rPr>
              <a:t>Причины появления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838825" y="3623775"/>
            <a:ext cx="7454700" cy="171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Изучив однажды, пишешь под любые платформы?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Доступ к любому нативному функционалу?</a:t>
            </a:r>
          </a:p>
          <a:p>
            <a:pPr indent="-368300" lvl="0" marL="45720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Как оптимизировать?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F3F3F3"/>
              </a:solidFill>
            </a:endParaRPr>
          </a:p>
        </p:txBody>
      </p:sp>
      <p:sp>
        <p:nvSpPr>
          <p:cNvPr id="107" name="Shape 107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053D3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rgbClr val="D9D9D9"/>
                </a:solidFill>
              </a:rPr>
              <a:t>Введение</a:t>
            </a: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/>
        </p:nvSpPr>
        <p:spPr>
          <a:xfrm>
            <a:off x="1940700" y="2180900"/>
            <a:ext cx="2665500" cy="1644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1940700" y="2589509"/>
            <a:ext cx="2344500" cy="1644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1940700" y="2998118"/>
            <a:ext cx="1833000" cy="1644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/>
        </p:nvSpPr>
        <p:spPr>
          <a:xfrm>
            <a:off x="1940700" y="3406728"/>
            <a:ext cx="1802100" cy="1644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/>
          <p:nvPr/>
        </p:nvSpPr>
        <p:spPr>
          <a:xfrm>
            <a:off x="1940700" y="3815337"/>
            <a:ext cx="1761900" cy="1644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/>
        </p:nvSpPr>
        <p:spPr>
          <a:xfrm>
            <a:off x="1940700" y="4223946"/>
            <a:ext cx="1374900" cy="1644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/>
        </p:nvSpPr>
        <p:spPr>
          <a:xfrm>
            <a:off x="1940700" y="4632556"/>
            <a:ext cx="1077000" cy="1644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/>
        </p:nvSpPr>
        <p:spPr>
          <a:xfrm>
            <a:off x="1940700" y="5041165"/>
            <a:ext cx="1046100" cy="1644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/>
        </p:nvSpPr>
        <p:spPr>
          <a:xfrm>
            <a:off x="1940700" y="5449775"/>
            <a:ext cx="1008000" cy="1644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 txBox="1"/>
          <p:nvPr/>
        </p:nvSpPr>
        <p:spPr>
          <a:xfrm>
            <a:off x="559525" y="1380100"/>
            <a:ext cx="2344500" cy="501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2000">
                <a:latin typeface="Georgia"/>
                <a:ea typeface="Georgia"/>
                <a:cs typeface="Georgia"/>
                <a:sym typeface="Georgia"/>
              </a:rPr>
              <a:t>O</a:t>
            </a:r>
            <a:r>
              <a:rPr lang="ru" sz="2000">
                <a:latin typeface="Georgia"/>
                <a:ea typeface="Georgia"/>
                <a:cs typeface="Georgia"/>
                <a:sym typeface="Georgia"/>
              </a:rPr>
              <a:t>n Stack Overflow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537800" y="2003625"/>
            <a:ext cx="5554200" cy="37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JavaScript                                                           62,588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Java                                                                      55,134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Android                                                               43,251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Python                                                                 42,918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C#                                                                         41,624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PHP                                                                      25,241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JQuery                                                                 32,241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C++                                                                      24,959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HTML                                                                  24,656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F3F3F3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5" name="Shape 125"/>
          <p:cNvSpPr txBox="1"/>
          <p:nvPr>
            <p:ph type="title"/>
          </p:nvPr>
        </p:nvSpPr>
        <p:spPr>
          <a:xfrm>
            <a:off x="0" y="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Почему JavaScript?</a:t>
            </a:r>
          </a:p>
        </p:txBody>
      </p:sp>
      <p:sp>
        <p:nvSpPr>
          <p:cNvPr id="126" name="Shape 126"/>
          <p:cNvSpPr/>
          <p:nvPr/>
        </p:nvSpPr>
        <p:spPr>
          <a:xfrm>
            <a:off x="0" y="6187498"/>
            <a:ext cx="9144000" cy="670499"/>
          </a:xfrm>
          <a:prstGeom prst="rect">
            <a:avLst/>
          </a:prstGeom>
          <a:solidFill>
            <a:srgbClr val="053D3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7" name="Shape 127"/>
          <p:cNvSpPr txBox="1"/>
          <p:nvPr/>
        </p:nvSpPr>
        <p:spPr>
          <a:xfrm>
            <a:off x="155675" y="6271925"/>
            <a:ext cx="19719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rgbClr val="D9D9D9"/>
                </a:solidFill>
              </a:rPr>
              <a:t>Введение</a:t>
            </a:r>
          </a:p>
        </p:txBody>
      </p:sp>
      <p:pic>
        <p:nvPicPr>
          <p:cNvPr id="128" name="Shape 128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0" y="0"/>
            <a:ext cx="9144000" cy="15846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Мифы: Почему избегают кроссплатформу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394076" y="1949400"/>
            <a:ext cx="8435700" cy="378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lnSpc>
                <a:spcPct val="180000"/>
              </a:lnSpc>
              <a:spcBef>
                <a:spcPts val="0"/>
              </a:spcBef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Она медленная</a:t>
            </a:r>
          </a:p>
          <a:p>
            <a:pPr indent="-36830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Она «ощущается» и «работает» не так, как нативная</a:t>
            </a:r>
          </a:p>
          <a:p>
            <a:pPr indent="-36830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«Кроссплатформа дорога в обслуживании»</a:t>
            </a:r>
          </a:p>
          <a:p>
            <a:pPr indent="-36830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«Будут проблемы с плагинами, библиотеками и SDK»</a:t>
            </a:r>
          </a:p>
          <a:p>
            <a:pPr indent="-36830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Оффлайн</a:t>
            </a:r>
          </a:p>
          <a:p>
            <a:pPr indent="-368300" lvl="0" marL="45720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3D85C6"/>
              </a:buClr>
              <a:buSzPct val="100000"/>
              <a:buFont typeface="Georgia"/>
              <a:buChar char="●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Безопасность данных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3F3F3"/>
              </a:solidFill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0" y="6187498"/>
            <a:ext cx="9144000" cy="670499"/>
          </a:xfrm>
          <a:prstGeom prst="rect">
            <a:avLst/>
          </a:prstGeom>
          <a:solidFill>
            <a:srgbClr val="053D3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 txBox="1"/>
          <p:nvPr/>
        </p:nvSpPr>
        <p:spPr>
          <a:xfrm>
            <a:off x="155675" y="6271925"/>
            <a:ext cx="17730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rgbClr val="D9D9D9"/>
                </a:solidFill>
              </a:rPr>
              <a:t>Введение</a:t>
            </a:r>
          </a:p>
        </p:txBody>
      </p:sp>
      <p:pic>
        <p:nvPicPr>
          <p:cNvPr id="137" name="Shape 137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0" y="0"/>
            <a:ext cx="9144000" cy="15846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-69850" lvl="0" marL="4572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1" lang="ru" sz="3600">
                <a:solidFill>
                  <a:srgbClr val="F3F3F3"/>
                </a:solidFill>
              </a:rPr>
              <a:t>Почему выбирают  </a:t>
            </a:r>
          </a:p>
          <a:p>
            <a:pPr indent="-69850" lvl="0" marL="4572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b="1" lang="ru" sz="3600">
                <a:solidFill>
                  <a:srgbClr val="F3F3F3"/>
                </a:solidFill>
              </a:rPr>
              <a:t>кроссплатформу 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450350" y="2106975"/>
            <a:ext cx="7370700" cy="3569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С</a:t>
            </a: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амый быстрый выход на рынок при наличии веб</a:t>
            </a: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-приложения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Н</a:t>
            </a: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е нужно искать дополнительных разработчиков, если в команде уже есть вебщики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Дешевле – один продукт для нескольких рынков</a:t>
            </a:r>
          </a:p>
          <a:p>
            <a:pPr indent="-368300" lvl="0" marL="4572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Быстро изменяемая логика</a:t>
            </a:r>
          </a:p>
          <a:p>
            <a:pPr indent="-368300" lvl="0" marL="45720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3D85C6"/>
              </a:buClr>
              <a:buSzPct val="100000"/>
              <a:buFont typeface="Georgia"/>
            </a:pPr>
            <a:r>
              <a:rPr lang="ru" sz="2200">
                <a:solidFill>
                  <a:srgbClr val="F3F3F3"/>
                </a:solidFill>
                <a:latin typeface="Georgia"/>
                <a:ea typeface="Georgia"/>
                <a:cs typeface="Georgia"/>
                <a:sym typeface="Georgia"/>
              </a:rPr>
              <a:t>Дизайн превыше всего</a:t>
            </a:r>
          </a:p>
        </p:txBody>
      </p:sp>
      <p:sp>
        <p:nvSpPr>
          <p:cNvPr id="144" name="Shape 144"/>
          <p:cNvSpPr/>
          <p:nvPr/>
        </p:nvSpPr>
        <p:spPr>
          <a:xfrm>
            <a:off x="0" y="6187498"/>
            <a:ext cx="9144000" cy="670499"/>
          </a:xfrm>
          <a:prstGeom prst="rect">
            <a:avLst/>
          </a:prstGeom>
          <a:solidFill>
            <a:srgbClr val="053D3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5" name="Shape 145"/>
          <p:cNvSpPr txBox="1"/>
          <p:nvPr/>
        </p:nvSpPr>
        <p:spPr>
          <a:xfrm>
            <a:off x="155675" y="6271925"/>
            <a:ext cx="26205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rgbClr val="D9D9D9"/>
                </a:solidFill>
              </a:rPr>
              <a:t>Введение</a:t>
            </a:r>
          </a:p>
        </p:txBody>
      </p:sp>
      <p:pic>
        <p:nvPicPr>
          <p:cNvPr id="146" name="Shape 146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52" name="Shape 152"/>
          <p:cNvCxnSpPr/>
          <p:nvPr/>
        </p:nvCxnSpPr>
        <p:spPr>
          <a:xfrm>
            <a:off x="-16200" y="-8600"/>
            <a:ext cx="0" cy="68751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53" name="Shape 153"/>
          <p:cNvCxnSpPr/>
          <p:nvPr/>
        </p:nvCxnSpPr>
        <p:spPr>
          <a:xfrm>
            <a:off x="9144000" y="-8600"/>
            <a:ext cx="0" cy="6875100"/>
          </a:xfrm>
          <a:prstGeom prst="straightConnector1">
            <a:avLst/>
          </a:prstGeom>
          <a:noFill/>
          <a:ln cap="flat" cmpd="sng" w="9525">
            <a:solidFill>
              <a:srgbClr val="EFEFEF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54" name="Shape 154"/>
          <p:cNvSpPr txBox="1"/>
          <p:nvPr>
            <p:ph type="title"/>
          </p:nvPr>
        </p:nvSpPr>
        <p:spPr>
          <a:xfrm>
            <a:off x="896800" y="1560400"/>
            <a:ext cx="7511400" cy="37371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b="1" lang="ru" sz="4400">
                <a:solidFill>
                  <a:srgbClr val="F3F3F3"/>
                </a:solidFill>
              </a:rPr>
              <a:t>Что необходимо учесть для создания успешного кроссплатформенного приложения?</a:t>
            </a:r>
            <a:r>
              <a:rPr b="1" lang="ru" sz="4800">
                <a:solidFill>
                  <a:srgbClr val="F3F3F3"/>
                </a:solidFill>
              </a:rPr>
              <a:t> 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156" name="Shape 156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0" y="-22450"/>
            <a:ext cx="9144000" cy="977100"/>
          </a:xfrm>
          <a:prstGeom prst="rect">
            <a:avLst/>
          </a:prstGeom>
          <a:solidFill>
            <a:srgbClr val="3C78D8"/>
          </a:solidFill>
        </p:spPr>
        <p:txBody>
          <a:bodyPr anchorCtr="0" anchor="ctr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b="1" lang="ru" sz="3600">
                <a:solidFill>
                  <a:srgbClr val="F3F3F3"/>
                </a:solidFill>
              </a:rPr>
              <a:t>А быстродействие?</a:t>
            </a:r>
          </a:p>
        </p:txBody>
      </p:sp>
      <p:sp>
        <p:nvSpPr>
          <p:cNvPr id="162" name="Shape 162"/>
          <p:cNvSpPr/>
          <p:nvPr/>
        </p:nvSpPr>
        <p:spPr>
          <a:xfrm>
            <a:off x="2002562" y="1910437"/>
            <a:ext cx="1470300" cy="2100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/>
          <p:nvPr/>
        </p:nvSpPr>
        <p:spPr>
          <a:xfrm>
            <a:off x="2002562" y="2196662"/>
            <a:ext cx="3857100" cy="2100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" name="Shape 164"/>
          <p:cNvSpPr/>
          <p:nvPr/>
        </p:nvSpPr>
        <p:spPr>
          <a:xfrm>
            <a:off x="1994025" y="3076261"/>
            <a:ext cx="1556700" cy="2157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1994025" y="3365880"/>
            <a:ext cx="3900300" cy="215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 txBox="1"/>
          <p:nvPr/>
        </p:nvSpPr>
        <p:spPr>
          <a:xfrm>
            <a:off x="500025" y="1382587"/>
            <a:ext cx="2686200" cy="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highlight>
                  <a:srgbClr val="FFD966"/>
                </a:highlight>
                <a:latin typeface="Georgia"/>
                <a:ea typeface="Georgia"/>
                <a:cs typeface="Georgia"/>
                <a:sym typeface="Georgia"/>
              </a:rPr>
              <a:t>Xamarin Android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500025" y="2566462"/>
            <a:ext cx="2150100" cy="54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highlight>
                  <a:srgbClr val="FFD966"/>
                </a:highlight>
                <a:latin typeface="Georgia"/>
                <a:ea typeface="Georgia"/>
                <a:cs typeface="Georgia"/>
                <a:sym typeface="Georgia"/>
              </a:rPr>
              <a:t>Java Android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3472875" y="1731100"/>
            <a:ext cx="14703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1.120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x="5909475" y="2033175"/>
            <a:ext cx="14703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2.942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3550725" y="2909162"/>
            <a:ext cx="14703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1.169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5900925" y="3205225"/>
            <a:ext cx="8043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2.948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535425" y="3792425"/>
            <a:ext cx="17382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highlight>
                  <a:srgbClr val="FFD966"/>
                </a:highlight>
                <a:latin typeface="Georgia"/>
                <a:ea typeface="Georgia"/>
                <a:cs typeface="Georgia"/>
                <a:sym typeface="Georgia"/>
              </a:rPr>
              <a:t>Swift iOS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535425" y="4940712"/>
            <a:ext cx="18888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000">
                <a:highlight>
                  <a:srgbClr val="FFD966"/>
                </a:highlight>
                <a:latin typeface="Georgia"/>
                <a:ea typeface="Georgia"/>
                <a:cs typeface="Georgia"/>
                <a:sym typeface="Georgia"/>
              </a:rPr>
              <a:t>Xamarin iOS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2409225" y="4140900"/>
            <a:ext cx="891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</a:t>
            </a: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.322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2573325" y="4430537"/>
            <a:ext cx="891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</a:t>
            </a: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.427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2573325" y="5297075"/>
            <a:ext cx="1068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</a:t>
            </a: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.445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2661826" y="5579625"/>
            <a:ext cx="890999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0</a:t>
            </a:r>
            <a:r>
              <a:rPr lang="ru" sz="18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.490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508562" y="1790425"/>
            <a:ext cx="1809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HTC Nexus 9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x="508562" y="2068162"/>
            <a:ext cx="1809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Moto X (2014)</a:t>
            </a:r>
          </a:p>
        </p:txBody>
      </p:sp>
      <p:sp>
        <p:nvSpPr>
          <p:cNvPr id="180" name="Shape 180"/>
          <p:cNvSpPr txBox="1"/>
          <p:nvPr/>
        </p:nvSpPr>
        <p:spPr>
          <a:xfrm>
            <a:off x="500012" y="2954737"/>
            <a:ext cx="1809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HTC Nexus 9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500012" y="3232475"/>
            <a:ext cx="18090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Moto X (2014)</a:t>
            </a:r>
          </a:p>
        </p:txBody>
      </p:sp>
      <p:sp>
        <p:nvSpPr>
          <p:cNvPr id="182" name="Shape 182"/>
          <p:cNvSpPr/>
          <p:nvPr/>
        </p:nvSpPr>
        <p:spPr>
          <a:xfrm>
            <a:off x="1994025" y="4285762"/>
            <a:ext cx="415200" cy="2157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/>
          <p:nvPr/>
        </p:nvSpPr>
        <p:spPr>
          <a:xfrm>
            <a:off x="1994025" y="4575387"/>
            <a:ext cx="579300" cy="215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/>
        </p:nvSpPr>
        <p:spPr>
          <a:xfrm>
            <a:off x="1994025" y="5450650"/>
            <a:ext cx="579300" cy="215700"/>
          </a:xfrm>
          <a:prstGeom prst="rect">
            <a:avLst/>
          </a:prstGeom>
          <a:solidFill>
            <a:srgbClr val="3D85C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/>
          <p:nvPr/>
        </p:nvSpPr>
        <p:spPr>
          <a:xfrm>
            <a:off x="1994025" y="5740275"/>
            <a:ext cx="639900" cy="215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 txBox="1"/>
          <p:nvPr/>
        </p:nvSpPr>
        <p:spPr>
          <a:xfrm>
            <a:off x="535420" y="4167550"/>
            <a:ext cx="11442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iPad Air 2</a:t>
            </a:r>
          </a:p>
        </p:txBody>
      </p:sp>
      <p:sp>
        <p:nvSpPr>
          <p:cNvPr id="187" name="Shape 187"/>
          <p:cNvSpPr txBox="1"/>
          <p:nvPr/>
        </p:nvSpPr>
        <p:spPr>
          <a:xfrm>
            <a:off x="535425" y="4445300"/>
            <a:ext cx="11442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iPhone 6</a:t>
            </a:r>
          </a:p>
        </p:txBody>
      </p:sp>
      <p:sp>
        <p:nvSpPr>
          <p:cNvPr id="188" name="Shape 188"/>
          <p:cNvSpPr txBox="1"/>
          <p:nvPr/>
        </p:nvSpPr>
        <p:spPr>
          <a:xfrm>
            <a:off x="535420" y="5342950"/>
            <a:ext cx="1144200" cy="5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iP</a:t>
            </a: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ad Air 2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535425" y="5620700"/>
            <a:ext cx="11442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iPhone 6</a:t>
            </a:r>
          </a:p>
        </p:txBody>
      </p:sp>
      <p:sp>
        <p:nvSpPr>
          <p:cNvPr id="190" name="Shape 190"/>
          <p:cNvSpPr/>
          <p:nvPr/>
        </p:nvSpPr>
        <p:spPr>
          <a:xfrm>
            <a:off x="0" y="6187473"/>
            <a:ext cx="9144000" cy="670500"/>
          </a:xfrm>
          <a:prstGeom prst="rect">
            <a:avLst/>
          </a:prstGeom>
          <a:solidFill>
            <a:srgbClr val="2C064C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1" name="Shape 191"/>
          <p:cNvSpPr txBox="1"/>
          <p:nvPr/>
        </p:nvSpPr>
        <p:spPr>
          <a:xfrm>
            <a:off x="155675" y="6271925"/>
            <a:ext cx="4367400" cy="50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600">
                <a:solidFill>
                  <a:srgbClr val="D9D9D9"/>
                </a:solidFill>
              </a:rPr>
              <a:t>Мифы кроссплатформы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 b="0" l="8271" r="8087" t="34584"/>
          <a:stretch/>
        </p:blipFill>
        <p:spPr>
          <a:xfrm>
            <a:off x="7876399" y="6303287"/>
            <a:ext cx="1153125" cy="43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