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</p:sldMasterIdLst>
  <p:notesMasterIdLst>
    <p:notesMasterId r:id="rId15"/>
  </p:notesMasterIdLst>
  <p:sldIdLst>
    <p:sldId id="257" r:id="rId5"/>
    <p:sldId id="274" r:id="rId6"/>
    <p:sldId id="265" r:id="rId7"/>
    <p:sldId id="271" r:id="rId8"/>
    <p:sldId id="266" r:id="rId9"/>
    <p:sldId id="267" r:id="rId10"/>
    <p:sldId id="268" r:id="rId11"/>
    <p:sldId id="269" r:id="rId12"/>
    <p:sldId id="270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96" autoAdjust="0"/>
    <p:restoredTop sz="81411" autoAdjust="0"/>
  </p:normalViewPr>
  <p:slideViewPr>
    <p:cSldViewPr>
      <p:cViewPr>
        <p:scale>
          <a:sx n="130" d="100"/>
          <a:sy n="130" d="100"/>
        </p:scale>
        <p:origin x="720" y="-900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010748-A80A-4FC1-A8F4-F0AAB247C963}" type="datetimeFigureOut">
              <a:rPr lang="en-US" smtClean="0"/>
              <a:t>2017-05-22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1D7F2E-19C7-42B0-AAA9-ED9E68A165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842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Очень важно </a:t>
            </a:r>
            <a:r>
              <a:rPr lang="en-US" dirty="0"/>
              <a:t>to be on the same page, </a:t>
            </a:r>
            <a:r>
              <a:rPr lang="ru-RU" dirty="0"/>
              <a:t>поэтому синхронизируем понятия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D7F2E-19C7-42B0-AAA9-ED9E68A165D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216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Очень важно </a:t>
            </a:r>
            <a:r>
              <a:rPr lang="en-US" dirty="0"/>
              <a:t>to be on the same page, </a:t>
            </a:r>
            <a:r>
              <a:rPr lang="ru-RU" dirty="0"/>
              <a:t>поэтому синхронизируем понятия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D7F2E-19C7-42B0-AAA9-ED9E68A165D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752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Опыт смежных индустрий исчисляется веками</a:t>
            </a:r>
          </a:p>
          <a:p>
            <a:r>
              <a:rPr lang="ru-RU" dirty="0"/>
              <a:t>Не нужно изобретать велосипеды, а брать существующий опыт и внедрять его</a:t>
            </a:r>
          </a:p>
          <a:p>
            <a:r>
              <a:rPr lang="ru-RU" dirty="0"/>
              <a:t>Есть примеры успешного внедрения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D7F2E-19C7-42B0-AAA9-ED9E68A165D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830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Единичное производство — представляет собой форму организации производства, при которой различные виды продуктов изготавливаются в одном или нескольких экземплярах.</a:t>
            </a:r>
          </a:p>
          <a:p>
            <a:endParaRPr lang="ru-RU" dirty="0"/>
          </a:p>
          <a:p>
            <a:r>
              <a:rPr lang="ru-RU" dirty="0"/>
              <a:t>Единичному производству свойственны следующие признаки: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Уникальность продукции, каждое решение узко заточено под конкретного клиента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Большая часть влосипедизма, повторение труда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Отсутствие устойчивого технологического процесса, а следовательно, невозможность специализации рабочих мест, что влечет за собой</a:t>
            </a:r>
            <a:br>
              <a:rPr lang="ru-RU" dirty="0"/>
            </a:br>
            <a:r>
              <a:rPr lang="ru-RU" dirty="0"/>
              <a:t>процесс зависит от квалификации ПМа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/>
              <a:t>Потребность использования высококвалифицированных рабочих</a:t>
            </a:r>
            <a:br>
              <a:rPr lang="ru-RU" dirty="0"/>
            </a:br>
            <a:r>
              <a:rPr lang="ru-RU" dirty="0"/>
              <a:t>квалификация рабочих очень высокая, так как от неё в значительной мере зависит качество продукции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Высокий процент ручных работ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Использование универсального подходов, универсальных систем и инструментов (написание кода в текстовых редакторах, использование батничков для деплоя)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/>
              <a:t>специальные приспособления и инструменты, как правило, не применяются (они создаются только в случае невозможности выполнения операций без специальной технологической оснастки);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Весьма длительный производственный цикл, так как при использовании оборудования, инструментов, приспособлений и другой оснастки тратится много времени на наладку при переходе с одной операции на другую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Высокая стоимость решения</a:t>
            </a:r>
          </a:p>
          <a:p>
            <a:endParaRPr lang="ru-RU" dirty="0"/>
          </a:p>
          <a:p>
            <a:r>
              <a:rPr lang="ru-RU" dirty="0"/>
              <a:t>Указанная организация приводит к недоиспользованию основных фондов, к низкой производительности труда и высокой себестоимости продукции (за счет амортизации, высокой заработной платы, накладных расходов) и замедленному обороту средств.</a:t>
            </a:r>
          </a:p>
          <a:p>
            <a:endParaRPr lang="ru-RU" dirty="0"/>
          </a:p>
          <a:p>
            <a:r>
              <a:rPr lang="ru-RU" dirty="0"/>
              <a:t>на рабочих местах выполняются разнообразные технологические операции, повторяющиеся нерегулярно или не повторяющиеся вообще;</a:t>
            </a:r>
          </a:p>
          <a:p>
            <a:r>
              <a:rPr lang="ru-RU" dirty="0"/>
              <a:t>технологическая документация сокращённая и упрощённая;</a:t>
            </a:r>
          </a:p>
          <a:p>
            <a:r>
              <a:rPr lang="ru-RU" dirty="0"/>
              <a:t>технические нормы отсутствуют;</a:t>
            </a:r>
          </a:p>
          <a:p>
            <a:r>
              <a:rPr lang="ru-RU" dirty="0"/>
              <a:t>применяется опытностатистическое нормирование труда.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D7F2E-19C7-42B0-AAA9-ED9E68A165D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265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Единичное производство — представляет собой форму организации производства, при которой различные виды продуктов изготавливаются в одном или нескольких экземплярах.</a:t>
            </a:r>
          </a:p>
          <a:p>
            <a:endParaRPr lang="ru-RU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Ограниченная номенклатура типов решений – если посмотреть с определённой стороны то оказывается что типов решений которые происходят предприятия очень ограничены это </a:t>
            </a:r>
            <a:r>
              <a:rPr lang="en-US" dirty="0"/>
              <a:t>Desktop App, Mobile App, Web Apps and Services. </a:t>
            </a:r>
            <a:r>
              <a:rPr lang="ru-RU" dirty="0"/>
              <a:t>Есть конечно специфика в зависимости от индустрий но в целом ее влияние на сам продукт минимально.</a:t>
            </a:r>
          </a:p>
          <a:p>
            <a:endParaRPr lang="ru-RU" dirty="0"/>
          </a:p>
          <a:p>
            <a:r>
              <a:rPr lang="ru-RU" dirty="0"/>
              <a:t>Повсеместная стандартизация процессов, инструментов, технологий используемых сервисов. В определённой степени это позволяет фактически перейти от разработки решения к его сборке.</a:t>
            </a:r>
          </a:p>
          <a:p>
            <a:endParaRPr lang="ru-RU" dirty="0"/>
          </a:p>
          <a:p>
            <a:r>
              <a:rPr lang="ru-RU" dirty="0"/>
              <a:t>Средняя квалификация рабочих в массовом производстве гораздо ниже, чем в единичном.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D7F2E-19C7-42B0-AAA9-ED9E68A165D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754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мощные программные пакеты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шаблоны проектов – сокращают время развёртывания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единый стиль, снипеты, автоматической форматирование и соблюдение стилистики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использовать готовые компоненты по возможности, если нет инвестировать в разработку своих компонентов и использовать их на проектах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Используйте мощные сервисы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D7F2E-19C7-42B0-AAA9-ED9E68A165D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0797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D7F2E-19C7-42B0-AAA9-ED9E68A165D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214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2017-05-22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316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2017-05-22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789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2017-05-22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467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bg>
      <p:bgPr>
        <a:solidFill>
          <a:srgbClr val="3157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514602"/>
            <a:ext cx="6858000" cy="1828801"/>
          </a:xfrm>
        </p:spPr>
        <p:txBody>
          <a:bodyPr anchor="ctr"/>
          <a:lstStyle>
            <a:lvl1pPr marL="0" indent="0" algn="ctr">
              <a:buNone/>
              <a:defRPr sz="96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967042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ic Info">
    <p:bg>
      <p:bgPr>
        <a:solidFill>
          <a:srgbClr val="3157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14600"/>
            <a:ext cx="7315200" cy="3657600"/>
          </a:xfrm>
        </p:spPr>
        <p:txBody>
          <a:bodyPr>
            <a:noAutofit/>
          </a:bodyPr>
          <a:lstStyle>
            <a:lvl1pPr marL="342900" indent="-342900" algn="l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  <a:defRPr sz="2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828800" y="685800"/>
            <a:ext cx="6400800" cy="914400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5400" b="0" i="0" cap="none" baseline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>
              <a:defRPr sz="5400" b="0" i="0">
                <a:latin typeface="Segoe UI Semibold" panose="020B0702040204020203" pitchFamily="34" charset="0"/>
                <a:cs typeface="Segoe UI Semibold" panose="020B0702040204020203" pitchFamily="34" charset="0"/>
              </a:defRPr>
            </a:lvl2pPr>
            <a:lvl3pPr>
              <a:defRPr sz="5400" b="0" i="0">
                <a:latin typeface="Segoe UI Semibold" panose="020B0702040204020203" pitchFamily="34" charset="0"/>
                <a:cs typeface="Segoe UI Semibold" panose="020B0702040204020203" pitchFamily="34" charset="0"/>
              </a:defRPr>
            </a:lvl3pPr>
            <a:lvl4pPr>
              <a:defRPr sz="5400" b="0" i="0">
                <a:latin typeface="Segoe UI Semibold" panose="020B0702040204020203" pitchFamily="34" charset="0"/>
                <a:cs typeface="Segoe UI Semibold" panose="020B0702040204020203" pitchFamily="34" charset="0"/>
              </a:defRPr>
            </a:lvl4pPr>
            <a:lvl5pPr>
              <a:defRPr sz="5400" b="0" i="0">
                <a:latin typeface="Segoe UI Semibold" panose="020B0702040204020203" pitchFamily="34" charset="0"/>
                <a:cs typeface="Segoe UI Semibold" panose="020B0702040204020203" pitchFamily="34" charset="0"/>
              </a:defRPr>
            </a:lvl5pPr>
          </a:lstStyle>
          <a:p>
            <a:pPr lvl="0"/>
            <a:r>
              <a:rPr lang="en-US" dirty="0"/>
              <a:t>Insert Title</a:t>
            </a:r>
          </a:p>
        </p:txBody>
      </p:sp>
      <p:pic>
        <p:nvPicPr>
          <p:cNvPr id="6" name="Graphic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72200" y="5967278"/>
            <a:ext cx="2590800" cy="409844"/>
          </a:xfrm>
          <a:prstGeom prst="rect">
            <a:avLst/>
          </a:prstGeom>
        </p:spPr>
      </p:pic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828800" y="1600200"/>
            <a:ext cx="6400800" cy="914400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i="0" cap="none" baseline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5400" b="0" i="0">
                <a:latin typeface="Segoe UI Semibold" panose="020B0702040204020203" pitchFamily="34" charset="0"/>
                <a:cs typeface="Segoe UI Semibold" panose="020B0702040204020203" pitchFamily="34" charset="0"/>
              </a:defRPr>
            </a:lvl2pPr>
            <a:lvl3pPr>
              <a:defRPr sz="5400" b="0" i="0">
                <a:latin typeface="Segoe UI Semibold" panose="020B0702040204020203" pitchFamily="34" charset="0"/>
                <a:cs typeface="Segoe UI Semibold" panose="020B0702040204020203" pitchFamily="34" charset="0"/>
              </a:defRPr>
            </a:lvl3pPr>
            <a:lvl4pPr>
              <a:defRPr sz="5400" b="0" i="0">
                <a:latin typeface="Segoe UI Semibold" panose="020B0702040204020203" pitchFamily="34" charset="0"/>
                <a:cs typeface="Segoe UI Semibold" panose="020B0702040204020203" pitchFamily="34" charset="0"/>
              </a:defRPr>
            </a:lvl4pPr>
            <a:lvl5pPr>
              <a:defRPr sz="5400" b="0" i="0">
                <a:latin typeface="Segoe UI Semibold" panose="020B0702040204020203" pitchFamily="34" charset="0"/>
                <a:cs typeface="Segoe UI Semibold" panose="020B0702040204020203" pitchFamily="34" charset="0"/>
              </a:defRPr>
            </a:lvl5pPr>
          </a:lstStyle>
          <a:p>
            <a:pPr lvl="0"/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2318356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2017-05-22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46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2017-05-22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43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2017-05-22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963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2017-05-22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596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2017-05-22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737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2017-05-22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75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2017-05-22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69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2017-05-22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1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2017-05-22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158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6" r:id="rId13"/>
  </p:sldLayoutIdLst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72" userDrawn="1">
          <p15:clr>
            <a:srgbClr val="A4A3A4"/>
          </p15:clr>
        </p15:guide>
        <p15:guide id="2" pos="216" userDrawn="1">
          <p15:clr>
            <a:srgbClr val="A4A3A4"/>
          </p15:clr>
        </p15:guide>
        <p15:guide id="3" pos="4104" userDrawn="1">
          <p15:clr>
            <a:srgbClr val="A4A3A4"/>
          </p15:clr>
        </p15:guide>
        <p15:guide id="4" orient="horz" pos="324" userDrawn="1">
          <p15:clr>
            <a:srgbClr val="A4A3A4"/>
          </p15:clr>
        </p15:guide>
        <p15:guide id="5" orient="horz" pos="852" userDrawn="1">
          <p15:clr>
            <a:srgbClr val="A4A3A4"/>
          </p15:clr>
        </p15:guide>
        <p15:guide id="6" orient="horz" pos="972" userDrawn="1">
          <p15:clr>
            <a:srgbClr val="A4A3A4"/>
          </p15:clr>
        </p15:guide>
        <p15:guide id="7" orient="horz" pos="1500" userDrawn="1">
          <p15:clr>
            <a:srgbClr val="A4A3A4"/>
          </p15:clr>
        </p15:guide>
        <p15:guide id="8" orient="horz" pos="1620" userDrawn="1">
          <p15:clr>
            <a:srgbClr val="A4A3A4"/>
          </p15:clr>
        </p15:guide>
        <p15:guide id="9" orient="horz" pos="2124" userDrawn="1">
          <p15:clr>
            <a:srgbClr val="A4A3A4"/>
          </p15:clr>
        </p15:guide>
        <p15:guide id="10" orient="horz" pos="2244" userDrawn="1">
          <p15:clr>
            <a:srgbClr val="A4A3A4"/>
          </p15:clr>
        </p15:guide>
        <p15:guide id="11" orient="horz" pos="2892" userDrawn="1">
          <p15:clr>
            <a:srgbClr val="A4A3A4"/>
          </p15:clr>
        </p15:guide>
        <p15:guide id="12" pos="792" userDrawn="1">
          <p15:clr>
            <a:srgbClr val="A4A3A4"/>
          </p15:clr>
        </p15:guide>
        <p15:guide id="13" pos="882" userDrawn="1">
          <p15:clr>
            <a:srgbClr val="A4A3A4"/>
          </p15:clr>
        </p15:guide>
        <p15:guide id="14" pos="1458" userDrawn="1">
          <p15:clr>
            <a:srgbClr val="A4A3A4"/>
          </p15:clr>
        </p15:guide>
        <p15:guide id="15" pos="1548" userDrawn="1">
          <p15:clr>
            <a:srgbClr val="A4A3A4"/>
          </p15:clr>
        </p15:guide>
        <p15:guide id="16" pos="2124" userDrawn="1">
          <p15:clr>
            <a:srgbClr val="A4A3A4"/>
          </p15:clr>
        </p15:guide>
        <p15:guide id="17" pos="2196" userDrawn="1">
          <p15:clr>
            <a:srgbClr val="A4A3A4"/>
          </p15:clr>
        </p15:guide>
        <p15:guide id="18" pos="2772" userDrawn="1">
          <p15:clr>
            <a:srgbClr val="A4A3A4"/>
          </p15:clr>
        </p15:guide>
        <p15:guide id="19" pos="2862" userDrawn="1">
          <p15:clr>
            <a:srgbClr val="A4A3A4"/>
          </p15:clr>
        </p15:guide>
        <p15:guide id="20" pos="3438" userDrawn="1">
          <p15:clr>
            <a:srgbClr val="A4A3A4"/>
          </p15:clr>
        </p15:guide>
        <p15:guide id="21" pos="3528" userDrawn="1">
          <p15:clr>
            <a:srgbClr val="A4A3A4"/>
          </p15:clr>
        </p15:guide>
        <p15:guide id="22" pos="702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>
          <a:xfrm>
            <a:off x="914400" y="685800"/>
            <a:ext cx="7315200" cy="2743200"/>
          </a:xfrm>
        </p:spPr>
        <p:txBody>
          <a:bodyPr>
            <a:normAutofit fontScale="92500"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ru-RU" sz="4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СЕРИЙНОЕ ПРОИЗВОДСТВО</a:t>
            </a:r>
            <a:br>
              <a:rPr lang="ru-RU" sz="4400" dirty="0"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ru-RU" sz="4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IT РЕШЕНИЙ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914400" y="3429000"/>
            <a:ext cx="73152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189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Стас Султанов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914400" y="5257800"/>
            <a:ext cx="73152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189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70000"/>
              </a:lnSpc>
            </a:pPr>
            <a:r>
              <a:rPr lang="ru-RU" sz="2800" dirty="0">
                <a:latin typeface="Segoe UI Light" panose="020B0502040204020203" pitchFamily="34" charset="0"/>
                <a:cs typeface="Segoe UI Light" panose="020B0502040204020203" pitchFamily="34" charset="0"/>
              </a:rPr>
              <a:t>Май 2017</a:t>
            </a:r>
          </a:p>
        </p:txBody>
      </p:sp>
      <p:pic>
        <p:nvPicPr>
          <p:cNvPr id="6" name="Graphic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1075" y="4517325"/>
            <a:ext cx="3581400" cy="566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788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>
          <a:xfrm>
            <a:off x="914400" y="685800"/>
            <a:ext cx="7315200" cy="27432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ru-RU" sz="4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ВСЕМ СПАСИБО!</a:t>
            </a:r>
            <a:br>
              <a:rPr lang="ru-RU" sz="4400" dirty="0"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ru-RU" sz="4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ЗАДАВАЙТЕ ВОПРОСЫ!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914400" y="3429000"/>
            <a:ext cx="73152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189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Стас Султанов</a:t>
            </a:r>
            <a:endParaRPr lang="en-US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Graphic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2555" y="4572000"/>
            <a:ext cx="3581400" cy="566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810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Синхронизация понимания</a:t>
            </a:r>
          </a:p>
          <a:p>
            <a:r>
              <a:rPr lang="ru-RU" dirty="0"/>
              <a:t>Текущее состояние и проблемы</a:t>
            </a:r>
          </a:p>
          <a:p>
            <a:r>
              <a:rPr lang="ru-RU" dirty="0"/>
              <a:t>Перенимание опыта</a:t>
            </a:r>
            <a:r>
              <a:rPr lang="en-US" dirty="0"/>
              <a:t> </a:t>
            </a:r>
            <a:r>
              <a:rPr lang="ru-RU" dirty="0"/>
              <a:t>других индустрий</a:t>
            </a:r>
          </a:p>
          <a:p>
            <a:r>
              <a:rPr lang="ru-RU" dirty="0"/>
              <a:t>Единичное производство</a:t>
            </a:r>
          </a:p>
          <a:p>
            <a:r>
              <a:rPr lang="ru-RU" dirty="0"/>
              <a:t>Массовое производство</a:t>
            </a:r>
          </a:p>
          <a:p>
            <a:r>
              <a:rPr lang="ru-RU" dirty="0"/>
              <a:t>Практические шаги</a:t>
            </a:r>
          </a:p>
          <a:p>
            <a:r>
              <a:rPr lang="en-US" dirty="0"/>
              <a:t>Q&amp;A</a:t>
            </a:r>
            <a:br>
              <a:rPr lang="ru-RU" dirty="0"/>
            </a:b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/>
              <a:t>План</a:t>
            </a:r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/>
              <a:t>Времени немного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1020763" y="785814"/>
            <a:ext cx="714375" cy="715963"/>
            <a:chOff x="1020763" y="785814"/>
            <a:chExt cx="714375" cy="715963"/>
          </a:xfrm>
        </p:grpSpPr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1020763" y="785814"/>
              <a:ext cx="714375" cy="715963"/>
            </a:xfrm>
            <a:custGeom>
              <a:avLst/>
              <a:gdLst>
                <a:gd name="T0" fmla="*/ 800 w 1600"/>
                <a:gd name="T1" fmla="*/ 1600 h 1600"/>
                <a:gd name="T2" fmla="*/ 800 w 1600"/>
                <a:gd name="T3" fmla="*/ 1600 h 1600"/>
                <a:gd name="T4" fmla="*/ 1600 w 1600"/>
                <a:gd name="T5" fmla="*/ 800 h 1600"/>
                <a:gd name="T6" fmla="*/ 800 w 1600"/>
                <a:gd name="T7" fmla="*/ 0 h 1600"/>
                <a:gd name="T8" fmla="*/ 0 w 1600"/>
                <a:gd name="T9" fmla="*/ 800 h 1600"/>
                <a:gd name="T10" fmla="*/ 800 w 1600"/>
                <a:gd name="T11" fmla="*/ 1600 h 1600"/>
                <a:gd name="T12" fmla="*/ 800 w 1600"/>
                <a:gd name="T13" fmla="*/ 1600 h 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0" h="1600">
                  <a:moveTo>
                    <a:pt x="800" y="1600"/>
                  </a:moveTo>
                  <a:lnTo>
                    <a:pt x="800" y="1600"/>
                  </a:lnTo>
                  <a:cubicBezTo>
                    <a:pt x="1242" y="1600"/>
                    <a:pt x="1600" y="1242"/>
                    <a:pt x="1600" y="800"/>
                  </a:cubicBezTo>
                  <a:cubicBezTo>
                    <a:pt x="1600" y="358"/>
                    <a:pt x="1242" y="0"/>
                    <a:pt x="800" y="0"/>
                  </a:cubicBezTo>
                  <a:cubicBezTo>
                    <a:pt x="358" y="0"/>
                    <a:pt x="0" y="358"/>
                    <a:pt x="0" y="800"/>
                  </a:cubicBezTo>
                  <a:cubicBezTo>
                    <a:pt x="0" y="1242"/>
                    <a:pt x="358" y="1600"/>
                    <a:pt x="800" y="1600"/>
                  </a:cubicBezTo>
                  <a:lnTo>
                    <a:pt x="800" y="1600"/>
                  </a:lnTo>
                  <a:close/>
                </a:path>
              </a:pathLst>
            </a:custGeom>
            <a:noFill/>
            <a:ln w="11113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9349" y="914399"/>
              <a:ext cx="457202" cy="4572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53063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Производство — процесс создания какого-либо решения(продукта)</a:t>
            </a:r>
          </a:p>
          <a:p>
            <a:r>
              <a:rPr lang="ru-RU" dirty="0"/>
              <a:t>IT решение – совокупность программного обеспечения, инфраструктуры и поддержки удовлетворяющее бизнес нужны клиентов</a:t>
            </a:r>
          </a:p>
          <a:p>
            <a:r>
              <a:rPr lang="ru-RU" dirty="0"/>
              <a:t>Производство IT решений такое же производство как и любое другое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/>
              <a:t>Синхронизация</a:t>
            </a:r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/>
              <a:t>Нужно быть </a:t>
            </a:r>
            <a:r>
              <a:rPr lang="en-US" dirty="0"/>
              <a:t>“on the same page”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020763" y="785814"/>
            <a:ext cx="714375" cy="715963"/>
            <a:chOff x="1020763" y="785814"/>
            <a:chExt cx="714375" cy="715963"/>
          </a:xfrm>
        </p:grpSpPr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1020763" y="785814"/>
              <a:ext cx="714375" cy="715963"/>
            </a:xfrm>
            <a:custGeom>
              <a:avLst/>
              <a:gdLst>
                <a:gd name="T0" fmla="*/ 800 w 1600"/>
                <a:gd name="T1" fmla="*/ 1600 h 1600"/>
                <a:gd name="T2" fmla="*/ 800 w 1600"/>
                <a:gd name="T3" fmla="*/ 1600 h 1600"/>
                <a:gd name="T4" fmla="*/ 1600 w 1600"/>
                <a:gd name="T5" fmla="*/ 800 h 1600"/>
                <a:gd name="T6" fmla="*/ 800 w 1600"/>
                <a:gd name="T7" fmla="*/ 0 h 1600"/>
                <a:gd name="T8" fmla="*/ 0 w 1600"/>
                <a:gd name="T9" fmla="*/ 800 h 1600"/>
                <a:gd name="T10" fmla="*/ 800 w 1600"/>
                <a:gd name="T11" fmla="*/ 1600 h 1600"/>
                <a:gd name="T12" fmla="*/ 800 w 1600"/>
                <a:gd name="T13" fmla="*/ 1600 h 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0" h="1600">
                  <a:moveTo>
                    <a:pt x="800" y="1600"/>
                  </a:moveTo>
                  <a:lnTo>
                    <a:pt x="800" y="1600"/>
                  </a:lnTo>
                  <a:cubicBezTo>
                    <a:pt x="1242" y="1600"/>
                    <a:pt x="1600" y="1242"/>
                    <a:pt x="1600" y="800"/>
                  </a:cubicBezTo>
                  <a:cubicBezTo>
                    <a:pt x="1600" y="358"/>
                    <a:pt x="1242" y="0"/>
                    <a:pt x="800" y="0"/>
                  </a:cubicBezTo>
                  <a:cubicBezTo>
                    <a:pt x="358" y="0"/>
                    <a:pt x="0" y="358"/>
                    <a:pt x="0" y="800"/>
                  </a:cubicBezTo>
                  <a:cubicBezTo>
                    <a:pt x="0" y="1242"/>
                    <a:pt x="358" y="1600"/>
                    <a:pt x="800" y="1600"/>
                  </a:cubicBezTo>
                  <a:lnTo>
                    <a:pt x="800" y="1600"/>
                  </a:lnTo>
                  <a:close/>
                </a:path>
              </a:pathLst>
            </a:custGeom>
            <a:noFill/>
            <a:ln w="11113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9349" y="914399"/>
              <a:ext cx="457202" cy="4572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00329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Повышение требований к решениям</a:t>
            </a:r>
          </a:p>
          <a:p>
            <a:r>
              <a:rPr lang="ru-RU" dirty="0"/>
              <a:t>Квалифицированные кадры</a:t>
            </a:r>
          </a:p>
          <a:p>
            <a:r>
              <a:rPr lang="ru-RU" dirty="0"/>
              <a:t>Большая конкуренция на рынке</a:t>
            </a:r>
          </a:p>
          <a:p>
            <a:r>
              <a:rPr lang="ru-RU" dirty="0"/>
              <a:t>Снижение маржинальности</a:t>
            </a:r>
          </a:p>
          <a:p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/>
              <a:t>Текущее состояние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/>
              <a:t>Есть проблемки!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96" y="783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59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Kanban - в 1960-е годы система была разработана и впервые в мире реализована фирмой «Toyota»</a:t>
            </a:r>
          </a:p>
          <a:p>
            <a:r>
              <a:rPr lang="ru-RU" dirty="0"/>
              <a:t>Design Patterns - в 1970-е годы архитектор Кристофер Александр составил набор шаблонов проектирования</a:t>
            </a:r>
          </a:p>
          <a:p>
            <a:r>
              <a:rPr lang="ru-RU" dirty="0"/>
              <a:t>Mass production - сегодня? </a:t>
            </a:r>
          </a:p>
          <a:p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ОПЫТ ИНДУСТРИЙ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/>
              <a:t>Нужно брать лучшее из опыта других индустрий </a:t>
            </a:r>
          </a:p>
        </p:txBody>
      </p:sp>
      <p:sp>
        <p:nvSpPr>
          <p:cNvPr id="5" name="Freeform 11"/>
          <p:cNvSpPr>
            <a:spLocks/>
          </p:cNvSpPr>
          <p:nvPr/>
        </p:nvSpPr>
        <p:spPr bwMode="auto">
          <a:xfrm>
            <a:off x="1020763" y="785814"/>
            <a:ext cx="714375" cy="715963"/>
          </a:xfrm>
          <a:custGeom>
            <a:avLst/>
            <a:gdLst>
              <a:gd name="T0" fmla="*/ 800 w 1600"/>
              <a:gd name="T1" fmla="*/ 1600 h 1600"/>
              <a:gd name="T2" fmla="*/ 800 w 1600"/>
              <a:gd name="T3" fmla="*/ 1600 h 1600"/>
              <a:gd name="T4" fmla="*/ 1600 w 1600"/>
              <a:gd name="T5" fmla="*/ 800 h 1600"/>
              <a:gd name="T6" fmla="*/ 800 w 1600"/>
              <a:gd name="T7" fmla="*/ 0 h 1600"/>
              <a:gd name="T8" fmla="*/ 0 w 1600"/>
              <a:gd name="T9" fmla="*/ 800 h 1600"/>
              <a:gd name="T10" fmla="*/ 800 w 1600"/>
              <a:gd name="T11" fmla="*/ 1600 h 1600"/>
              <a:gd name="T12" fmla="*/ 800 w 1600"/>
              <a:gd name="T13" fmla="*/ 1600 h 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00" h="1600">
                <a:moveTo>
                  <a:pt x="800" y="1600"/>
                </a:moveTo>
                <a:lnTo>
                  <a:pt x="800" y="1600"/>
                </a:lnTo>
                <a:cubicBezTo>
                  <a:pt x="1242" y="1600"/>
                  <a:pt x="1600" y="1242"/>
                  <a:pt x="1600" y="800"/>
                </a:cubicBezTo>
                <a:cubicBezTo>
                  <a:pt x="1600" y="358"/>
                  <a:pt x="1242" y="0"/>
                  <a:pt x="800" y="0"/>
                </a:cubicBezTo>
                <a:cubicBezTo>
                  <a:pt x="358" y="0"/>
                  <a:pt x="0" y="358"/>
                  <a:pt x="0" y="800"/>
                </a:cubicBezTo>
                <a:cubicBezTo>
                  <a:pt x="0" y="1242"/>
                  <a:pt x="358" y="1600"/>
                  <a:pt x="800" y="1600"/>
                </a:cubicBezTo>
                <a:lnTo>
                  <a:pt x="800" y="1600"/>
                </a:lnTo>
                <a:close/>
              </a:path>
            </a:pathLst>
          </a:custGeom>
          <a:noFill/>
          <a:ln w="1111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349" y="914399"/>
            <a:ext cx="457202" cy="457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321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Уникальность решений</a:t>
            </a:r>
          </a:p>
          <a:p>
            <a:r>
              <a:rPr lang="ru-RU" dirty="0"/>
              <a:t>Большой процент велосипеда</a:t>
            </a:r>
          </a:p>
          <a:p>
            <a:r>
              <a:rPr lang="ru-RU" dirty="0"/>
              <a:t>Отсутствие устойчивого технологического процесса</a:t>
            </a:r>
          </a:p>
          <a:p>
            <a:r>
              <a:rPr lang="ru-RU" dirty="0"/>
              <a:t>Использование высококвалифицированных рабочих</a:t>
            </a:r>
          </a:p>
          <a:p>
            <a:r>
              <a:rPr lang="ru-RU" dirty="0"/>
              <a:t>Высокий процент ручных работ</a:t>
            </a:r>
          </a:p>
          <a:p>
            <a:r>
              <a:rPr lang="ru-RU" dirty="0"/>
              <a:t>Длительный производственный цикл</a:t>
            </a:r>
          </a:p>
          <a:p>
            <a:r>
              <a:rPr lang="ru-RU" dirty="0"/>
              <a:t>Высокая себестоимость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/>
              <a:t>ЕДИНИЧКА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/>
              <a:t>Где мы сейчас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020763" y="785814"/>
            <a:ext cx="714375" cy="715963"/>
            <a:chOff x="1020763" y="785814"/>
            <a:chExt cx="714375" cy="715963"/>
          </a:xfrm>
        </p:grpSpPr>
        <p:sp>
          <p:nvSpPr>
            <p:cNvPr id="5" name="Freeform 11"/>
            <p:cNvSpPr>
              <a:spLocks/>
            </p:cNvSpPr>
            <p:nvPr/>
          </p:nvSpPr>
          <p:spPr bwMode="auto">
            <a:xfrm>
              <a:off x="1020763" y="785814"/>
              <a:ext cx="714375" cy="715963"/>
            </a:xfrm>
            <a:custGeom>
              <a:avLst/>
              <a:gdLst>
                <a:gd name="T0" fmla="*/ 800 w 1600"/>
                <a:gd name="T1" fmla="*/ 1600 h 1600"/>
                <a:gd name="T2" fmla="*/ 800 w 1600"/>
                <a:gd name="T3" fmla="*/ 1600 h 1600"/>
                <a:gd name="T4" fmla="*/ 1600 w 1600"/>
                <a:gd name="T5" fmla="*/ 800 h 1600"/>
                <a:gd name="T6" fmla="*/ 800 w 1600"/>
                <a:gd name="T7" fmla="*/ 0 h 1600"/>
                <a:gd name="T8" fmla="*/ 0 w 1600"/>
                <a:gd name="T9" fmla="*/ 800 h 1600"/>
                <a:gd name="T10" fmla="*/ 800 w 1600"/>
                <a:gd name="T11" fmla="*/ 1600 h 1600"/>
                <a:gd name="T12" fmla="*/ 800 w 1600"/>
                <a:gd name="T13" fmla="*/ 1600 h 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0" h="1600">
                  <a:moveTo>
                    <a:pt x="800" y="1600"/>
                  </a:moveTo>
                  <a:lnTo>
                    <a:pt x="800" y="1600"/>
                  </a:lnTo>
                  <a:cubicBezTo>
                    <a:pt x="1242" y="1600"/>
                    <a:pt x="1600" y="1242"/>
                    <a:pt x="1600" y="800"/>
                  </a:cubicBezTo>
                  <a:cubicBezTo>
                    <a:pt x="1600" y="358"/>
                    <a:pt x="1242" y="0"/>
                    <a:pt x="800" y="0"/>
                  </a:cubicBezTo>
                  <a:cubicBezTo>
                    <a:pt x="358" y="0"/>
                    <a:pt x="0" y="358"/>
                    <a:pt x="0" y="800"/>
                  </a:cubicBezTo>
                  <a:cubicBezTo>
                    <a:pt x="0" y="1242"/>
                    <a:pt x="358" y="1600"/>
                    <a:pt x="800" y="1600"/>
                  </a:cubicBezTo>
                  <a:lnTo>
                    <a:pt x="800" y="1600"/>
                  </a:lnTo>
                  <a:close/>
                </a:path>
              </a:pathLst>
            </a:custGeom>
            <a:noFill/>
            <a:ln w="11113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9349" y="914399"/>
              <a:ext cx="457202" cy="4572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1065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Ограниченная номенклатура типов решений</a:t>
            </a:r>
          </a:p>
          <a:p>
            <a:r>
              <a:rPr lang="ru-RU" dirty="0"/>
              <a:t>Повсеместная стандартизация</a:t>
            </a:r>
          </a:p>
          <a:p>
            <a:r>
              <a:rPr lang="ru-RU" dirty="0"/>
              <a:t>Узкая специализация рабочих мест по операциям</a:t>
            </a:r>
          </a:p>
          <a:p>
            <a:r>
              <a:rPr lang="ru-RU" dirty="0"/>
              <a:t>Параллелизация выполнения различных операций</a:t>
            </a:r>
          </a:p>
          <a:p>
            <a:r>
              <a:rPr lang="ru-RU" dirty="0"/>
              <a:t>Повсеместная автоматизация процессов</a:t>
            </a:r>
          </a:p>
          <a:p>
            <a:r>
              <a:rPr lang="ru-RU" dirty="0"/>
              <a:t>Сравнительно низкое количество багов</a:t>
            </a:r>
          </a:p>
          <a:p>
            <a:r>
              <a:rPr lang="ru-RU" dirty="0"/>
              <a:t>Сравнительно низкая себестоимость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/>
              <a:t>СЕРИЯ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/>
              <a:t>Куда нужно двигаться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020763" y="785814"/>
            <a:ext cx="714375" cy="715963"/>
            <a:chOff x="1020763" y="785814"/>
            <a:chExt cx="714375" cy="715963"/>
          </a:xfrm>
        </p:grpSpPr>
        <p:sp>
          <p:nvSpPr>
            <p:cNvPr id="5" name="Freeform 11"/>
            <p:cNvSpPr>
              <a:spLocks/>
            </p:cNvSpPr>
            <p:nvPr/>
          </p:nvSpPr>
          <p:spPr bwMode="auto">
            <a:xfrm>
              <a:off x="1020763" y="785814"/>
              <a:ext cx="714375" cy="715963"/>
            </a:xfrm>
            <a:custGeom>
              <a:avLst/>
              <a:gdLst>
                <a:gd name="T0" fmla="*/ 800 w 1600"/>
                <a:gd name="T1" fmla="*/ 1600 h 1600"/>
                <a:gd name="T2" fmla="*/ 800 w 1600"/>
                <a:gd name="T3" fmla="*/ 1600 h 1600"/>
                <a:gd name="T4" fmla="*/ 1600 w 1600"/>
                <a:gd name="T5" fmla="*/ 800 h 1600"/>
                <a:gd name="T6" fmla="*/ 800 w 1600"/>
                <a:gd name="T7" fmla="*/ 0 h 1600"/>
                <a:gd name="T8" fmla="*/ 0 w 1600"/>
                <a:gd name="T9" fmla="*/ 800 h 1600"/>
                <a:gd name="T10" fmla="*/ 800 w 1600"/>
                <a:gd name="T11" fmla="*/ 1600 h 1600"/>
                <a:gd name="T12" fmla="*/ 800 w 1600"/>
                <a:gd name="T13" fmla="*/ 1600 h 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0" h="1600">
                  <a:moveTo>
                    <a:pt x="800" y="1600"/>
                  </a:moveTo>
                  <a:lnTo>
                    <a:pt x="800" y="1600"/>
                  </a:lnTo>
                  <a:cubicBezTo>
                    <a:pt x="1242" y="1600"/>
                    <a:pt x="1600" y="1242"/>
                    <a:pt x="1600" y="800"/>
                  </a:cubicBezTo>
                  <a:cubicBezTo>
                    <a:pt x="1600" y="358"/>
                    <a:pt x="1242" y="0"/>
                    <a:pt x="800" y="0"/>
                  </a:cubicBezTo>
                  <a:cubicBezTo>
                    <a:pt x="358" y="0"/>
                    <a:pt x="0" y="358"/>
                    <a:pt x="0" y="800"/>
                  </a:cubicBezTo>
                  <a:cubicBezTo>
                    <a:pt x="0" y="1242"/>
                    <a:pt x="358" y="1600"/>
                    <a:pt x="800" y="1600"/>
                  </a:cubicBezTo>
                  <a:lnTo>
                    <a:pt x="800" y="1600"/>
                  </a:lnTo>
                  <a:close/>
                </a:path>
              </a:pathLst>
            </a:custGeom>
            <a:noFill/>
            <a:ln w="11113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9349" y="914399"/>
              <a:ext cx="457202" cy="4572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55666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Инструменты</a:t>
            </a:r>
            <a:br>
              <a:rPr lang="en-US" dirty="0"/>
            </a:b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Microsoft Visual Studio, Eclipse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ru-RU" dirty="0"/>
              <a:t>Проекты</a:t>
            </a:r>
            <a:br>
              <a:rPr lang="en-US" dirty="0"/>
            </a:b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Visual Studio Project Templates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ru-RU" dirty="0"/>
              <a:t>Программный код</a:t>
            </a:r>
            <a:br>
              <a:rPr lang="ru-RU" dirty="0"/>
            </a:b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Style Guide, Snippets, Automatic Layout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ru-RU" dirty="0"/>
              <a:t>Компоненты</a:t>
            </a:r>
            <a:br>
              <a:rPr lang="en-US" dirty="0"/>
            </a:b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NuGet feeds, Private Feeds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ru-RU" dirty="0"/>
              <a:t>Сервисы</a:t>
            </a:r>
            <a:br>
              <a:rPr lang="ru-RU" dirty="0"/>
            </a:b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Microsoft Azure, Amazon AWS, Google Cloud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dirty="0"/>
              <a:t>СТАНДАРТЫ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/>
              <a:t>Практически всё можно стандартизировать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020763" y="785814"/>
            <a:ext cx="714375" cy="715963"/>
            <a:chOff x="1020763" y="785814"/>
            <a:chExt cx="714375" cy="715963"/>
          </a:xfrm>
        </p:grpSpPr>
        <p:sp>
          <p:nvSpPr>
            <p:cNvPr id="5" name="Freeform 11"/>
            <p:cNvSpPr>
              <a:spLocks/>
            </p:cNvSpPr>
            <p:nvPr/>
          </p:nvSpPr>
          <p:spPr bwMode="auto">
            <a:xfrm>
              <a:off x="1020763" y="785814"/>
              <a:ext cx="714375" cy="715963"/>
            </a:xfrm>
            <a:custGeom>
              <a:avLst/>
              <a:gdLst>
                <a:gd name="T0" fmla="*/ 800 w 1600"/>
                <a:gd name="T1" fmla="*/ 1600 h 1600"/>
                <a:gd name="T2" fmla="*/ 800 w 1600"/>
                <a:gd name="T3" fmla="*/ 1600 h 1600"/>
                <a:gd name="T4" fmla="*/ 1600 w 1600"/>
                <a:gd name="T5" fmla="*/ 800 h 1600"/>
                <a:gd name="T6" fmla="*/ 800 w 1600"/>
                <a:gd name="T7" fmla="*/ 0 h 1600"/>
                <a:gd name="T8" fmla="*/ 0 w 1600"/>
                <a:gd name="T9" fmla="*/ 800 h 1600"/>
                <a:gd name="T10" fmla="*/ 800 w 1600"/>
                <a:gd name="T11" fmla="*/ 1600 h 1600"/>
                <a:gd name="T12" fmla="*/ 800 w 1600"/>
                <a:gd name="T13" fmla="*/ 1600 h 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0" h="1600">
                  <a:moveTo>
                    <a:pt x="800" y="1600"/>
                  </a:moveTo>
                  <a:lnTo>
                    <a:pt x="800" y="1600"/>
                  </a:lnTo>
                  <a:cubicBezTo>
                    <a:pt x="1242" y="1600"/>
                    <a:pt x="1600" y="1242"/>
                    <a:pt x="1600" y="800"/>
                  </a:cubicBezTo>
                  <a:cubicBezTo>
                    <a:pt x="1600" y="358"/>
                    <a:pt x="1242" y="0"/>
                    <a:pt x="800" y="0"/>
                  </a:cubicBezTo>
                  <a:cubicBezTo>
                    <a:pt x="358" y="0"/>
                    <a:pt x="0" y="358"/>
                    <a:pt x="0" y="800"/>
                  </a:cubicBezTo>
                  <a:cubicBezTo>
                    <a:pt x="0" y="1242"/>
                    <a:pt x="358" y="1600"/>
                    <a:pt x="800" y="1600"/>
                  </a:cubicBezTo>
                  <a:lnTo>
                    <a:pt x="800" y="1600"/>
                  </a:lnTo>
                  <a:close/>
                </a:path>
              </a:pathLst>
            </a:custGeom>
            <a:noFill/>
            <a:ln w="11113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6810" y="958546"/>
              <a:ext cx="457202" cy="37843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14230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Проверка качества кода</a:t>
            </a:r>
            <a:br>
              <a:rPr lang="ru-RU" dirty="0"/>
            </a:br>
            <a:r>
              <a:rPr lang="ru-RU" sz="1800" dirty="0">
                <a:solidFill>
                  <a:schemeClr val="bg1">
                    <a:lumMod val="65000"/>
                  </a:schemeClr>
                </a:solidFill>
              </a:rPr>
              <a:t>Visual Studio Code Analysis Tools, SonarQube</a:t>
            </a:r>
          </a:p>
          <a:p>
            <a:r>
              <a:rPr lang="ru-RU" dirty="0"/>
              <a:t>Тестирование</a:t>
            </a:r>
            <a:br>
              <a:rPr lang="ru-RU" dirty="0"/>
            </a:br>
            <a:r>
              <a:rPr lang="ru-RU" sz="1800" dirty="0">
                <a:solidFill>
                  <a:schemeClr val="bg1">
                    <a:lumMod val="65000"/>
                  </a:schemeClr>
                </a:solidFill>
              </a:rPr>
              <a:t>Unit, UI, Integration, Regression</a:t>
            </a:r>
          </a:p>
          <a:p>
            <a:r>
              <a:rPr lang="ru-RU" dirty="0"/>
              <a:t>Сборка</a:t>
            </a:r>
            <a:br>
              <a:rPr lang="ru-RU" dirty="0"/>
            </a:br>
            <a:r>
              <a:rPr lang="ru-RU" sz="1800" dirty="0">
                <a:solidFill>
                  <a:schemeClr val="bg1">
                    <a:lumMod val="65000"/>
                  </a:schemeClr>
                </a:solidFill>
              </a:rPr>
              <a:t>Visual Studio Build, Jenkins</a:t>
            </a:r>
          </a:p>
          <a:p>
            <a:r>
              <a:rPr lang="ru-RU" dirty="0"/>
              <a:t>Развёртывание</a:t>
            </a:r>
            <a:br>
              <a:rPr lang="ru-RU" dirty="0"/>
            </a:br>
            <a:r>
              <a:rPr lang="ru-RU" sz="1800" dirty="0">
                <a:solidFill>
                  <a:schemeClr val="bg1">
                    <a:lumMod val="65000"/>
                  </a:schemeClr>
                </a:solidFill>
              </a:rPr>
              <a:t>Visual Studio Release Manager, Octopus Deploy</a:t>
            </a:r>
            <a:br>
              <a:rPr lang="ru-RU" sz="18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ru-RU" sz="1800" dirty="0">
                <a:solidFill>
                  <a:schemeClr val="bg1">
                    <a:lumMod val="65000"/>
                  </a:schemeClr>
                </a:solidFill>
              </a:rPr>
              <a:t>Azure ARM, PowerShell DSC</a:t>
            </a:r>
            <a:br>
              <a:rPr lang="ru-RU" dirty="0"/>
            </a:b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dirty="0"/>
              <a:t>АВТОМАТИЗАЦИЯ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/>
              <a:t>Многие процессы можно автоматизировать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020763" y="785814"/>
            <a:ext cx="714375" cy="715963"/>
            <a:chOff x="1020763" y="785814"/>
            <a:chExt cx="714375" cy="715963"/>
          </a:xfrm>
        </p:grpSpPr>
        <p:sp>
          <p:nvSpPr>
            <p:cNvPr id="5" name="Freeform 11"/>
            <p:cNvSpPr>
              <a:spLocks/>
            </p:cNvSpPr>
            <p:nvPr/>
          </p:nvSpPr>
          <p:spPr bwMode="auto">
            <a:xfrm>
              <a:off x="1020763" y="785814"/>
              <a:ext cx="714375" cy="715963"/>
            </a:xfrm>
            <a:custGeom>
              <a:avLst/>
              <a:gdLst>
                <a:gd name="T0" fmla="*/ 800 w 1600"/>
                <a:gd name="T1" fmla="*/ 1600 h 1600"/>
                <a:gd name="T2" fmla="*/ 800 w 1600"/>
                <a:gd name="T3" fmla="*/ 1600 h 1600"/>
                <a:gd name="T4" fmla="*/ 1600 w 1600"/>
                <a:gd name="T5" fmla="*/ 800 h 1600"/>
                <a:gd name="T6" fmla="*/ 800 w 1600"/>
                <a:gd name="T7" fmla="*/ 0 h 1600"/>
                <a:gd name="T8" fmla="*/ 0 w 1600"/>
                <a:gd name="T9" fmla="*/ 800 h 1600"/>
                <a:gd name="T10" fmla="*/ 800 w 1600"/>
                <a:gd name="T11" fmla="*/ 1600 h 1600"/>
                <a:gd name="T12" fmla="*/ 800 w 1600"/>
                <a:gd name="T13" fmla="*/ 1600 h 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0" h="1600">
                  <a:moveTo>
                    <a:pt x="800" y="1600"/>
                  </a:moveTo>
                  <a:lnTo>
                    <a:pt x="800" y="1600"/>
                  </a:lnTo>
                  <a:cubicBezTo>
                    <a:pt x="1242" y="1600"/>
                    <a:pt x="1600" y="1242"/>
                    <a:pt x="1600" y="800"/>
                  </a:cubicBezTo>
                  <a:cubicBezTo>
                    <a:pt x="1600" y="358"/>
                    <a:pt x="1242" y="0"/>
                    <a:pt x="800" y="0"/>
                  </a:cubicBezTo>
                  <a:cubicBezTo>
                    <a:pt x="358" y="0"/>
                    <a:pt x="0" y="358"/>
                    <a:pt x="0" y="800"/>
                  </a:cubicBezTo>
                  <a:cubicBezTo>
                    <a:pt x="0" y="1242"/>
                    <a:pt x="358" y="1600"/>
                    <a:pt x="800" y="1600"/>
                  </a:cubicBezTo>
                  <a:lnTo>
                    <a:pt x="800" y="1600"/>
                  </a:lnTo>
                  <a:close/>
                </a:path>
              </a:pathLst>
            </a:custGeom>
            <a:noFill/>
            <a:ln w="11113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9349" y="914399"/>
              <a:ext cx="457202" cy="4572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99686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DataArt_IT-Talk_PP_Template_v093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4A4905EFCBCE49894FF055112E3276" ma:contentTypeVersion="2" ma:contentTypeDescription="Create a new document." ma:contentTypeScope="" ma:versionID="c51e09f5fdaf8f236a0bd84687c82093">
  <xsd:schema xmlns:xsd="http://www.w3.org/2001/XMLSchema" xmlns:xs="http://www.w3.org/2001/XMLSchema" xmlns:p="http://schemas.microsoft.com/office/2006/metadata/properties" xmlns:ns2="82b00c3f-e3ba-456b-834b-6d2a964ee55e" targetNamespace="http://schemas.microsoft.com/office/2006/metadata/properties" ma:root="true" ma:fieldsID="44531082b08138ac1ad4018a1c6af460" ns2:_="">
    <xsd:import namespace="82b00c3f-e3ba-456b-834b-6d2a964ee55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b00c3f-e3ba-456b-834b-6d2a964ee55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16CC249-1FAF-42EB-BB50-26BFFF1F8B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29B9B8-333F-4C87-BE4A-02E40FF6F9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b00c3f-e3ba-456b-834b-6d2a964ee5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18C7406-9A3F-4EC1-913A-D5705806DAB3}">
  <ds:schemaRefs>
    <ds:schemaRef ds:uri="http://schemas.openxmlformats.org/package/2006/metadata/core-properties"/>
    <ds:schemaRef ds:uri="http://purl.org/dc/terms/"/>
    <ds:schemaRef ds:uri="82b00c3f-e3ba-456b-834b-6d2a964ee55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953</TotalTime>
  <Words>464</Words>
  <Application>Microsoft Office PowerPoint</Application>
  <PresentationFormat>On-screen Show (4:3)</PresentationFormat>
  <Paragraphs>106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Segoe UI</vt:lpstr>
      <vt:lpstr>Segoe UI Light</vt:lpstr>
      <vt:lpstr>Segoe UI Semibold</vt:lpstr>
      <vt:lpstr>Wingdings</vt:lpstr>
      <vt:lpstr>DataArt_IT-Talk_PP_Template_v093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DataArt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Доклад</dc:subject>
  <dc:creator>Stas Sultanov</dc:creator>
  <cp:lastModifiedBy>Stas Sultanov</cp:lastModifiedBy>
  <cp:revision>39</cp:revision>
  <dcterms:created xsi:type="dcterms:W3CDTF">2013-07-15T20:26:40Z</dcterms:created>
  <dcterms:modified xsi:type="dcterms:W3CDTF">2017-05-22T15:21:39Z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0x010100034A4905EFCBCE49894FF055112E3276</vt:lpwstr>
  </property>
</Properties>
</file>