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83" r:id="rId3"/>
    <p:sldId id="302" r:id="rId4"/>
    <p:sldId id="277" r:id="rId5"/>
    <p:sldId id="284" r:id="rId6"/>
    <p:sldId id="278" r:id="rId7"/>
    <p:sldId id="279" r:id="rId8"/>
    <p:sldId id="280" r:id="rId9"/>
    <p:sldId id="292" r:id="rId10"/>
    <p:sldId id="281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3" r:id="rId2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7D4A"/>
    <a:srgbClr val="6C3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94660"/>
  </p:normalViewPr>
  <p:slideViewPr>
    <p:cSldViewPr>
      <p:cViewPr varScale="1">
        <p:scale>
          <a:sx n="89" d="100"/>
          <a:sy n="89" d="100"/>
        </p:scale>
        <p:origin x="10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484216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713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3245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9426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1335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8622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1864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8143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4248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4625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47956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8856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9167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07809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2386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5036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5244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9742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16335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52126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0805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698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9397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8396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378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9158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6353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9893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755575" y="980728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rgbClr val="6C310A"/>
              </a:buClr>
              <a:buSzPct val="25000"/>
            </a:pPr>
            <a:r>
              <a:rPr lang="ru-RU" sz="4320" dirty="0">
                <a:solidFill>
                  <a:srgbClr val="6C310A"/>
                </a:solidFill>
              </a:rPr>
              <a:t>Enterprise разработка накануне провала традиционных методов</a:t>
            </a:r>
            <a:endParaRPr lang="ru-RU" sz="4320" b="0" i="0" u="none" strike="noStrike" cap="none" dirty="0">
              <a:solidFill>
                <a:srgbClr val="6C310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403648" y="3501007"/>
            <a:ext cx="6400799" cy="10325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CD5D1D"/>
              </a:buClr>
              <a:buSzPct val="25000"/>
              <a:buFont typeface="Arial"/>
              <a:buNone/>
            </a:pPr>
            <a:r>
              <a:rPr lang="ru-RU" sz="3200" b="0" i="0" u="none" strike="noStrike" cap="none" dirty="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Сергей Немчинский, </a:t>
            </a:r>
            <a:r>
              <a:rPr lang="en-US" dirty="0" err="1">
                <a:solidFill>
                  <a:srgbClr val="CD5D1D"/>
                </a:solidFill>
              </a:rPr>
              <a:t>FoxmindEd</a:t>
            </a:r>
            <a:r>
              <a:rPr lang="ru-RU" sz="3200" b="0" i="0" u="none" strike="noStrike" cap="none" dirty="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, 201</a:t>
            </a:r>
            <a:r>
              <a:rPr lang="en-US" sz="3200" b="0" i="0" u="none" strike="noStrike" cap="none" dirty="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lang="ru-RU" sz="3200" b="0" i="0" u="none" strike="noStrike" cap="none" dirty="0">
              <a:solidFill>
                <a:srgbClr val="CD5D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1203" y="5301208"/>
            <a:ext cx="1612797" cy="1423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C310A"/>
              </a:buClr>
              <a:buSzPct val="25000"/>
              <a:buFont typeface="Calibri"/>
              <a:buNone/>
            </a:pPr>
            <a:r>
              <a:rPr lang="ru-RU" sz="4400" b="0" i="0" u="none" strike="noStrike" cap="none">
                <a:solidFill>
                  <a:srgbClr val="6C310A"/>
                </a:solidFill>
                <a:latin typeface="Calibri"/>
                <a:ea typeface="Calibri"/>
                <a:cs typeface="Calibri"/>
                <a:sym typeface="Calibri"/>
              </a:rPr>
              <a:t>Legacy код </a:t>
            </a:r>
          </a:p>
        </p:txBody>
      </p:sp>
      <p:pic>
        <p:nvPicPr>
          <p:cNvPr id="133" name="Shape 133" descr="Результат пошуку зображень за запитом &quot;Legacy код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3727" y="1916832"/>
            <a:ext cx="4667250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82BD6D5-A111-407C-8946-82C20EF65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576" y="6071849"/>
            <a:ext cx="2267744" cy="7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11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C310A"/>
              </a:buClr>
              <a:buSzPct val="25000"/>
              <a:buFont typeface="Calibri"/>
              <a:buNone/>
            </a:pPr>
            <a:r>
              <a:rPr lang="ru-RU" sz="4400" b="0" i="0" u="none" strike="noStrike" cap="none">
                <a:solidFill>
                  <a:srgbClr val="6C310A"/>
                </a:solidFill>
                <a:latin typeface="Calibri"/>
                <a:ea typeface="Calibri"/>
                <a:cs typeface="Calibri"/>
                <a:sym typeface="Calibri"/>
              </a:rPr>
              <a:t>Как это решается сейчас? </a:t>
            </a:r>
          </a:p>
        </p:txBody>
      </p:sp>
      <p:sp>
        <p:nvSpPr>
          <p:cNvPr id="176" name="Shape 176" descr="Результат пошуку зображень за запитом &quot;решение проблем&quot;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Shape 177" descr="Результат пошуку зображень за запитом &quot;решение проблем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624" y="1391508"/>
            <a:ext cx="6667500" cy="47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61C325B-24B7-4C6C-BD83-E86E25F2C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576" y="6071849"/>
            <a:ext cx="2267744" cy="7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10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C310A"/>
              </a:buClr>
              <a:buSzPct val="25000"/>
              <a:buFont typeface="Calibri"/>
              <a:buNone/>
            </a:pPr>
            <a:r>
              <a:rPr lang="ru-RU" sz="4400" b="0" i="0" u="none" strike="noStrike" cap="none">
                <a:solidFill>
                  <a:srgbClr val="6C310A"/>
                </a:solidFill>
                <a:latin typeface="Calibri"/>
                <a:ea typeface="Calibri"/>
                <a:cs typeface="Calibri"/>
                <a:sym typeface="Calibri"/>
              </a:rPr>
              <a:t>Программисты – ищем где светло</a:t>
            </a:r>
          </a:p>
        </p:txBody>
      </p:sp>
      <p:pic>
        <p:nvPicPr>
          <p:cNvPr id="185" name="Shape 185" descr="Результат пошуку зображень за запитом &quot;золотой молоток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624" y="2276872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 descr="Результат пошуку зображень за запитом &quot;java framework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3967" y="1556791"/>
            <a:ext cx="4224468" cy="316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A358377-C86D-41BF-85DB-F7C93694BF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3576" y="6071849"/>
            <a:ext cx="2267744" cy="7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85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C310A"/>
              </a:buClr>
              <a:buSzPct val="25000"/>
              <a:buFont typeface="Calibri"/>
              <a:buNone/>
            </a:pPr>
            <a:r>
              <a:rPr lang="ru-RU" sz="3959" b="0" i="0" u="none" strike="noStrike" cap="none">
                <a:solidFill>
                  <a:srgbClr val="6C310A"/>
                </a:solidFill>
                <a:latin typeface="Calibri"/>
                <a:ea typeface="Calibri"/>
                <a:cs typeface="Calibri"/>
                <a:sym typeface="Calibri"/>
              </a:rPr>
              <a:t>Руководство – так же, ищем где светло</a:t>
            </a:r>
          </a:p>
        </p:txBody>
      </p:sp>
      <p:pic>
        <p:nvPicPr>
          <p:cNvPr id="193" name="Shape 193" descr="Результат пошуку зображень за запитом &quot;золотой молоток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2204864"/>
            <a:ext cx="337185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 descr="Результат пошуку зображень за запитом &quot;методологии разработки программного обеспечения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51919" y="1484783"/>
            <a:ext cx="4953000" cy="35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F135614-AE75-493C-A44A-01AE88172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3576" y="6071849"/>
            <a:ext cx="2267744" cy="7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71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C310A"/>
              </a:buClr>
              <a:buSzPct val="25000"/>
              <a:buFont typeface="Calibri"/>
              <a:buNone/>
            </a:pPr>
            <a:r>
              <a:rPr lang="ru-RU" sz="3959" b="0" i="0" u="none" strike="noStrike" cap="none">
                <a:solidFill>
                  <a:srgbClr val="6C310A"/>
                </a:solidFill>
                <a:latin typeface="Calibri"/>
                <a:ea typeface="Calibri"/>
                <a:cs typeface="Calibri"/>
                <a:sym typeface="Calibri"/>
              </a:rPr>
              <a:t>Высшее руководство – а что, есть проблема?</a:t>
            </a:r>
          </a:p>
        </p:txBody>
      </p:sp>
      <p:pic>
        <p:nvPicPr>
          <p:cNvPr id="201" name="Shape 201" descr="Результат пошуку зображень за запитом &quot;время деньги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759" y="1772816"/>
            <a:ext cx="4320480" cy="3240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3CF62B7-C474-4DBE-AF59-9EEF76E93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576" y="6071849"/>
            <a:ext cx="2267744" cy="7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49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C310A"/>
              </a:buClr>
              <a:buSzPct val="25000"/>
              <a:buFont typeface="Calibri"/>
              <a:buNone/>
            </a:pPr>
            <a:r>
              <a:rPr lang="ru-RU" sz="3959" b="0" i="0" u="none" strike="noStrike" cap="none" dirty="0">
                <a:solidFill>
                  <a:srgbClr val="6C310A"/>
                </a:solidFill>
                <a:latin typeface="Calibri"/>
                <a:ea typeface="Calibri"/>
                <a:cs typeface="Calibri"/>
                <a:sym typeface="Calibri"/>
              </a:rPr>
              <a:t>Как решается каждая из проблем?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66B60E9-57C0-487C-A6D5-FB040890F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576" y="6071849"/>
            <a:ext cx="2267744" cy="7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60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C310A"/>
              </a:buClr>
              <a:buSzPct val="25000"/>
              <a:buFont typeface="Calibri"/>
              <a:buNone/>
            </a:pPr>
            <a:r>
              <a:rPr lang="ru-RU" sz="3959" b="0" i="0" u="none" strike="noStrike" cap="none" dirty="0">
                <a:solidFill>
                  <a:srgbClr val="6C310A"/>
                </a:solidFill>
                <a:latin typeface="Calibri"/>
                <a:ea typeface="Calibri"/>
                <a:cs typeface="Calibri"/>
                <a:sym typeface="Calibri"/>
              </a:rPr>
              <a:t>Что делается, чтобы справиться со сложностью? 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D0207C78-C9A6-4ECA-83B7-9604BA6A0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D77D4A"/>
                </a:solidFill>
              </a:rPr>
              <a:t> </a:t>
            </a:r>
            <a:r>
              <a:rPr lang="ru-RU" dirty="0" err="1">
                <a:solidFill>
                  <a:srgbClr val="D77D4A"/>
                </a:solidFill>
              </a:rPr>
              <a:t>Бла-бла-бла</a:t>
            </a:r>
            <a:r>
              <a:rPr lang="ru-RU" dirty="0">
                <a:solidFill>
                  <a:srgbClr val="D77D4A"/>
                </a:solidFill>
              </a:rPr>
              <a:t> в академических кругах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D77D4A"/>
                </a:solidFill>
              </a:rPr>
              <a:t> Игнорирование проблемы в бизнесе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D77D4A"/>
                </a:solidFill>
              </a:rPr>
              <a:t> Как трава при дороге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D77D4A"/>
                </a:solidFill>
              </a:rPr>
              <a:t> Отсутствие архитектуры и вообще работы с </a:t>
            </a:r>
            <a:r>
              <a:rPr lang="en-US" dirty="0">
                <a:solidFill>
                  <a:srgbClr val="D77D4A"/>
                </a:solidFill>
              </a:rPr>
              <a:t>Big Picture</a:t>
            </a:r>
            <a:endParaRPr lang="ru-RU" dirty="0">
              <a:solidFill>
                <a:srgbClr val="D77D4A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D77D4A"/>
                </a:solidFill>
              </a:rPr>
              <a:t> Отсутствие ответственных</a:t>
            </a:r>
            <a:endParaRPr lang="uk-UA" dirty="0">
              <a:solidFill>
                <a:srgbClr val="D77D4A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403EAA3-376C-47B3-AC9E-8CFACF88F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576" y="6071849"/>
            <a:ext cx="2267744" cy="786151"/>
          </a:xfrm>
          <a:prstGeom prst="rect">
            <a:avLst/>
          </a:prstGeom>
        </p:spPr>
      </p:pic>
      <p:pic>
        <p:nvPicPr>
          <p:cNvPr id="5" name="Shape 105" descr="Результат пошуку зображень за запитом &quot;космический корабль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2160" y="4149080"/>
            <a:ext cx="2674640" cy="1758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6207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C310A"/>
              </a:buClr>
              <a:buSzPct val="25000"/>
              <a:buFont typeface="Calibri"/>
              <a:buNone/>
            </a:pPr>
            <a:r>
              <a:rPr lang="ru-RU" sz="4400" b="0" i="0" u="none" strike="noStrike" cap="none" dirty="0">
                <a:solidFill>
                  <a:srgbClr val="6C310A"/>
                </a:solidFill>
                <a:latin typeface="Calibri"/>
                <a:ea typeface="Calibri"/>
                <a:cs typeface="Calibri"/>
                <a:sym typeface="Calibri"/>
              </a:rPr>
              <a:t>Мои предложения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C310A"/>
              </a:buClr>
              <a:buSzPct val="100000"/>
              <a:buFont typeface="Noto Sans Symbols"/>
              <a:buChar char="❑"/>
            </a:pPr>
            <a:r>
              <a:rPr lang="ru-RU" sz="3200" b="0" i="0" u="none" strike="noStrike" cap="none" dirty="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 Упрощение системы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C310A"/>
              </a:buClr>
              <a:buSzPct val="100000"/>
              <a:buFont typeface="Noto Sans Symbols"/>
              <a:buChar char="❑"/>
            </a:pPr>
            <a:r>
              <a:rPr lang="ru-RU" dirty="0">
                <a:solidFill>
                  <a:srgbClr val="CD5D1D"/>
                </a:solidFill>
              </a:rPr>
              <a:t> </a:t>
            </a:r>
            <a:r>
              <a:rPr lang="ru-RU" sz="3200" b="0" i="0" u="none" strike="noStrike" cap="none" dirty="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Выделение ответственных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C310A"/>
              </a:buClr>
              <a:buSzPct val="100000"/>
              <a:buFont typeface="Noto Sans Symbols"/>
              <a:buChar char="❑"/>
            </a:pPr>
            <a:r>
              <a:rPr lang="ru-RU" dirty="0">
                <a:solidFill>
                  <a:srgbClr val="CD5D1D"/>
                </a:solidFill>
              </a:rPr>
              <a:t> Поддержание архитектурных документов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C310A"/>
              </a:buClr>
              <a:buSzPct val="100000"/>
              <a:buFont typeface="Noto Sans Symbols"/>
              <a:buChar char="❑"/>
            </a:pPr>
            <a:r>
              <a:rPr lang="ru-RU" sz="3200" b="0" i="0" u="none" strike="noStrike" cap="none" dirty="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 Стандартизация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C310A"/>
              </a:buClr>
              <a:buSzPct val="100000"/>
              <a:buFont typeface="Noto Sans Symbols"/>
              <a:buChar char="❑"/>
            </a:pPr>
            <a:r>
              <a:rPr lang="ru-RU" dirty="0">
                <a:solidFill>
                  <a:srgbClr val="CD5D1D"/>
                </a:solidFill>
              </a:rPr>
              <a:t> Обмен информацией между командами </a:t>
            </a:r>
          </a:p>
          <a:p>
            <a:pPr lvl="1" indent="-342900">
              <a:spcBef>
                <a:spcPts val="0"/>
              </a:spcBef>
              <a:buClr>
                <a:srgbClr val="6C310A"/>
              </a:buClr>
              <a:buFont typeface="Noto Sans Symbols"/>
              <a:buChar char="❑"/>
            </a:pPr>
            <a:r>
              <a:rPr lang="ru-RU" dirty="0">
                <a:solidFill>
                  <a:srgbClr val="CD5D1D"/>
                </a:solidFill>
              </a:rPr>
              <a:t>Кросс-командные митинги</a:t>
            </a:r>
          </a:p>
          <a:p>
            <a:pPr lvl="1" indent="-342900">
              <a:spcBef>
                <a:spcPts val="0"/>
              </a:spcBef>
              <a:buClr>
                <a:srgbClr val="6C310A"/>
              </a:buClr>
              <a:buFont typeface="Noto Sans Symbols"/>
              <a:buChar char="❑"/>
            </a:pPr>
            <a:r>
              <a:rPr lang="ru-RU" b="0" i="0" u="none" strike="noStrike" cap="none" dirty="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Общие вики</a:t>
            </a:r>
          </a:p>
          <a:p>
            <a:pPr lvl="1" indent="-342900">
              <a:spcBef>
                <a:spcPts val="0"/>
              </a:spcBef>
              <a:buClr>
                <a:srgbClr val="6C310A"/>
              </a:buClr>
              <a:buFont typeface="Noto Sans Symbols"/>
              <a:buChar char="❑"/>
            </a:pPr>
            <a:r>
              <a:rPr lang="ru-RU" b="0" i="0" u="none" strike="noStrike" cap="none" dirty="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Обучение корпоративным стандартам </a:t>
            </a:r>
          </a:p>
          <a:p>
            <a:pPr marL="742950" marR="0" lvl="1" indent="-285750" algn="l" rtl="0">
              <a:spcBef>
                <a:spcPts val="560"/>
              </a:spcBef>
              <a:buClr>
                <a:srgbClr val="6C310A"/>
              </a:buClr>
              <a:buSzPct val="100000"/>
              <a:buFont typeface="Noto Sans Symbols"/>
              <a:buNone/>
            </a:pPr>
            <a:endParaRPr sz="2800" b="0" i="0" u="none" strike="noStrike" cap="none" dirty="0">
              <a:solidFill>
                <a:srgbClr val="CD5D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576" y="6071849"/>
            <a:ext cx="2267744" cy="7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47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C310A"/>
              </a:buClr>
              <a:buSzPct val="25000"/>
              <a:buFont typeface="Calibri"/>
              <a:buNone/>
            </a:pPr>
            <a:r>
              <a:rPr lang="ru-RU" sz="3959" b="0" i="0" u="none" strike="noStrike" cap="none" dirty="0">
                <a:solidFill>
                  <a:srgbClr val="6C310A"/>
                </a:solidFill>
                <a:latin typeface="Calibri"/>
                <a:ea typeface="Calibri"/>
                <a:cs typeface="Calibri"/>
                <a:sym typeface="Calibri"/>
              </a:rPr>
              <a:t>Что делается, чтобы справиться с монолитностью? 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D0207C78-C9A6-4ECA-83B7-9604BA6A0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D77D4A"/>
                </a:solidFill>
              </a:rPr>
              <a:t> Любимая тема для борьбы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D77D4A"/>
                </a:solidFill>
              </a:rPr>
              <a:t> </a:t>
            </a:r>
            <a:r>
              <a:rPr lang="en-US" dirty="0">
                <a:solidFill>
                  <a:srgbClr val="D77D4A"/>
                </a:solidFill>
              </a:rPr>
              <a:t>SOA/Microservices</a:t>
            </a:r>
            <a:r>
              <a:rPr lang="ru-RU" dirty="0">
                <a:solidFill>
                  <a:srgbClr val="D77D4A"/>
                </a:solidFill>
              </a:rPr>
              <a:t> </a:t>
            </a:r>
            <a:r>
              <a:rPr lang="en-US" dirty="0">
                <a:solidFill>
                  <a:srgbClr val="D77D4A"/>
                </a:solidFill>
              </a:rPr>
              <a:t>– </a:t>
            </a:r>
            <a:r>
              <a:rPr lang="ru-RU" dirty="0">
                <a:solidFill>
                  <a:srgbClr val="D77D4A"/>
                </a:solidFill>
              </a:rPr>
              <a:t>наш золотой молоток, однако…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D77D4A"/>
                </a:solidFill>
              </a:rPr>
              <a:t> порождает дополнительную гетерогенность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D77D4A"/>
                </a:solidFill>
              </a:rPr>
              <a:t> порождает дополнительную сложность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D77D4A"/>
                </a:solidFill>
              </a:rPr>
              <a:t> не решает проблему, а переводит ее на уровень сети</a:t>
            </a:r>
            <a:endParaRPr lang="uk-UA" dirty="0">
              <a:solidFill>
                <a:srgbClr val="D77D4A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FD256DA-C001-479E-9003-8CD8B042D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576" y="6071849"/>
            <a:ext cx="2267744" cy="786151"/>
          </a:xfrm>
          <a:prstGeom prst="rect">
            <a:avLst/>
          </a:prstGeom>
        </p:spPr>
      </p:pic>
      <p:pic>
        <p:nvPicPr>
          <p:cNvPr id="6" name="Shape 112" descr="http://www.compromesso.ru/public/uploads/news/9043/big/IMG_ef8024a3e41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3849" y="5229200"/>
            <a:ext cx="2736302" cy="1386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5541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C310A"/>
              </a:buClr>
              <a:buSzPct val="25000"/>
              <a:buFont typeface="Calibri"/>
              <a:buNone/>
            </a:pPr>
            <a:r>
              <a:rPr lang="ru-RU" sz="4400" b="0" i="0" u="none" strike="noStrike" cap="none" dirty="0">
                <a:solidFill>
                  <a:srgbClr val="6C310A"/>
                </a:solidFill>
                <a:latin typeface="Calibri"/>
                <a:ea typeface="Calibri"/>
                <a:cs typeface="Calibri"/>
                <a:sym typeface="Calibri"/>
              </a:rPr>
              <a:t>Мои предложения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C310A"/>
              </a:buClr>
              <a:buSzPct val="100000"/>
              <a:buFont typeface="Noto Sans Symbols"/>
              <a:buChar char="❑"/>
            </a:pPr>
            <a:r>
              <a:rPr lang="ru-RU" sz="3200" b="0" i="0" u="none" strike="noStrike" cap="none" dirty="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 Официальное разделени</a:t>
            </a:r>
            <a:r>
              <a:rPr lang="ru-RU" dirty="0">
                <a:solidFill>
                  <a:srgbClr val="CD5D1D"/>
                </a:solidFill>
              </a:rPr>
              <a:t>е частей бизнеса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C310A"/>
              </a:buClr>
              <a:buSzPct val="100000"/>
              <a:buFont typeface="Noto Sans Symbols"/>
              <a:buChar char="❑"/>
            </a:pPr>
            <a:r>
              <a:rPr lang="ru-RU" dirty="0">
                <a:solidFill>
                  <a:srgbClr val="CD5D1D"/>
                </a:solidFill>
              </a:rPr>
              <a:t> Стандартизация способов интеграции </a:t>
            </a:r>
            <a:endParaRPr lang="ru-RU" sz="3200" b="0" i="0" u="none" strike="noStrike" cap="none" dirty="0">
              <a:solidFill>
                <a:srgbClr val="CD5D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C310A"/>
              </a:buClr>
              <a:buSzPct val="100000"/>
              <a:buFont typeface="Noto Sans Symbols"/>
              <a:buChar char="❑"/>
            </a:pPr>
            <a:r>
              <a:rPr lang="ru-RU" dirty="0">
                <a:solidFill>
                  <a:srgbClr val="CD5D1D"/>
                </a:solidFill>
              </a:rPr>
              <a:t> </a:t>
            </a:r>
            <a:r>
              <a:rPr lang="ru-RU" sz="3200" b="0" i="0" u="none" strike="noStrike" cap="none" dirty="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Единый реестр </a:t>
            </a:r>
            <a:r>
              <a:rPr lang="ru-RU" sz="3200" b="0" i="0" u="none" strike="noStrike" cap="none" dirty="0" err="1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микросервисов</a:t>
            </a:r>
            <a:endParaRPr lang="ru-RU" sz="3200" b="0" i="0" u="none" strike="noStrike" cap="none" dirty="0">
              <a:solidFill>
                <a:srgbClr val="CD5D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C310A"/>
              </a:buClr>
              <a:buSzPct val="100000"/>
              <a:buFont typeface="Noto Sans Symbols"/>
              <a:buChar char="❑"/>
            </a:pPr>
            <a:r>
              <a:rPr lang="ru-RU" dirty="0">
                <a:solidFill>
                  <a:srgbClr val="CD5D1D"/>
                </a:solidFill>
              </a:rPr>
              <a:t> Официальные требования по документации и регистрации всех сервисов</a:t>
            </a:r>
            <a:endParaRPr lang="ru-RU" sz="3200" b="0" i="0" u="none" strike="noStrike" cap="none" dirty="0">
              <a:solidFill>
                <a:srgbClr val="CD5D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buClr>
                <a:srgbClr val="6C310A"/>
              </a:buClr>
              <a:buSzPct val="100000"/>
              <a:buFont typeface="Noto Sans Symbols"/>
              <a:buNone/>
            </a:pPr>
            <a:endParaRPr sz="2800" b="0" i="0" u="none" strike="noStrike" cap="none" dirty="0">
              <a:solidFill>
                <a:srgbClr val="CD5D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576" y="6071849"/>
            <a:ext cx="2267744" cy="7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4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C310A"/>
              </a:buClr>
              <a:buSzPct val="25000"/>
              <a:buFont typeface="Calibri"/>
              <a:buNone/>
            </a:pPr>
            <a:r>
              <a:rPr lang="ru-RU" dirty="0" smtClean="0">
                <a:solidFill>
                  <a:srgbClr val="6C310A"/>
                </a:solidFill>
              </a:rPr>
              <a:t>Сергей Немчинский</a:t>
            </a:r>
            <a:endParaRPr lang="ru-RU" sz="4400" b="0" i="0" u="none" strike="noStrike" cap="none" dirty="0">
              <a:solidFill>
                <a:srgbClr val="6C310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C310A"/>
              </a:buClr>
              <a:buSzPct val="100000"/>
              <a:buFont typeface="Noto Sans Symbols"/>
              <a:buChar char="❑"/>
            </a:pPr>
            <a:r>
              <a:rPr lang="ru-RU" sz="3200" b="0" i="0" u="none" strike="noStrike" cap="none" dirty="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b="0" i="0" u="none" strike="noStrike" cap="none" dirty="0">
                <a:solidFill>
                  <a:srgbClr val="D77D4A"/>
                </a:solidFill>
                <a:latin typeface="Calibri"/>
                <a:ea typeface="Calibri"/>
                <a:cs typeface="Calibri"/>
                <a:sym typeface="Calibri"/>
              </a:rPr>
              <a:t>Послужной</a:t>
            </a:r>
            <a:r>
              <a:rPr lang="ru-RU" sz="3200" b="0" i="0" u="none" strike="noStrike" cap="none" dirty="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 список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6C310A"/>
              </a:buClr>
              <a:buSzPct val="100000"/>
              <a:buFont typeface="Noto Sans Symbols"/>
              <a:buChar char="▪"/>
            </a:pPr>
            <a:r>
              <a:rPr lang="ru-RU" sz="2800" b="0" i="0" u="none" strike="noStrike" cap="none" dirty="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Работа программистом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6C310A"/>
              </a:buClr>
              <a:buSzPct val="100000"/>
              <a:buFont typeface="Noto Sans Symbols"/>
              <a:buChar char="▪"/>
            </a:pPr>
            <a:r>
              <a:rPr lang="ru-RU" sz="2800" b="0" i="0" u="none" strike="noStrike" cap="none" dirty="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Работа </a:t>
            </a:r>
            <a:r>
              <a:rPr lang="ru-RU" sz="2800" b="0" i="0" u="none" strike="noStrike" cap="none" dirty="0" smtClean="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преподавателем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6C310A"/>
              </a:buClr>
              <a:buSzPct val="100000"/>
              <a:buFont typeface="Noto Sans Symbols"/>
              <a:buChar char="▪"/>
            </a:pPr>
            <a:r>
              <a:rPr lang="en-US" dirty="0" smtClean="0">
                <a:solidFill>
                  <a:srgbClr val="CD5D1D"/>
                </a:solidFill>
              </a:rPr>
              <a:t>YouTube</a:t>
            </a:r>
            <a:endParaRPr lang="ru-RU" sz="2800" b="0" i="0" u="none" strike="noStrike" cap="none" dirty="0">
              <a:solidFill>
                <a:srgbClr val="CD5D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6C310A"/>
              </a:buClr>
              <a:buSzPct val="100000"/>
              <a:buFont typeface="Noto Sans Symbols"/>
              <a:buChar char="❑"/>
            </a:pPr>
            <a:r>
              <a:rPr lang="ru-RU" sz="3200" b="0" i="0" u="none" strike="noStrike" cap="none" dirty="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 Про </a:t>
            </a:r>
            <a:r>
              <a:rPr lang="en-US" sz="3200" b="0" i="0" u="none" strike="noStrike" cap="none" dirty="0" err="1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FoxmindEd</a:t>
            </a:r>
            <a:endParaRPr lang="ru-RU" sz="3200" b="0" i="0" u="none" strike="noStrike" cap="none" dirty="0">
              <a:solidFill>
                <a:srgbClr val="CD5D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6C310A"/>
              </a:buClr>
              <a:buSzPct val="100000"/>
              <a:buFont typeface="Noto Sans Symbols"/>
              <a:buChar char="▪"/>
            </a:pPr>
            <a:r>
              <a:rPr lang="ru-RU" sz="2800" b="0" i="0" u="none" strike="noStrike" cap="none" dirty="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Обучение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6C310A"/>
              </a:buClr>
              <a:buSzPct val="100000"/>
              <a:buFont typeface="Noto Sans Symbols"/>
              <a:buChar char="▪"/>
            </a:pPr>
            <a:r>
              <a:rPr lang="ru-RU" sz="2800" b="0" i="0" u="none" strike="noStrike" cap="none" dirty="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Производство</a:t>
            </a:r>
            <a:endParaRPr lang="en-US" sz="2800" b="0" i="0" u="none" strike="noStrike" cap="none" dirty="0">
              <a:solidFill>
                <a:srgbClr val="CD5D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indent="-457200">
              <a:spcBef>
                <a:spcPts val="560"/>
              </a:spcBef>
              <a:buClr>
                <a:srgbClr val="6C310A"/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CD5D1D"/>
                </a:solidFill>
              </a:rPr>
              <a:t>Выступления</a:t>
            </a:r>
            <a:endParaRPr lang="ru-RU" b="0" i="0" u="none" strike="noStrike" cap="none" dirty="0">
              <a:solidFill>
                <a:srgbClr val="CD5D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6C310A"/>
              </a:buClr>
              <a:buSzPct val="100000"/>
              <a:buFont typeface="Noto Sans Symbols"/>
              <a:buNone/>
            </a:pPr>
            <a:endParaRPr sz="3200" b="0" i="0" u="none" strike="noStrike" cap="none" dirty="0">
              <a:solidFill>
                <a:srgbClr val="CD5D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buClr>
                <a:srgbClr val="6C310A"/>
              </a:buClr>
              <a:buSzPct val="100000"/>
              <a:buFont typeface="Noto Sans Symbols"/>
              <a:buNone/>
            </a:pPr>
            <a:endParaRPr sz="2800" b="0" i="0" u="none" strike="noStrike" cap="none" dirty="0">
              <a:solidFill>
                <a:srgbClr val="CD5D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Shape 99" descr="C:\Users\dtv\Pictures\лисы\лиса-снег-зима-песочница-672416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080" y="2348880"/>
            <a:ext cx="3412152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576" y="6071849"/>
            <a:ext cx="2267744" cy="7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9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C310A"/>
              </a:buClr>
              <a:buSzPct val="25000"/>
              <a:buFont typeface="Calibri"/>
              <a:buNone/>
            </a:pPr>
            <a:r>
              <a:rPr lang="ru-RU" sz="3959" b="0" i="0" u="none" strike="noStrike" cap="none" dirty="0">
                <a:solidFill>
                  <a:srgbClr val="6C310A"/>
                </a:solidFill>
                <a:latin typeface="Calibri"/>
                <a:ea typeface="Calibri"/>
                <a:cs typeface="Calibri"/>
                <a:sym typeface="Calibri"/>
              </a:rPr>
              <a:t>Что делается, чтобы справиться с гетерогенностью? 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D0207C78-C9A6-4ECA-83B7-9604BA6A0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D77D4A"/>
                </a:solidFill>
              </a:rPr>
              <a:t> Игнорирование проблемы на всех уровнях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D77D4A"/>
                </a:solidFill>
              </a:rPr>
              <a:t> Попытка использования </a:t>
            </a:r>
            <a:r>
              <a:rPr lang="en-US" dirty="0">
                <a:solidFill>
                  <a:srgbClr val="D77D4A"/>
                </a:solidFill>
              </a:rPr>
              <a:t>SOA/ Microservices </a:t>
            </a:r>
            <a:r>
              <a:rPr lang="ru-RU" dirty="0">
                <a:solidFill>
                  <a:srgbClr val="D77D4A"/>
                </a:solidFill>
              </a:rPr>
              <a:t>как решения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D77D4A"/>
                </a:solidFill>
              </a:rPr>
              <a:t> Попытка использования стека </a:t>
            </a:r>
            <a:r>
              <a:rPr lang="en-US" dirty="0">
                <a:solidFill>
                  <a:srgbClr val="D77D4A"/>
                </a:solidFill>
              </a:rPr>
              <a:t>Spring </a:t>
            </a:r>
            <a:r>
              <a:rPr lang="ru-RU" dirty="0">
                <a:solidFill>
                  <a:srgbClr val="D77D4A"/>
                </a:solidFill>
              </a:rPr>
              <a:t>как решения, но…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D77D4A"/>
                </a:solidFill>
              </a:rPr>
              <a:t>Навязывает стиль архитектуры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D77D4A"/>
                </a:solidFill>
              </a:rPr>
              <a:t>Настойчиво пытается проникнуть в каждую часть приложения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D77D4A"/>
                </a:solidFill>
              </a:rPr>
              <a:t>Становится все более </a:t>
            </a:r>
            <a:r>
              <a:rPr lang="ru-RU" sz="2400" dirty="0" err="1">
                <a:solidFill>
                  <a:srgbClr val="D77D4A"/>
                </a:solidFill>
              </a:rPr>
              <a:t>монстрообразным</a:t>
            </a:r>
            <a:endParaRPr lang="ru-RU" sz="2400" dirty="0">
              <a:solidFill>
                <a:srgbClr val="D77D4A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uk-UA" dirty="0">
              <a:solidFill>
                <a:srgbClr val="D77D4A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0DB46C-D899-404D-9726-294824823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576" y="6071849"/>
            <a:ext cx="2267744" cy="786151"/>
          </a:xfrm>
          <a:prstGeom prst="rect">
            <a:avLst/>
          </a:prstGeom>
        </p:spPr>
      </p:pic>
      <p:pic>
        <p:nvPicPr>
          <p:cNvPr id="6" name="Shape 119" descr="Результат пошуку зображень за запитом &quot;гетерогенность системы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0232" y="2276872"/>
            <a:ext cx="2170584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7076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C310A"/>
              </a:buClr>
              <a:buSzPct val="25000"/>
              <a:buFont typeface="Calibri"/>
              <a:buNone/>
            </a:pPr>
            <a:r>
              <a:rPr lang="ru-RU" sz="4400" b="0" i="0" u="none" strike="noStrike" cap="none" dirty="0">
                <a:solidFill>
                  <a:srgbClr val="6C310A"/>
                </a:solidFill>
                <a:latin typeface="Calibri"/>
                <a:ea typeface="Calibri"/>
                <a:cs typeface="Calibri"/>
                <a:sym typeface="Calibri"/>
              </a:rPr>
              <a:t>Мои предложения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C310A"/>
              </a:buClr>
              <a:buSzPct val="100000"/>
              <a:buFont typeface="Noto Sans Symbols"/>
              <a:buChar char="❑"/>
            </a:pPr>
            <a:r>
              <a:rPr lang="ru-RU" sz="3200" b="0" i="0" u="none" strike="noStrike" cap="none" dirty="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 Стандартизация используемого софта (включая сервера и библиотеки) на уровне всей системы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C310A"/>
              </a:buClr>
              <a:buSzPct val="100000"/>
              <a:buFont typeface="Noto Sans Symbols"/>
              <a:buChar char="❑"/>
            </a:pPr>
            <a:r>
              <a:rPr lang="ru-RU" sz="3200" b="0" i="0" u="none" strike="noStrike" cap="none" dirty="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 Фокусирование на этой проблеме внимания всего персонала, включая высшее руководство</a:t>
            </a:r>
          </a:p>
          <a:p>
            <a:pPr marL="742950" marR="0" lvl="1" indent="-285750" algn="l" rtl="0">
              <a:spcBef>
                <a:spcPts val="560"/>
              </a:spcBef>
              <a:buClr>
                <a:srgbClr val="6C310A"/>
              </a:buClr>
              <a:buSzPct val="100000"/>
              <a:buFont typeface="Noto Sans Symbols"/>
              <a:buNone/>
            </a:pPr>
            <a:endParaRPr sz="2800" b="0" i="0" u="none" strike="noStrike" cap="none" dirty="0">
              <a:solidFill>
                <a:srgbClr val="CD5D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576" y="6071849"/>
            <a:ext cx="2267744" cy="7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54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C310A"/>
              </a:buClr>
              <a:buSzPct val="25000"/>
              <a:buFont typeface="Calibri"/>
              <a:buNone/>
            </a:pPr>
            <a:r>
              <a:rPr lang="ru-RU" sz="3959" b="0" i="0" u="none" strike="noStrike" cap="none" dirty="0">
                <a:solidFill>
                  <a:srgbClr val="6C310A"/>
                </a:solidFill>
                <a:latin typeface="Calibri"/>
                <a:ea typeface="Calibri"/>
                <a:cs typeface="Calibri"/>
                <a:sym typeface="Calibri"/>
              </a:rPr>
              <a:t>Что делается, чтобы справиться с проблемами интеграции? 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D0207C78-C9A6-4ECA-83B7-9604BA6A0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D77D4A"/>
                </a:solidFill>
              </a:rPr>
              <a:t> Игнорирование проблемы на всех уровнях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D77D4A"/>
                </a:solidFill>
              </a:rPr>
              <a:t> Попытка использования </a:t>
            </a:r>
            <a:r>
              <a:rPr lang="en-US" dirty="0">
                <a:solidFill>
                  <a:srgbClr val="D77D4A"/>
                </a:solidFill>
              </a:rPr>
              <a:t>SOA/ Microservices </a:t>
            </a:r>
            <a:r>
              <a:rPr lang="ru-RU" dirty="0">
                <a:solidFill>
                  <a:srgbClr val="D77D4A"/>
                </a:solidFill>
              </a:rPr>
              <a:t>как решения </a:t>
            </a:r>
          </a:p>
          <a:p>
            <a:pPr marL="203200" indent="0">
              <a:buNone/>
            </a:pPr>
            <a:endParaRPr lang="uk-UA" dirty="0">
              <a:solidFill>
                <a:srgbClr val="D77D4A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0DB46C-D899-404D-9726-294824823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576" y="6071849"/>
            <a:ext cx="2267744" cy="786151"/>
          </a:xfrm>
          <a:prstGeom prst="rect">
            <a:avLst/>
          </a:prstGeom>
        </p:spPr>
      </p:pic>
      <p:pic>
        <p:nvPicPr>
          <p:cNvPr id="6" name="Picture 2" descr="Пов’язане зображення">
            <a:extLst>
              <a:ext uri="{FF2B5EF4-FFF2-40B4-BE49-F238E27FC236}">
                <a16:creationId xmlns:a16="http://schemas.microsoft.com/office/drawing/2014/main" xmlns="" id="{0FBC027E-FD52-497B-802C-8D03135A8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958" y="4293096"/>
            <a:ext cx="2234084" cy="166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247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C310A"/>
              </a:buClr>
              <a:buSzPct val="25000"/>
              <a:buFont typeface="Calibri"/>
              <a:buNone/>
            </a:pPr>
            <a:r>
              <a:rPr lang="ru-RU" sz="4400" b="0" i="0" u="none" strike="noStrike" cap="none" dirty="0">
                <a:solidFill>
                  <a:srgbClr val="6C310A"/>
                </a:solidFill>
                <a:latin typeface="Calibri"/>
                <a:ea typeface="Calibri"/>
                <a:cs typeface="Calibri"/>
                <a:sym typeface="Calibri"/>
              </a:rPr>
              <a:t>Мои предложения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C310A"/>
              </a:buClr>
              <a:buSzPct val="100000"/>
              <a:buFont typeface="Noto Sans Symbols"/>
              <a:buChar char="❑"/>
            </a:pPr>
            <a:r>
              <a:rPr lang="ru-RU" sz="3200" b="0" i="0" u="none" strike="noStrike" cap="none" dirty="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 Запрет на интеграцию через базу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C310A"/>
              </a:buClr>
              <a:buSzPct val="100000"/>
              <a:buFont typeface="Noto Sans Symbols"/>
              <a:buChar char="❑"/>
            </a:pPr>
            <a:r>
              <a:rPr lang="ru-RU" dirty="0">
                <a:solidFill>
                  <a:srgbClr val="CD5D1D"/>
                </a:solidFill>
              </a:rPr>
              <a:t> Стандартизация протоколов интеграции (например – через </a:t>
            </a:r>
            <a:r>
              <a:rPr lang="ru-RU" dirty="0" err="1">
                <a:solidFill>
                  <a:srgbClr val="CD5D1D"/>
                </a:solidFill>
              </a:rPr>
              <a:t>микросервисы</a:t>
            </a:r>
            <a:r>
              <a:rPr lang="ru-RU" dirty="0">
                <a:solidFill>
                  <a:srgbClr val="CD5D1D"/>
                </a:solidFill>
              </a:rPr>
              <a:t>)</a:t>
            </a:r>
            <a:endParaRPr lang="ru-RU" sz="3200" b="0" i="0" u="none" strike="noStrike" cap="none" dirty="0">
              <a:solidFill>
                <a:srgbClr val="CD5D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C310A"/>
              </a:buClr>
              <a:buSzPct val="100000"/>
              <a:buFont typeface="Noto Sans Symbols"/>
              <a:buChar char="❑"/>
            </a:pPr>
            <a:r>
              <a:rPr lang="ru-RU" sz="3200" b="0" i="0" u="none" strike="noStrike" cap="none" dirty="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 Фокусирование на этой проблеме внимания всего персонала, в первую очередь технического</a:t>
            </a:r>
          </a:p>
          <a:p>
            <a:pPr marL="742950" marR="0" lvl="1" indent="-285750" algn="l" rtl="0">
              <a:spcBef>
                <a:spcPts val="560"/>
              </a:spcBef>
              <a:buClr>
                <a:srgbClr val="6C310A"/>
              </a:buClr>
              <a:buSzPct val="100000"/>
              <a:buFont typeface="Noto Sans Symbols"/>
              <a:buNone/>
            </a:pPr>
            <a:endParaRPr sz="2800" b="0" i="0" u="none" strike="noStrike" cap="none" dirty="0">
              <a:solidFill>
                <a:srgbClr val="CD5D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576" y="6071849"/>
            <a:ext cx="2267744" cy="7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48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C310A"/>
              </a:buClr>
              <a:buSzPct val="25000"/>
              <a:buFont typeface="Calibri"/>
              <a:buNone/>
            </a:pPr>
            <a:r>
              <a:rPr lang="ru-RU" sz="3959" b="0" i="0" u="none" strike="noStrike" cap="none" dirty="0">
                <a:solidFill>
                  <a:srgbClr val="6C310A"/>
                </a:solidFill>
                <a:latin typeface="Calibri"/>
                <a:ea typeface="Calibri"/>
                <a:cs typeface="Calibri"/>
                <a:sym typeface="Calibri"/>
              </a:rPr>
              <a:t>Что делается, чтобы справиться с объемами данных? 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D0207C78-C9A6-4ECA-83B7-9604BA6A0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D77D4A"/>
                </a:solidFill>
              </a:rPr>
              <a:t> </a:t>
            </a:r>
            <a:r>
              <a:rPr lang="ru-RU" sz="2800" dirty="0">
                <a:solidFill>
                  <a:srgbClr val="D77D4A"/>
                </a:solidFill>
              </a:rPr>
              <a:t>Вторая (или даже первая) любимая проблема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D77D4A"/>
                </a:solidFill>
              </a:rPr>
              <a:t> Храним и обрабатываем все больше данных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D77D4A"/>
                </a:solidFill>
              </a:rPr>
              <a:t> </a:t>
            </a:r>
            <a:r>
              <a:rPr lang="en-US" sz="2800" dirty="0" err="1">
                <a:solidFill>
                  <a:srgbClr val="D77D4A"/>
                </a:solidFill>
              </a:rPr>
              <a:t>BigData</a:t>
            </a:r>
            <a:r>
              <a:rPr lang="en-US" sz="2800" dirty="0">
                <a:solidFill>
                  <a:srgbClr val="D77D4A"/>
                </a:solidFill>
              </a:rPr>
              <a:t> – </a:t>
            </a:r>
            <a:r>
              <a:rPr lang="ru-RU" sz="2800" dirty="0">
                <a:solidFill>
                  <a:srgbClr val="D77D4A"/>
                </a:solidFill>
              </a:rPr>
              <a:t>любимый золотой молоток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D77D4A"/>
                </a:solidFill>
              </a:rPr>
              <a:t>Повышаем сложность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D77D4A"/>
                </a:solidFill>
              </a:rPr>
              <a:t>Повышаем гетерогенность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D77D4A"/>
                </a:solidFill>
              </a:rPr>
              <a:t> </a:t>
            </a:r>
            <a:r>
              <a:rPr lang="en-US" sz="2800" dirty="0">
                <a:solidFill>
                  <a:srgbClr val="D77D4A"/>
                </a:solidFill>
              </a:rPr>
              <a:t>NoSQL </a:t>
            </a:r>
            <a:r>
              <a:rPr lang="ru-RU" sz="2800" dirty="0">
                <a:solidFill>
                  <a:srgbClr val="D77D4A"/>
                </a:solidFill>
              </a:rPr>
              <a:t>базы – пророк его, однако…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D77D4A"/>
                </a:solidFill>
              </a:rPr>
              <a:t> проблемы с </a:t>
            </a:r>
            <a:r>
              <a:rPr lang="ru-RU" dirty="0" err="1">
                <a:solidFill>
                  <a:srgbClr val="D77D4A"/>
                </a:solidFill>
              </a:rPr>
              <a:t>консистентностью</a:t>
            </a:r>
            <a:endParaRPr lang="ru-RU" dirty="0">
              <a:solidFill>
                <a:srgbClr val="D77D4A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D77D4A"/>
                </a:solidFill>
              </a:rPr>
              <a:t> Повышаем гетерогенность</a:t>
            </a:r>
          </a:p>
          <a:p>
            <a:pPr marL="203200" indent="0">
              <a:buNone/>
            </a:pPr>
            <a:endParaRPr lang="uk-UA" dirty="0">
              <a:solidFill>
                <a:srgbClr val="D77D4A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0DB46C-D899-404D-9726-294824823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576" y="6071849"/>
            <a:ext cx="2267744" cy="786151"/>
          </a:xfrm>
          <a:prstGeom prst="rect">
            <a:avLst/>
          </a:prstGeom>
        </p:spPr>
      </p:pic>
      <p:pic>
        <p:nvPicPr>
          <p:cNvPr id="6" name="Picture 2" descr="Результат пошуку зображень за запитом &quot;объемы данных&quot;">
            <a:extLst>
              <a:ext uri="{FF2B5EF4-FFF2-40B4-BE49-F238E27FC236}">
                <a16:creationId xmlns:a16="http://schemas.microsoft.com/office/drawing/2014/main" xmlns="" id="{9CD6E377-DEC5-4076-9B47-AF6EAB0D0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569" y="3284984"/>
            <a:ext cx="2179491" cy="163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435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C310A"/>
              </a:buClr>
              <a:buSzPct val="25000"/>
              <a:buFont typeface="Calibri"/>
              <a:buNone/>
            </a:pPr>
            <a:r>
              <a:rPr lang="ru-RU" sz="4400" b="0" i="0" u="none" strike="noStrike" cap="none" dirty="0">
                <a:solidFill>
                  <a:srgbClr val="6C310A"/>
                </a:solidFill>
                <a:latin typeface="Calibri"/>
                <a:ea typeface="Calibri"/>
                <a:cs typeface="Calibri"/>
                <a:sym typeface="Calibri"/>
              </a:rPr>
              <a:t>Мои предложения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C310A"/>
              </a:buClr>
              <a:buSzPct val="100000"/>
              <a:buFont typeface="Noto Sans Symbols"/>
              <a:buChar char="❑"/>
            </a:pPr>
            <a:r>
              <a:rPr lang="ru-RU" sz="3200" b="0" i="0" u="none" strike="noStrike" cap="none" dirty="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 Определение на централизованном уровне задач, которые только и могут быть решены на </a:t>
            </a:r>
            <a:r>
              <a:rPr lang="en-US" sz="3200" b="0" i="0" u="none" strike="noStrike" cap="none" dirty="0" err="1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BigData</a:t>
            </a:r>
            <a:endParaRPr lang="en-US" sz="3200" b="0" i="0" u="none" strike="noStrike" cap="none" dirty="0">
              <a:solidFill>
                <a:srgbClr val="CD5D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C310A"/>
              </a:buClr>
              <a:buSzPct val="100000"/>
              <a:buFont typeface="Noto Sans Symbols"/>
              <a:buChar char="❑"/>
            </a:pPr>
            <a:r>
              <a:rPr lang="ru-RU" sz="3200" b="0" i="0" u="none" strike="noStrike" cap="none" dirty="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 Принятие решений по устареванию данных </a:t>
            </a:r>
            <a:endParaRPr lang="en-US" sz="3200" b="0" i="0" u="none" strike="noStrike" cap="none" dirty="0">
              <a:solidFill>
                <a:srgbClr val="CD5D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C310A"/>
              </a:buClr>
              <a:buSzPct val="100000"/>
              <a:buFont typeface="Noto Sans Symbols"/>
              <a:buChar char="❑"/>
            </a:pPr>
            <a:r>
              <a:rPr lang="en-US" dirty="0">
                <a:solidFill>
                  <a:srgbClr val="CD5D1D"/>
                </a:solidFill>
              </a:rPr>
              <a:t> </a:t>
            </a:r>
            <a:r>
              <a:rPr lang="ru-RU" dirty="0">
                <a:solidFill>
                  <a:srgbClr val="CD5D1D"/>
                </a:solidFill>
              </a:rPr>
              <a:t>Х</a:t>
            </a:r>
            <a:r>
              <a:rPr lang="ru-RU" sz="3200" b="0" i="0" u="none" strike="noStrike" cap="none" dirty="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ранение консолидированных данных вместо </a:t>
            </a:r>
            <a:r>
              <a:rPr lang="en-US" sz="3200" b="0" i="0" u="none" strike="noStrike" cap="none" dirty="0" err="1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RawData</a:t>
            </a:r>
            <a:endParaRPr lang="ru-RU" sz="3200" b="0" i="0" u="none" strike="noStrike" cap="none" dirty="0">
              <a:solidFill>
                <a:srgbClr val="CD5D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buClr>
                <a:srgbClr val="6C310A"/>
              </a:buClr>
              <a:buSzPct val="100000"/>
              <a:buFont typeface="Noto Sans Symbols"/>
              <a:buNone/>
            </a:pPr>
            <a:endParaRPr sz="2800" b="0" i="0" u="none" strike="noStrike" cap="none" dirty="0">
              <a:solidFill>
                <a:srgbClr val="CD5D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576" y="6071849"/>
            <a:ext cx="2267744" cy="7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88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C310A"/>
              </a:buClr>
              <a:buSzPct val="25000"/>
              <a:buFont typeface="Calibri"/>
              <a:buNone/>
            </a:pPr>
            <a:r>
              <a:rPr lang="ru-RU" sz="4400" b="0" i="0" u="none" strike="noStrike" cap="none" dirty="0">
                <a:solidFill>
                  <a:srgbClr val="6C310A"/>
                </a:solidFill>
                <a:latin typeface="Calibri"/>
                <a:ea typeface="Calibri"/>
                <a:cs typeface="Calibri"/>
                <a:sym typeface="Calibri"/>
              </a:rPr>
              <a:t>Общие рекомендации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C310A"/>
              </a:buClr>
              <a:buSzPct val="100000"/>
              <a:buFont typeface="Noto Sans Symbols"/>
              <a:buChar char="❑"/>
            </a:pPr>
            <a:r>
              <a:rPr lang="ru-RU" sz="3200" b="0" i="0" u="none" strike="noStrike" cap="none" dirty="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 Коммуникации – важнее технологий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C310A"/>
              </a:buClr>
              <a:buSzPct val="100000"/>
              <a:buFont typeface="Noto Sans Symbols"/>
              <a:buChar char="❑"/>
            </a:pPr>
            <a:r>
              <a:rPr lang="ru-RU" dirty="0">
                <a:solidFill>
                  <a:srgbClr val="CD5D1D"/>
                </a:solidFill>
              </a:rPr>
              <a:t> Архитектурные решения – важнее используемых средств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C310A"/>
              </a:buClr>
              <a:buSzPct val="100000"/>
              <a:buFont typeface="Noto Sans Symbols"/>
              <a:buChar char="❑"/>
            </a:pPr>
            <a:r>
              <a:rPr lang="ru-RU" sz="3200" b="0" i="0" u="none" strike="noStrike" cap="none" dirty="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 Стандартизация – важнее идеального соответствия зада</a:t>
            </a:r>
            <a:r>
              <a:rPr lang="ru-RU" dirty="0">
                <a:solidFill>
                  <a:srgbClr val="CD5D1D"/>
                </a:solidFill>
              </a:rPr>
              <a:t>че</a:t>
            </a:r>
            <a:endParaRPr lang="ru-RU" sz="3200" b="0" i="0" u="none" strike="noStrike" cap="none" dirty="0">
              <a:solidFill>
                <a:srgbClr val="CD5D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buClr>
                <a:srgbClr val="6C310A"/>
              </a:buClr>
              <a:buSzPct val="100000"/>
              <a:buFont typeface="Noto Sans Symbols"/>
              <a:buNone/>
            </a:pPr>
            <a:endParaRPr sz="2800" b="0" i="0" u="none" strike="noStrike" cap="none" dirty="0">
              <a:solidFill>
                <a:srgbClr val="CD5D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576" y="6071849"/>
            <a:ext cx="2267744" cy="786151"/>
          </a:xfrm>
          <a:prstGeom prst="rect">
            <a:avLst/>
          </a:prstGeom>
        </p:spPr>
      </p:pic>
      <p:pic>
        <p:nvPicPr>
          <p:cNvPr id="5" name="Shape 193" descr="Результат пошуку зображень за запитом &quot;золотой молоток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5856" y="4365104"/>
            <a:ext cx="3233205" cy="2275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0772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C310A"/>
              </a:buClr>
              <a:buSzPct val="25000"/>
              <a:buFont typeface="Calibri"/>
              <a:buNone/>
            </a:pPr>
            <a:r>
              <a:rPr lang="ru-RU" sz="4400" b="0" i="0" u="none" strike="noStrike" cap="none">
                <a:solidFill>
                  <a:srgbClr val="6C310A"/>
                </a:solidFill>
                <a:latin typeface="Calibri"/>
                <a:ea typeface="Calibri"/>
                <a:cs typeface="Calibri"/>
                <a:sym typeface="Calibri"/>
              </a:rPr>
              <a:t>Ваши вопросы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3059832" y="6042982"/>
            <a:ext cx="227254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http://foxmindEd.com</a:t>
            </a: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775" y="1412775"/>
            <a:ext cx="3960440" cy="2996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0232" y="4219146"/>
            <a:ext cx="2198197" cy="2193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382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C310A"/>
              </a:buClr>
              <a:buSzPct val="25000"/>
              <a:buFont typeface="Calibri"/>
              <a:buNone/>
            </a:pPr>
            <a:r>
              <a:rPr lang="ru-RU" sz="4400" b="0" i="0" u="none" strike="noStrike" cap="none" dirty="0" smtClean="0">
                <a:solidFill>
                  <a:srgbClr val="6C310A"/>
                </a:solidFill>
                <a:latin typeface="Calibri"/>
                <a:ea typeface="Calibri"/>
                <a:cs typeface="Calibri"/>
                <a:sym typeface="Calibri"/>
              </a:rPr>
              <a:t>Почему мы обсуждаем </a:t>
            </a:r>
            <a:r>
              <a:rPr lang="en-US" sz="4400" b="0" i="0" u="none" strike="noStrike" cap="none" dirty="0" smtClean="0">
                <a:solidFill>
                  <a:srgbClr val="6C310A"/>
                </a:solidFill>
                <a:latin typeface="Calibri"/>
                <a:ea typeface="Calibri"/>
                <a:cs typeface="Calibri"/>
                <a:sym typeface="Calibri"/>
              </a:rPr>
              <a:t>enterprise</a:t>
            </a:r>
            <a:endParaRPr lang="ru-RU" sz="4400" b="0" i="0" u="none" strike="noStrike" cap="none" dirty="0">
              <a:solidFill>
                <a:srgbClr val="6C310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C310A"/>
              </a:buClr>
              <a:buSzPct val="100000"/>
              <a:buFont typeface="Noto Sans Symbols"/>
              <a:buChar char="❑"/>
            </a:pPr>
            <a:r>
              <a:rPr lang="ru-RU" sz="2800" b="0" i="0" u="none" strike="noStrike" cap="none" dirty="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0" i="0" u="none" strike="noStrike" cap="none" dirty="0" smtClean="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Основные свойства </a:t>
            </a:r>
            <a:r>
              <a:rPr lang="en-US" sz="2800" b="0" i="0" u="none" strike="noStrike" cap="none" dirty="0" smtClean="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enterprise </a:t>
            </a:r>
            <a:r>
              <a:rPr lang="ru-RU" sz="2800" b="0" i="0" u="none" strike="noStrike" cap="none" dirty="0" smtClean="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приложений:</a:t>
            </a:r>
          </a:p>
          <a:p>
            <a:pPr lvl="1" indent="-342900">
              <a:spcBef>
                <a:spcPts val="0"/>
              </a:spcBef>
              <a:buClr>
                <a:srgbClr val="6C310A"/>
              </a:buClr>
              <a:buFont typeface="Noto Sans Symbols"/>
              <a:buChar char="❑"/>
            </a:pPr>
            <a:r>
              <a:rPr lang="ru-RU" sz="2400" dirty="0" smtClean="0">
                <a:solidFill>
                  <a:srgbClr val="CD5D1D"/>
                </a:solidFill>
              </a:rPr>
              <a:t>Сложность</a:t>
            </a:r>
          </a:p>
          <a:p>
            <a:pPr lvl="1" indent="-342900">
              <a:spcBef>
                <a:spcPts val="0"/>
              </a:spcBef>
              <a:buClr>
                <a:srgbClr val="6C310A"/>
              </a:buClr>
              <a:buFont typeface="Noto Sans Symbols"/>
              <a:buChar char="❑"/>
            </a:pPr>
            <a:r>
              <a:rPr lang="ru-RU" sz="2400" b="0" i="0" u="none" strike="noStrike" cap="none" dirty="0" smtClean="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Объемы данных</a:t>
            </a:r>
          </a:p>
          <a:p>
            <a:pPr lvl="1" indent="-342900">
              <a:spcBef>
                <a:spcPts val="0"/>
              </a:spcBef>
              <a:buClr>
                <a:srgbClr val="6C310A"/>
              </a:buClr>
              <a:buFont typeface="Noto Sans Symbols"/>
              <a:buChar char="❑"/>
            </a:pPr>
            <a:r>
              <a:rPr lang="ru-RU" sz="2400" dirty="0">
                <a:solidFill>
                  <a:srgbClr val="CD5D1D"/>
                </a:solidFill>
              </a:rPr>
              <a:t> </a:t>
            </a:r>
            <a:r>
              <a:rPr lang="ru-RU" sz="2400" dirty="0" smtClean="0">
                <a:solidFill>
                  <a:srgbClr val="CD5D1D"/>
                </a:solidFill>
              </a:rPr>
              <a:t>Множество интеграций</a:t>
            </a:r>
          </a:p>
          <a:p>
            <a:pPr lvl="1" indent="-342900">
              <a:spcBef>
                <a:spcPts val="0"/>
              </a:spcBef>
              <a:buClr>
                <a:srgbClr val="6C310A"/>
              </a:buClr>
              <a:buFont typeface="Noto Sans Symbols"/>
              <a:buChar char="❑"/>
            </a:pPr>
            <a:r>
              <a:rPr lang="ru-RU" sz="2400" b="0" i="0" u="none" strike="noStrike" cap="none" dirty="0" err="1" smtClean="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Распределеность</a:t>
            </a:r>
            <a:r>
              <a:rPr lang="ru-RU" sz="2400" b="0" i="0" u="none" strike="noStrike" cap="none" dirty="0" smtClean="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1" indent="-342900">
              <a:spcBef>
                <a:spcPts val="0"/>
              </a:spcBef>
              <a:buClr>
                <a:srgbClr val="6C310A"/>
              </a:buClr>
              <a:buFont typeface="Noto Sans Symbols"/>
              <a:buChar char="❑"/>
            </a:pPr>
            <a:r>
              <a:rPr lang="ru-RU" sz="2400" dirty="0">
                <a:solidFill>
                  <a:srgbClr val="CD5D1D"/>
                </a:solidFill>
              </a:rPr>
              <a:t> </a:t>
            </a:r>
            <a:r>
              <a:rPr lang="ru-RU" sz="2400" dirty="0" smtClean="0">
                <a:solidFill>
                  <a:srgbClr val="CD5D1D"/>
                </a:solidFill>
              </a:rPr>
              <a:t>и т.д.</a:t>
            </a:r>
          </a:p>
          <a:p>
            <a:pPr indent="-342900">
              <a:spcBef>
                <a:spcPts val="0"/>
              </a:spcBef>
              <a:buClr>
                <a:srgbClr val="6C310A"/>
              </a:buClr>
              <a:buFont typeface="Noto Sans Symbols"/>
              <a:buChar char="❑"/>
            </a:pPr>
            <a:r>
              <a:rPr lang="ru-RU" sz="2800" b="0" i="0" u="none" strike="noStrike" cap="none" dirty="0" smtClean="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Наиболее рискованные и наиболее сложные</a:t>
            </a:r>
          </a:p>
          <a:p>
            <a:pPr indent="-342900">
              <a:spcBef>
                <a:spcPts val="0"/>
              </a:spcBef>
              <a:buClr>
                <a:srgbClr val="6C310A"/>
              </a:buClr>
              <a:buFont typeface="Noto Sans Symbols"/>
              <a:buChar char="❑"/>
            </a:pPr>
            <a:r>
              <a:rPr lang="ru-RU" sz="2800" dirty="0" smtClean="0">
                <a:solidFill>
                  <a:srgbClr val="CD5D1D"/>
                </a:solidFill>
              </a:rPr>
              <a:t>Маленькие проекты – скорее экспериментальные площадки</a:t>
            </a:r>
          </a:p>
          <a:p>
            <a:pPr indent="-342900">
              <a:spcBef>
                <a:spcPts val="0"/>
              </a:spcBef>
              <a:buClr>
                <a:srgbClr val="6C310A"/>
              </a:buClr>
              <a:buFont typeface="Noto Sans Symbols"/>
              <a:buChar char="❑"/>
            </a:pPr>
            <a:r>
              <a:rPr lang="ru-RU" sz="2800" b="0" i="0" u="none" strike="noStrike" cap="none" dirty="0" smtClean="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Срок выдержки технологии, прежде чем попасть в </a:t>
            </a:r>
            <a:r>
              <a:rPr lang="en-US" sz="2800" b="0" i="0" u="none" strike="noStrike" cap="none" dirty="0" smtClean="0">
                <a:solidFill>
                  <a:srgbClr val="CD5D1D"/>
                </a:solidFill>
                <a:latin typeface="Calibri"/>
                <a:ea typeface="Calibri"/>
                <a:cs typeface="Calibri"/>
                <a:sym typeface="Calibri"/>
              </a:rPr>
              <a:t>enterprise</a:t>
            </a:r>
            <a:endParaRPr lang="ru-RU" sz="2800" b="0" i="0" u="none" strike="noStrike" cap="none" dirty="0" smtClean="0">
              <a:solidFill>
                <a:srgbClr val="CD5D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342900">
              <a:spcBef>
                <a:spcPts val="0"/>
              </a:spcBef>
              <a:buClr>
                <a:srgbClr val="6C310A"/>
              </a:buClr>
              <a:buFont typeface="Noto Sans Symbols"/>
              <a:buChar char="❑"/>
            </a:pPr>
            <a:endParaRPr sz="2800" b="0" i="0" u="none" strike="noStrike" cap="none" dirty="0">
              <a:solidFill>
                <a:srgbClr val="CD5D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buClr>
                <a:srgbClr val="6C310A"/>
              </a:buClr>
              <a:buSzPct val="100000"/>
              <a:buFont typeface="Noto Sans Symbols"/>
              <a:buNone/>
            </a:pPr>
            <a:endParaRPr sz="2800" b="0" i="0" u="none" strike="noStrike" cap="none" dirty="0">
              <a:solidFill>
                <a:srgbClr val="CD5D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576" y="6071849"/>
            <a:ext cx="2267744" cy="7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7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C310A"/>
              </a:buClr>
              <a:buSzPct val="25000"/>
              <a:buFont typeface="Calibri"/>
              <a:buNone/>
            </a:pPr>
            <a:r>
              <a:rPr lang="ru-RU" sz="3959" b="0" i="0" u="none" strike="noStrike" cap="none" dirty="0">
                <a:solidFill>
                  <a:srgbClr val="6C310A"/>
                </a:solidFill>
                <a:latin typeface="Calibri"/>
                <a:ea typeface="Calibri"/>
                <a:cs typeface="Calibri"/>
                <a:sym typeface="Calibri"/>
              </a:rPr>
              <a:t>Проблемы Enterprise приложений.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615FCC5-FD83-4713-B629-3BF60BF0F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576" y="6071849"/>
            <a:ext cx="2267744" cy="7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06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C310A"/>
              </a:buClr>
              <a:buSzPct val="25000"/>
              <a:buFont typeface="Calibri"/>
              <a:buNone/>
            </a:pPr>
            <a:r>
              <a:rPr lang="ru-RU" sz="3959" b="0" i="0" u="none" strike="noStrike" cap="none" dirty="0">
                <a:solidFill>
                  <a:srgbClr val="6C310A"/>
                </a:solidFill>
                <a:latin typeface="Calibri"/>
                <a:ea typeface="Calibri"/>
                <a:cs typeface="Calibri"/>
                <a:sym typeface="Calibri"/>
              </a:rPr>
              <a:t>Сложность </a:t>
            </a:r>
          </a:p>
        </p:txBody>
      </p:sp>
      <p:pic>
        <p:nvPicPr>
          <p:cNvPr id="105" name="Shape 105" descr="Результат пошуку зображень за запитом &quot;космический корабль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640" y="1772816"/>
            <a:ext cx="6017570" cy="3760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48E62DB-0FFC-4090-B72E-5AA0779E5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576" y="6071849"/>
            <a:ext cx="2267744" cy="7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04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C310A"/>
              </a:buClr>
              <a:buSzPct val="25000"/>
              <a:buFont typeface="Calibri"/>
              <a:buNone/>
            </a:pPr>
            <a:r>
              <a:rPr lang="ru-RU" sz="4400" b="0" i="0" u="none" strike="noStrike" cap="none">
                <a:solidFill>
                  <a:srgbClr val="6C310A"/>
                </a:solidFill>
                <a:latin typeface="Calibri"/>
                <a:ea typeface="Calibri"/>
                <a:cs typeface="Calibri"/>
                <a:sym typeface="Calibri"/>
              </a:rPr>
              <a:t>Монолитность </a:t>
            </a:r>
          </a:p>
        </p:txBody>
      </p:sp>
      <p:pic>
        <p:nvPicPr>
          <p:cNvPr id="112" name="Shape 112" descr="http://www.compromesso.ru/public/uploads/news/9043/big/IMG_ef8024a3e41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7319" y="1772816"/>
            <a:ext cx="5714999" cy="376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D22445C-033D-4B91-ACBA-38E976DD1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576" y="6071849"/>
            <a:ext cx="2267744" cy="7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39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C310A"/>
              </a:buClr>
              <a:buSzPct val="25000"/>
              <a:buFont typeface="Calibri"/>
              <a:buNone/>
            </a:pPr>
            <a:r>
              <a:rPr lang="ru-RU" sz="4400" b="0" i="0" u="none" strike="noStrike" cap="none">
                <a:solidFill>
                  <a:srgbClr val="6C310A"/>
                </a:solidFill>
                <a:latin typeface="Calibri"/>
                <a:ea typeface="Calibri"/>
                <a:cs typeface="Calibri"/>
                <a:sym typeface="Calibri"/>
              </a:rPr>
              <a:t>Гетерогенность </a:t>
            </a:r>
          </a:p>
        </p:txBody>
      </p:sp>
      <p:pic>
        <p:nvPicPr>
          <p:cNvPr id="119" name="Shape 119" descr="Результат пошуку зображень за запитом &quot;гетерогенность системы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1419671"/>
            <a:ext cx="7985866" cy="345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BC5CFD7-008E-45D1-9BE2-95965DA90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576" y="6071849"/>
            <a:ext cx="2267744" cy="7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77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C310A"/>
              </a:buClr>
              <a:buSzPct val="25000"/>
              <a:buFont typeface="Calibri"/>
              <a:buNone/>
            </a:pPr>
            <a:r>
              <a:rPr lang="ru-RU" sz="4400" b="0" i="0" u="none" strike="noStrike" cap="none">
                <a:solidFill>
                  <a:srgbClr val="6C310A"/>
                </a:solidFill>
                <a:latin typeface="Calibri"/>
                <a:ea typeface="Calibri"/>
                <a:cs typeface="Calibri"/>
                <a:sym typeface="Calibri"/>
              </a:rPr>
              <a:t>Интеграция </a:t>
            </a:r>
          </a:p>
        </p:txBody>
      </p:sp>
      <p:pic>
        <p:nvPicPr>
          <p:cNvPr id="2050" name="Picture 2" descr="Пов’язане зображення">
            <a:extLst>
              <a:ext uri="{FF2B5EF4-FFF2-40B4-BE49-F238E27FC236}">
                <a16:creationId xmlns:a16="http://schemas.microsoft.com/office/drawing/2014/main" xmlns="" id="{0FBC027E-FD52-497B-802C-8D03135A8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52" y="1417637"/>
            <a:ext cx="5620296" cy="417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CB6E41E-C262-454F-AAF6-68B42828A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576" y="6071849"/>
            <a:ext cx="2267744" cy="7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87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C310A"/>
              </a:buClr>
              <a:buSzPct val="25000"/>
              <a:buFont typeface="Calibri"/>
              <a:buNone/>
            </a:pPr>
            <a:r>
              <a:rPr lang="ru-RU" sz="4400" b="0" i="0" u="none" strike="noStrike" cap="none" dirty="0">
                <a:solidFill>
                  <a:srgbClr val="6C310A"/>
                </a:solidFill>
                <a:latin typeface="Calibri"/>
                <a:ea typeface="Calibri"/>
                <a:cs typeface="Calibri"/>
                <a:sym typeface="Calibri"/>
              </a:rPr>
              <a:t>Объемы данных </a:t>
            </a:r>
          </a:p>
        </p:txBody>
      </p:sp>
      <p:pic>
        <p:nvPicPr>
          <p:cNvPr id="1026" name="Picture 2" descr="Результат пошуку зображень за запитом &quot;объемы данных&quot;">
            <a:extLst>
              <a:ext uri="{FF2B5EF4-FFF2-40B4-BE49-F238E27FC236}">
                <a16:creationId xmlns:a16="http://schemas.microsoft.com/office/drawing/2014/main" xmlns="" id="{9CD6E377-DEC5-4076-9B47-AF6EAB0D0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541" y="1417637"/>
            <a:ext cx="6004917" cy="45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2A17C81-44A1-4BD3-B5FC-1D5A2C3FC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576" y="6071849"/>
            <a:ext cx="2267744" cy="7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99972"/>
      </p:ext>
    </p:extLst>
  </p:cSld>
  <p:clrMapOvr>
    <a:masterClrMapping/>
  </p:clrMapOvr>
</p:sld>
</file>

<file path=ppt/theme/theme1.xml><?xml version="1.0" encoding="utf-8"?>
<a:theme xmlns:a="http://schemas.openxmlformats.org/drawingml/2006/main" name="foxminded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Лучшие практики в тестировании.pptx" id="{7E288443-BD39-42B0-95B3-6423295AA2D3}" vid="{AE3F9B37-64F0-4912-A41C-A7C90CBCC34C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foxminded</Template>
  <TotalTime>1766</TotalTime>
  <Words>475</Words>
  <Application>Microsoft Office PowerPoint</Application>
  <PresentationFormat>On-screen Show (4:3)</PresentationFormat>
  <Paragraphs>95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Noto Sans Symbols</vt:lpstr>
      <vt:lpstr>Wingdings</vt:lpstr>
      <vt:lpstr>foxminded-template</vt:lpstr>
      <vt:lpstr>Enterprise разработка накануне провала традиционных методов</vt:lpstr>
      <vt:lpstr>Сергей Немчинский</vt:lpstr>
      <vt:lpstr>Почему мы обсуждаем enterprise</vt:lpstr>
      <vt:lpstr>Проблемы Enterprise приложений. </vt:lpstr>
      <vt:lpstr>Сложность </vt:lpstr>
      <vt:lpstr>Монолитность </vt:lpstr>
      <vt:lpstr>Гетерогенность </vt:lpstr>
      <vt:lpstr>Интеграция </vt:lpstr>
      <vt:lpstr>Объемы данных </vt:lpstr>
      <vt:lpstr>Legacy код </vt:lpstr>
      <vt:lpstr>Как это решается сейчас? </vt:lpstr>
      <vt:lpstr>Программисты – ищем где светло</vt:lpstr>
      <vt:lpstr>Руководство – так же, ищем где светло</vt:lpstr>
      <vt:lpstr>Высшее руководство – а что, есть проблема?</vt:lpstr>
      <vt:lpstr>Как решается каждая из проблем?</vt:lpstr>
      <vt:lpstr>Что делается, чтобы справиться со сложностью? </vt:lpstr>
      <vt:lpstr>Мои предложения</vt:lpstr>
      <vt:lpstr>Что делается, чтобы справиться с монолитностью? </vt:lpstr>
      <vt:lpstr>Мои предложения</vt:lpstr>
      <vt:lpstr>Что делается, чтобы справиться с гетерогенностью? </vt:lpstr>
      <vt:lpstr>Мои предложения</vt:lpstr>
      <vt:lpstr>Что делается, чтобы справиться с проблемами интеграции? </vt:lpstr>
      <vt:lpstr>Мои предложения</vt:lpstr>
      <vt:lpstr>Что делается, чтобы справиться с объемами данных? </vt:lpstr>
      <vt:lpstr>Мои предложения</vt:lpstr>
      <vt:lpstr>Общие рекомендации</vt:lpstr>
      <vt:lpstr>Ваши вопросы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Капкан на Java разработчика. Почему мы делаем только хуже?</dc:title>
  <dc:creator>Sergey Nemchinskiy</dc:creator>
  <cp:lastModifiedBy>Sergey Nemchinskiy</cp:lastModifiedBy>
  <cp:revision>23</cp:revision>
  <dcterms:created xsi:type="dcterms:W3CDTF">2017-05-07T10:56:39Z</dcterms:created>
  <dcterms:modified xsi:type="dcterms:W3CDTF">2017-05-11T13:28:28Z</dcterms:modified>
</cp:coreProperties>
</file>