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media/image2.jpeg" ContentType="image/jpeg"/>
  <Override PartName="/ppt/notesSlides/notesSlide3.xml" ContentType="application/vnd.openxmlformats-officedocument.presentationml.notesSlide+xml"/>
  <Override PartName="/ppt/media/image3.jpeg" ContentType="image/jpeg"/>
  <Override PartName="/ppt/notesSlides/notesSlide4.xml" ContentType="application/vnd.openxmlformats-officedocument.presentationml.notesSlide+xml"/>
  <Override PartName="/ppt/media/image4.jpeg" ContentType="image/jpeg"/>
  <Override PartName="/ppt/notesSlides/notesSlide5.xml" ContentType="application/vnd.openxmlformats-officedocument.presentationml.notesSlide+xml"/>
  <Override PartName="/ppt/media/image5.jpeg" ContentType="image/jpeg"/>
  <Override PartName="/ppt/notesSlides/notesSlide6.xml" ContentType="application/vnd.openxmlformats-officedocument.presentationml.notesSlide+xml"/>
  <Override PartName="/ppt/media/image6.jpeg" ContentType="image/jpeg"/>
  <Override PartName="/ppt/notesSlides/notesSlide7.xml" ContentType="application/vnd.openxmlformats-officedocument.presentationml.notesSlide+xml"/>
  <Override PartName="/ppt/media/image7.jpeg" ContentType="image/jpeg"/>
  <Override PartName="/ppt/notesSlides/notesSlide8.xml" ContentType="application/vnd.openxmlformats-officedocument.presentationml.notesSlide+xml"/>
  <Override PartName="/ppt/media/image8.jpe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9.jpeg" ContentType="image/jpeg"/>
  <Override PartName="/ppt/media/image10.jpeg" ContentType="image/jpeg"/>
  <Override PartName="/ppt/media/image11.jpeg" ContentType="image/jpeg"/>
  <Override PartName="/ppt/notesSlides/notesSlide11.xml" ContentType="application/vnd.openxmlformats-officedocument.presentationml.notesSlide+xml"/>
  <Override PartName="/ppt/media/image12.jpeg" ContentType="image/jpeg"/>
  <Override PartName="/ppt/media/image1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5500" rtl="0" fontAlgn="auto" latinLnBrk="0" hangingPunct="0">
      <a:lnSpc>
        <a:spcPct val="100000"/>
      </a:lnSpc>
      <a:spcBef>
        <a:spcPts val="2000"/>
      </a:spcBef>
      <a:spcAft>
        <a:spcPts val="0"/>
      </a:spcAft>
      <a:buClrTx/>
      <a:buSzTx/>
      <a:buFontTx/>
      <a:buNone/>
      <a:tabLst/>
      <a:defRPr b="0" baseline="0" cap="none" i="1" spc="39" strike="noStrike" sz="4000" u="none" kumimoji="0" normalizeH="0">
        <a:ln>
          <a:noFill/>
        </a:ln>
        <a:solidFill>
          <a:srgbClr val="5C5C5C"/>
        </a:solidFill>
        <a:effectLst/>
        <a:uFillTx/>
        <a:latin typeface="Iowan Old Style"/>
        <a:ea typeface="Iowan Old Style"/>
        <a:cs typeface="Iowan Old Style"/>
        <a:sym typeface="Iowan Old Style"/>
      </a:defRPr>
    </a:lvl1pPr>
    <a:lvl2pPr marL="0" marR="0" indent="228600" algn="l" defTabSz="825500" rtl="0" fontAlgn="auto" latinLnBrk="0" hangingPunct="0">
      <a:lnSpc>
        <a:spcPct val="100000"/>
      </a:lnSpc>
      <a:spcBef>
        <a:spcPts val="2000"/>
      </a:spcBef>
      <a:spcAft>
        <a:spcPts val="0"/>
      </a:spcAft>
      <a:buClrTx/>
      <a:buSzTx/>
      <a:buFontTx/>
      <a:buNone/>
      <a:tabLst/>
      <a:defRPr b="0" baseline="0" cap="none" i="1" spc="39" strike="noStrike" sz="4000" u="none" kumimoji="0" normalizeH="0">
        <a:ln>
          <a:noFill/>
        </a:ln>
        <a:solidFill>
          <a:srgbClr val="5C5C5C"/>
        </a:solidFill>
        <a:effectLst/>
        <a:uFillTx/>
        <a:latin typeface="Iowan Old Style"/>
        <a:ea typeface="Iowan Old Style"/>
        <a:cs typeface="Iowan Old Style"/>
        <a:sym typeface="Iowan Old Style"/>
      </a:defRPr>
    </a:lvl2pPr>
    <a:lvl3pPr marL="0" marR="0" indent="457200" algn="l" defTabSz="825500" rtl="0" fontAlgn="auto" latinLnBrk="0" hangingPunct="0">
      <a:lnSpc>
        <a:spcPct val="100000"/>
      </a:lnSpc>
      <a:spcBef>
        <a:spcPts val="2000"/>
      </a:spcBef>
      <a:spcAft>
        <a:spcPts val="0"/>
      </a:spcAft>
      <a:buClrTx/>
      <a:buSzTx/>
      <a:buFontTx/>
      <a:buNone/>
      <a:tabLst/>
      <a:defRPr b="0" baseline="0" cap="none" i="1" spc="39" strike="noStrike" sz="4000" u="none" kumimoji="0" normalizeH="0">
        <a:ln>
          <a:noFill/>
        </a:ln>
        <a:solidFill>
          <a:srgbClr val="5C5C5C"/>
        </a:solidFill>
        <a:effectLst/>
        <a:uFillTx/>
        <a:latin typeface="Iowan Old Style"/>
        <a:ea typeface="Iowan Old Style"/>
        <a:cs typeface="Iowan Old Style"/>
        <a:sym typeface="Iowan Old Style"/>
      </a:defRPr>
    </a:lvl3pPr>
    <a:lvl4pPr marL="0" marR="0" indent="685800" algn="l" defTabSz="825500" rtl="0" fontAlgn="auto" latinLnBrk="0" hangingPunct="0">
      <a:lnSpc>
        <a:spcPct val="100000"/>
      </a:lnSpc>
      <a:spcBef>
        <a:spcPts val="2000"/>
      </a:spcBef>
      <a:spcAft>
        <a:spcPts val="0"/>
      </a:spcAft>
      <a:buClrTx/>
      <a:buSzTx/>
      <a:buFontTx/>
      <a:buNone/>
      <a:tabLst/>
      <a:defRPr b="0" baseline="0" cap="none" i="1" spc="39" strike="noStrike" sz="4000" u="none" kumimoji="0" normalizeH="0">
        <a:ln>
          <a:noFill/>
        </a:ln>
        <a:solidFill>
          <a:srgbClr val="5C5C5C"/>
        </a:solidFill>
        <a:effectLst/>
        <a:uFillTx/>
        <a:latin typeface="Iowan Old Style"/>
        <a:ea typeface="Iowan Old Style"/>
        <a:cs typeface="Iowan Old Style"/>
        <a:sym typeface="Iowan Old Style"/>
      </a:defRPr>
    </a:lvl4pPr>
    <a:lvl5pPr marL="0" marR="0" indent="914400" algn="l" defTabSz="825500" rtl="0" fontAlgn="auto" latinLnBrk="0" hangingPunct="0">
      <a:lnSpc>
        <a:spcPct val="100000"/>
      </a:lnSpc>
      <a:spcBef>
        <a:spcPts val="2000"/>
      </a:spcBef>
      <a:spcAft>
        <a:spcPts val="0"/>
      </a:spcAft>
      <a:buClrTx/>
      <a:buSzTx/>
      <a:buFontTx/>
      <a:buNone/>
      <a:tabLst/>
      <a:defRPr b="0" baseline="0" cap="none" i="1" spc="39" strike="noStrike" sz="4000" u="none" kumimoji="0" normalizeH="0">
        <a:ln>
          <a:noFill/>
        </a:ln>
        <a:solidFill>
          <a:srgbClr val="5C5C5C"/>
        </a:solidFill>
        <a:effectLst/>
        <a:uFillTx/>
        <a:latin typeface="Iowan Old Style"/>
        <a:ea typeface="Iowan Old Style"/>
        <a:cs typeface="Iowan Old Style"/>
        <a:sym typeface="Iowan Old Style"/>
      </a:defRPr>
    </a:lvl5pPr>
    <a:lvl6pPr marL="0" marR="0" indent="1143000" algn="l" defTabSz="825500" rtl="0" fontAlgn="auto" latinLnBrk="0" hangingPunct="0">
      <a:lnSpc>
        <a:spcPct val="100000"/>
      </a:lnSpc>
      <a:spcBef>
        <a:spcPts val="2000"/>
      </a:spcBef>
      <a:spcAft>
        <a:spcPts val="0"/>
      </a:spcAft>
      <a:buClrTx/>
      <a:buSzTx/>
      <a:buFontTx/>
      <a:buNone/>
      <a:tabLst/>
      <a:defRPr b="0" baseline="0" cap="none" i="1" spc="39" strike="noStrike" sz="4000" u="none" kumimoji="0" normalizeH="0">
        <a:ln>
          <a:noFill/>
        </a:ln>
        <a:solidFill>
          <a:srgbClr val="5C5C5C"/>
        </a:solidFill>
        <a:effectLst/>
        <a:uFillTx/>
        <a:latin typeface="Iowan Old Style"/>
        <a:ea typeface="Iowan Old Style"/>
        <a:cs typeface="Iowan Old Style"/>
        <a:sym typeface="Iowan Old Style"/>
      </a:defRPr>
    </a:lvl6pPr>
    <a:lvl7pPr marL="0" marR="0" indent="1371600" algn="l" defTabSz="825500" rtl="0" fontAlgn="auto" latinLnBrk="0" hangingPunct="0">
      <a:lnSpc>
        <a:spcPct val="100000"/>
      </a:lnSpc>
      <a:spcBef>
        <a:spcPts val="2000"/>
      </a:spcBef>
      <a:spcAft>
        <a:spcPts val="0"/>
      </a:spcAft>
      <a:buClrTx/>
      <a:buSzTx/>
      <a:buFontTx/>
      <a:buNone/>
      <a:tabLst/>
      <a:defRPr b="0" baseline="0" cap="none" i="1" spc="39" strike="noStrike" sz="4000" u="none" kumimoji="0" normalizeH="0">
        <a:ln>
          <a:noFill/>
        </a:ln>
        <a:solidFill>
          <a:srgbClr val="5C5C5C"/>
        </a:solidFill>
        <a:effectLst/>
        <a:uFillTx/>
        <a:latin typeface="Iowan Old Style"/>
        <a:ea typeface="Iowan Old Style"/>
        <a:cs typeface="Iowan Old Style"/>
        <a:sym typeface="Iowan Old Style"/>
      </a:defRPr>
    </a:lvl7pPr>
    <a:lvl8pPr marL="0" marR="0" indent="1600200" algn="l" defTabSz="825500" rtl="0" fontAlgn="auto" latinLnBrk="0" hangingPunct="0">
      <a:lnSpc>
        <a:spcPct val="100000"/>
      </a:lnSpc>
      <a:spcBef>
        <a:spcPts val="2000"/>
      </a:spcBef>
      <a:spcAft>
        <a:spcPts val="0"/>
      </a:spcAft>
      <a:buClrTx/>
      <a:buSzTx/>
      <a:buFontTx/>
      <a:buNone/>
      <a:tabLst/>
      <a:defRPr b="0" baseline="0" cap="none" i="1" spc="39" strike="noStrike" sz="4000" u="none" kumimoji="0" normalizeH="0">
        <a:ln>
          <a:noFill/>
        </a:ln>
        <a:solidFill>
          <a:srgbClr val="5C5C5C"/>
        </a:solidFill>
        <a:effectLst/>
        <a:uFillTx/>
        <a:latin typeface="Iowan Old Style"/>
        <a:ea typeface="Iowan Old Style"/>
        <a:cs typeface="Iowan Old Style"/>
        <a:sym typeface="Iowan Old Style"/>
      </a:defRPr>
    </a:lvl8pPr>
    <a:lvl9pPr marL="0" marR="0" indent="1828800" algn="l" defTabSz="825500" rtl="0" fontAlgn="auto" latinLnBrk="0" hangingPunct="0">
      <a:lnSpc>
        <a:spcPct val="100000"/>
      </a:lnSpc>
      <a:spcBef>
        <a:spcPts val="2000"/>
      </a:spcBef>
      <a:spcAft>
        <a:spcPts val="0"/>
      </a:spcAft>
      <a:buClrTx/>
      <a:buSzTx/>
      <a:buFontTx/>
      <a:buNone/>
      <a:tabLst/>
      <a:defRPr b="0" baseline="0" cap="none" i="1" spc="39" strike="noStrike" sz="4000" u="none" kumimoji="0" normalizeH="0">
        <a:ln>
          <a:noFill/>
        </a:ln>
        <a:solidFill>
          <a:srgbClr val="5C5C5C"/>
        </a:solidFill>
        <a:effectLst/>
        <a:uFillTx/>
        <a:latin typeface="Iowan Old Style"/>
        <a:ea typeface="Iowan Old Style"/>
        <a:cs typeface="Iowan Old Style"/>
        <a:sym typeface="Iowan Old Styl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b="def" i="def"/>
      <a:tcStyle>
        <a:tcBdr/>
        <a:fill>
          <a:solidFill>
            <a:srgbClr val="CBCBCB">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a:ea typeface="Iowan Old Style"/>
          <a:cs typeface="Iowan Old Styl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b="def" i="def"/>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a:ea typeface="DIN Alternate"/>
          <a:cs typeface="DIN Alternat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a:ea typeface="Iowan Old Style"/>
          <a:cs typeface="Iowan Old Styl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b="def" i="def"/>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b="def" i="def"/>
      <a:tcStyle>
        <a:tcBdr/>
        <a:fill>
          <a:solidFill>
            <a:srgbClr val="CBCBCB">
              <a:alpha val="36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b="def" i="def"/>
      <a:tcStyle>
        <a:tcBdr/>
        <a:fill>
          <a:solidFill>
            <a:srgbClr val="AEAEAE">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b="def" i="def"/>
      <a:tcStyle>
        <a:tcBdr/>
        <a:fill>
          <a:solidFill>
            <a:srgbClr val="EDEEEE"/>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p:nvPr>
            <p:ph type="sldImg"/>
          </p:nvPr>
        </p:nvSpPr>
        <p:spPr>
          <a:xfrm>
            <a:off x="1143000" y="685800"/>
            <a:ext cx="4572000" cy="3429000"/>
          </a:xfrm>
          <a:prstGeom prst="rect">
            <a:avLst/>
          </a:prstGeom>
        </p:spPr>
        <p:txBody>
          <a:bodyPr/>
          <a:lstStyle/>
          <a:p>
            <a:pPr/>
          </a:p>
        </p:txBody>
      </p:sp>
      <p:sp>
        <p:nvSpPr>
          <p:cNvPr id="71" name="Shape 7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ph type="sldImg"/>
          </p:nvPr>
        </p:nvSpPr>
        <p:spPr>
          <a:prstGeom prst="rect">
            <a:avLst/>
          </a:prstGeom>
        </p:spPr>
        <p:txBody>
          <a:bodyPr/>
          <a:lstStyle/>
          <a:p>
            <a:pPr/>
          </a:p>
        </p:txBody>
      </p:sp>
      <p:sp>
        <p:nvSpPr>
          <p:cNvPr id="83" name="Shape 83"/>
          <p:cNvSpPr/>
          <p:nvPr>
            <p:ph type="body" sz="quarter" idx="1"/>
          </p:nvPr>
        </p:nvSpPr>
        <p:spPr>
          <a:prstGeom prst="rect">
            <a:avLst/>
          </a:prstGeom>
        </p:spPr>
        <p:txBody>
          <a:bodyPr/>
          <a:lstStyle/>
          <a:p>
            <a:pPr/>
            <a:r>
              <a:t>Вступление - анализ слов кохановского, шуточки, сарказм на тему того, что они (esforce) думают, что они киберспорт и действуют отталкиваясь от этой мысли, когда в реальном мире киберспорт это 200000000 человек, которые интересуются и болеют им</a:t>
            </a:r>
          </a:p>
          <a:p>
            <a:pPr/>
            <a:r>
              <a:t> </a:t>
            </a:r>
          </a:p>
          <a:p>
            <a:pPr/>
            <a:r>
              <a:t>Наверное, текущая инфраструктура построена от текущих организаторов и команд, но далеко не все понимают что делают. Проблема киберспорта в том, что он произошел из геймеров - из людей, которые просто играли в игры и эти люди не профессионалы своего дела. Из игрока вырасти в специалиста сильно тяжело. Профессиональный киберспортсмен — это просто человек, который хорошо нажимает на кнопки. Степа, Кохановский или я - мы ведущие киберспортивного рынка, менеджеры, организаторы и тд и у нас значительно больше ответственности, нам нужно гораздо больше профессиональных навыков нежеле просто очень круто нажимать на кнопки. По-этому стоит разделить киберспортсменов и людей которые развивают рынок киберспорта.</a:t>
            </a:r>
          </a:p>
          <a:p>
            <a:pPr/>
            <a:r>
              <a:t>Развивают и занимаются им каждый по-своему - у кого-то получается, у кого-то нет и об этом я и хочу поговорить. Киберспорт сильно хайповый и в основном во время переговоров двух сторон — с обоих сторон дебилы. Никто не разбирается, это просто модно, якобы прибыльно и популярно. Недостаточно быть умным, надо потратить много времени на общее понимание модели киберспортивного рынка и бизнеса в нем. В киберспорт хотят вкладывать много денег, по -этому инвесторов целые очереди и можно максимально качественно навешать им лапши о киберспорте, когда обе стороны в этом вообще не разбираются.</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sldImg"/>
          </p:nvPr>
        </p:nvSpPr>
        <p:spPr>
          <a:prstGeom prst="rect">
            <a:avLst/>
          </a:prstGeom>
        </p:spPr>
        <p:txBody>
          <a:bodyPr/>
          <a:lstStyle/>
          <a:p>
            <a:pPr/>
          </a:p>
        </p:txBody>
      </p:sp>
      <p:sp>
        <p:nvSpPr>
          <p:cNvPr id="129" name="Shape 129"/>
          <p:cNvSpPr/>
          <p:nvPr>
            <p:ph type="body" sz="quarter" idx="1"/>
          </p:nvPr>
        </p:nvSpPr>
        <p:spPr>
          <a:prstGeom prst="rect">
            <a:avLst/>
          </a:prstGeom>
        </p:spPr>
        <p:txBody>
          <a:bodyPr/>
          <a:lstStyle/>
          <a:p>
            <a:pPr/>
            <a:r>
              <a:t>Ну и последняя из моих заметочек - это про ёпта арену, что-то слишком много про esforce, я хотел на самом деле рассказать много про другие стартапы, если у кого-то есть желание поспрашивать и пообщаться можно это сделать уже после, но просто за последние несколько дней esforce выкатил сильно много анонсов и мы переработали презентацию даже. Потому что ёпта арена это тоже круто, мы поизучали сколько что стоит, что там есть, какой это компьютерный клуб, сильно ли он лучше киберарены и мне сказали “ты что ты что, это совсем другое”. Окей, другое, посмотрели почитали и оказалось, что это магазин, кафешка, ресторанчик и компьютерный клуб на 90 компов, при этом компьютерный клуб для какой-то очень специфической аудитории, которая как мне кажется с теми кто этажом выше даже не встречается. Там даже входы должны быть с разных стороны и это должен быть классический подвал кинотеатра Киев, в Киеве, как многие знают, что над тобой элитный ресторан, а внизу компьютерный клуб где 2 гривны час стоит, так там тоже самое, там внизу за доллар в час ты можешь сидеть за компом, а за 50 долларов в час можешь покушать немного еды. Просто интересный проект, интересно чем он закончится. Потратили очередные 10 мультов. Мне кажется, что люди деньги ради денег все сделают. пока кроме как покупать кирпичи или столы никто не научился, а киберспорт это вообще другая индустрия, тут нужно работать головой или мышкой, ну стараться совсем другие вещи творить, надо реально превращать деньги чем ум во что-то эффективное, а не скупать туалеты, делать их красивее и рассчитывать что эта модель киберспортивная принесет деньги. Открытие ресторана в киберспорте я сильно не одобряю, хотя я тоже хочу киберспортивный ресторан, но все это какая-то фигня и глазами визионера киберспортивного это все полное говно - рынок не развивает, не обучает молодежь и никого умнее не делает.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sldImg"/>
          </p:nvPr>
        </p:nvSpPr>
        <p:spPr>
          <a:prstGeom prst="rect">
            <a:avLst/>
          </a:prstGeom>
        </p:spPr>
        <p:txBody>
          <a:bodyPr/>
          <a:lstStyle/>
          <a:p>
            <a:pPr/>
          </a:p>
        </p:txBody>
      </p:sp>
      <p:sp>
        <p:nvSpPr>
          <p:cNvPr id="136" name="Shape 136"/>
          <p:cNvSpPr/>
          <p:nvPr>
            <p:ph type="body" sz="quarter" idx="1"/>
          </p:nvPr>
        </p:nvSpPr>
        <p:spPr>
          <a:prstGeom prst="rect">
            <a:avLst/>
          </a:prstGeom>
        </p:spPr>
        <p:txBody>
          <a:bodyPr/>
          <a:lstStyle/>
          <a:p>
            <a:pPr/>
            <a:r>
              <a:t>От себя лично хочу сказать, что лично мой интерес в киберспорте это единственная индустрия доступная мне, которая может образовать детей, научить их быть полезными и подготовить их к взрослой жизни, которая будет связана уж поверьте мне не с лего, а на 90% с компьютерами и уже сейчас мы должны им сказать, что надо поприседать, попрыгать, поморгать глазами, походить между игровыми сессиями, попить воды и еще много всего - финансовая грамотность там, да ко всему сейчас можно достучаться до детей через киберспортивный инструмент и благодаря этому стать настоящим авторитетом в этой индустрии и для абсолютно всех фанов, которых количество сейчас растет по 50кк в год, на сегодня их почти 200 мультов, как я говорил в начале - и вот это круто, это то, что реально стоит делать - строить новое неизведанное, а не применять бесчисленные методы работающих бизнесов на что-то, чего раньше не существовало.</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ph type="sldImg"/>
          </p:nvPr>
        </p:nvSpPr>
        <p:spPr>
          <a:prstGeom prst="rect">
            <a:avLst/>
          </a:prstGeom>
        </p:spPr>
        <p:txBody>
          <a:bodyPr/>
          <a:lstStyle/>
          <a:p>
            <a:pPr/>
          </a:p>
        </p:txBody>
      </p:sp>
      <p:sp>
        <p:nvSpPr>
          <p:cNvPr id="88" name="Shape 88"/>
          <p:cNvSpPr/>
          <p:nvPr>
            <p:ph type="body" sz="quarter" idx="1"/>
          </p:nvPr>
        </p:nvSpPr>
        <p:spPr>
          <a:prstGeom prst="rect">
            <a:avLst/>
          </a:prstGeom>
        </p:spPr>
        <p:txBody>
          <a:bodyPr/>
          <a:lstStyle/>
          <a:p>
            <a:pPr/>
            <a:r>
              <a:t>Таких примеров очень много и о некоторых из них я хочу рассказать и мой любимый пример, с которого я обычно рассказываю про инвестиции в киберспорт. Стартап, название которого, к сожалению, я не могу сказать, но я присутствовал на его обсуждении, очередном раунде инвестирования команда партнеров владельцев этого проекта была на скайп коле, на котором я тоже присутствовал в одном из венчурных инвестиционных фондов, это была большая дискуссия и ребята очень бурно, покуривая сигару, явно в очень дорогой гостинице в германии рассказывали нам по скайпу на HD камеру какой крутой у них проект, как классно они собираются монетизироваться, как миру не хватает того что они делают. Даже я уже загорелся - ну наконец-то и ждал что же они презентуют и они сказали, что это чат, в котором text-to-speech’ем или конверсией своего голоса любой голос будет превращаться в голос дарта вейдера и любой человек сможет разговаривать его голосом, но тут же они сделали поправку, что в будущем возможно будут и другие голоса, но сейчас пока только Дарк Вейдер и у них уже получилось привлечь 600 000 фунтов стерлингов, а сейчас они разрабатывают прототип. Я останавливаю разговор и спрашиваю есть ли какая-то интеллектуальная собственность, специалисты, концепты, хоть что-то, они отвечают, что нет, все на стадии разработки, мы ничего не сделали и даже сейчас на скайпколе мы не в силах общаться с вами голосом Дарта Вейдера. По этому нам нужно еще пару миллионов фунтов, потому что не хватило, сами понимаете технология очень сложная и востребованная. Дальше классический набор аргументов:</a:t>
            </a:r>
          </a:p>
          <a:p>
            <a:pPr/>
            <a:r>
              <a:t>	•	игроков два миллиарда</a:t>
            </a:r>
            <a:br/>
          </a:p>
          <a:p>
            <a:pPr/>
            <a:r>
              <a:t>	•	киберспортсменов завтра будет уже пятьсот миллионов</a:t>
            </a:r>
            <a:br/>
          </a:p>
          <a:p>
            <a:pPr/>
            <a:r>
              <a:t>	•	востребованность технологии составит 146% населения земли</a:t>
            </a:r>
            <a:br/>
          </a:p>
          <a:p>
            <a:pPr/>
            <a:r>
              <a:t>Из всего этого делаем вывод, что давайте уже деньги и начнем создавать будущее. *тут рассказ о том как ты сильно смеялся во время скайп кола*. Просто не хватило денежки купить собственного Дарта Вейдера и пересмотреть все Звездные Войны в собственном кинотеатре</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Shape 93"/>
          <p:cNvSpPr/>
          <p:nvPr>
            <p:ph type="sldImg"/>
          </p:nvPr>
        </p:nvSpPr>
        <p:spPr>
          <a:prstGeom prst="rect">
            <a:avLst/>
          </a:prstGeom>
        </p:spPr>
        <p:txBody>
          <a:bodyPr/>
          <a:lstStyle/>
          <a:p>
            <a:pPr/>
          </a:p>
        </p:txBody>
      </p:sp>
      <p:sp>
        <p:nvSpPr>
          <p:cNvPr id="94" name="Shape 94"/>
          <p:cNvSpPr/>
          <p:nvPr>
            <p:ph type="body" sz="quarter" idx="1"/>
          </p:nvPr>
        </p:nvSpPr>
        <p:spPr>
          <a:prstGeom prst="rect">
            <a:avLst/>
          </a:prstGeom>
        </p:spPr>
        <p:txBody>
          <a:bodyPr/>
          <a:lstStyle/>
          <a:p>
            <a:pPr/>
            <a:r>
              <a:t>Следующая сильно веселая и странная инвестиция, хотя в общем-то идея инвестировать в детей мне нравится, но не так же и не 22kk$, как это сделал Туголуков, российский бизнесмен, входивший в топ-200 богатейших людей РФ по версии Forbes. Суть в том, что он основал компанию M19 Esports Club Limited, в которой только одна команда по лолу. Геймингхауз находится в 70км от Москвы, усадьба Никольское, постройки 18 века если кому интересно. Как я уже говорил 22 ляма стоит геймхауз и по 500 тысяч в год ему обходится содержание команды, которая выигрывает мягко говорят очень редко (никогда). Если немного пофантазировать и посчитать, то окупаемость этого проекта в сухих цифрах составит 450 лет. Riot сами платят командам зарплаты и предоставляют буткемпы просто за то, что те держатся в топах своих регионов. На самом деле это очередной пример того как люди, которые инвестируют в киберспорт не верят в киберспорт - усадьба в Никольском там же и останется вне зависимости от успехов его команды. Больше похоже что из него дети вытребовали выторговали: - папа папа, хотим команду по лиге легенд. мы играем в самую плохую игру в снг, но нам очень нужна команда, у тебя есть пара лишних миллиардов?</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 name="Shape 98"/>
          <p:cNvSpPr/>
          <p:nvPr>
            <p:ph type="sldImg"/>
          </p:nvPr>
        </p:nvSpPr>
        <p:spPr>
          <a:prstGeom prst="rect">
            <a:avLst/>
          </a:prstGeom>
        </p:spPr>
        <p:txBody>
          <a:bodyPr/>
          <a:lstStyle/>
          <a:p>
            <a:pPr/>
          </a:p>
        </p:txBody>
      </p:sp>
      <p:sp>
        <p:nvSpPr>
          <p:cNvPr id="99" name="Shape 99"/>
          <p:cNvSpPr/>
          <p:nvPr>
            <p:ph type="body" sz="quarter" idx="1"/>
          </p:nvPr>
        </p:nvSpPr>
        <p:spPr>
          <a:prstGeom prst="rect">
            <a:avLst/>
          </a:prstGeom>
        </p:spPr>
        <p:txBody>
          <a:bodyPr/>
          <a:lstStyle/>
          <a:p>
            <a:pPr/>
            <a:r>
              <a:t>Ну и лично мой фаворит всех факапов за последние уже 6 лет это конечно же инвестиции в Azubu. Международный бренд, известная инвестиционная корпорация Sapinda Group кому-то взяла и поверила на целых 40 мультов. На сегодня это наверное самая веселая из глупых инвестиций, она не самая объемная, но точно самая веселая из глупых, потому что 40 или 50 лямов на пять лет по захвату твитча, мы плавно скоро переедем в луч.тв, не переживайте, это сильно круто, это было 5 лет назад, по 10 лямов на года. Я даже сам даже приложил руку к небольшой сумме использования этих маркетинговых бюджетов, но по итогу у ребят за 5 лет у них ничего не получилось, в прошлом году был большой хайп, когда Azubu начала разваливаться и перестала выплачивать по контрактами все сотрудники от них ушли и я многих их знаю и почти с каждым из них общался на эту тему.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ph type="sldImg"/>
          </p:nvPr>
        </p:nvSpPr>
        <p:spPr>
          <a:prstGeom prst="rect">
            <a:avLst/>
          </a:prstGeom>
        </p:spPr>
        <p:txBody>
          <a:bodyPr/>
          <a:lstStyle/>
          <a:p>
            <a:pPr/>
          </a:p>
        </p:txBody>
      </p:sp>
      <p:sp>
        <p:nvSpPr>
          <p:cNvPr id="103" name="Shape 103"/>
          <p:cNvSpPr/>
          <p:nvPr>
            <p:ph type="body" sz="quarter" idx="1"/>
          </p:nvPr>
        </p:nvSpPr>
        <p:spPr>
          <a:prstGeom prst="rect">
            <a:avLst/>
          </a:prstGeom>
        </p:spPr>
        <p:txBody>
          <a:bodyPr/>
          <a:lstStyle/>
          <a:p>
            <a:pPr/>
            <a:r>
              <a:t>Конечно развился конфликт, но Azubu быстро сориентировались в этой ситуации, которая могла закончиться для них провалом, они нашли 5 миллионов и купили хитбокс - платформа, в рейтинге платформ, находившуюся прямо над абузу, итого они теперь могут совместить усилия и собрать общий онлайн в 15 зрителей и все это всего за 55 миллионов долларов</a:t>
            </a:r>
          </a:p>
          <a:p>
            <a:pPr/>
            <a:r>
              <a:t>Короче говоря 9 мая этого года официально закончилось слияние хитбокса и азубу и появился абсолютно новый проект smashcast.tv и только если им повезло так составить контракт, чтобы команда OG им досталась у этого проекта возможно будет будущее, но мы на всякий случай подготовили новый вариант игровой формы команды OG.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Shape 106"/>
          <p:cNvSpPr/>
          <p:nvPr>
            <p:ph type="sldImg"/>
          </p:nvPr>
        </p:nvSpPr>
        <p:spPr>
          <a:prstGeom prst="rect">
            <a:avLst/>
          </a:prstGeom>
        </p:spPr>
        <p:txBody>
          <a:bodyPr/>
          <a:lstStyle/>
          <a:p>
            <a:pPr/>
          </a:p>
        </p:txBody>
      </p:sp>
      <p:sp>
        <p:nvSpPr>
          <p:cNvPr id="107" name="Shape 107"/>
          <p:cNvSpPr/>
          <p:nvPr>
            <p:ph type="body" sz="quarter" idx="1"/>
          </p:nvPr>
        </p:nvSpPr>
        <p:spPr>
          <a:prstGeom prst="rect">
            <a:avLst/>
          </a:prstGeom>
        </p:spPr>
        <p:txBody>
          <a:bodyPr/>
          <a:lstStyle/>
          <a:p>
            <a:pPr/>
            <a:r>
              <a:t>Наверное из присутствующих тут мало кто знает, но они чемпионы почти всех Majors по доте и только они сами заработали 5 лямов сами и могли выкупить азубу и подарить хитбоксу</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ph type="sldImg"/>
          </p:nvPr>
        </p:nvSpPr>
        <p:spPr>
          <a:prstGeom prst="rect">
            <a:avLst/>
          </a:prstGeom>
        </p:spPr>
        <p:txBody>
          <a:bodyPr/>
          <a:lstStyle/>
          <a:p>
            <a:pPr/>
          </a:p>
        </p:txBody>
      </p:sp>
      <p:sp>
        <p:nvSpPr>
          <p:cNvPr id="112" name="Shape 112"/>
          <p:cNvSpPr/>
          <p:nvPr>
            <p:ph type="body" sz="quarter" idx="1"/>
          </p:nvPr>
        </p:nvSpPr>
        <p:spPr>
          <a:prstGeom prst="rect">
            <a:avLst/>
          </a:prstGeom>
        </p:spPr>
        <p:txBody>
          <a:bodyPr/>
          <a:lstStyle/>
          <a:p>
            <a:pPr/>
            <a:r>
              <a:t>И наконец мы подходим к самым интересным темам, кстати тут небольшая ремарка о том, что несколько лет назад microsoft azure приезжал ко мне и говорил что хочет стать стриминг сервисом и готовы спонсировать хостингом - там весомые деньги в миллионах долларов, но серьезно? у амазона есть, у гугла есть, а у майкрософта нет? мы тоже хотим азазаз. А может уже и есть и кстати мы много общались по этому поводу, у меня есть целый документ о том что как я думаю должно быть у стримингового сервиса, а чего нет и если пробежаться по чек-листу, то за последние два года ничего не изменилось, поэтому если у кого-то есть лишних 50 или 60 лямов, то могу подкинуть пару идей как сделать лучше чем у всех остальных. Быстренько вернемся к луч.тв. Совершенно идеально что пару дней назад во время запуска на главной странице висел стрим с названием пуф-пуф и поэтому именно этот скриншот был взят во все новости, что запустилась платформа пуф-пуф, но когда узнали, что на самом деле это не пуф-пуф, а лооох.тв, то стало еще веселее. После истории с азубу я не могу рассказывать как и кто это будет делать, но понимаю наверное что это политические или еще какие ресурсы, но это даже не покупка дома-офиса, чтобы он дорожал через год, просто без сильной команды, без сильного ресурса это невозможно сделать. Хотя конечно у есфорса есть и команда и ресурсы, но они что сейчас разорвут твитчевские контракты, выкинут все партнерки и миллионы долларов дохода в форточки и пойдут на лох.тв стримить?. Тем более что там и брендинг суперспецефический, лучей тв в ссср было великое множество, неужели это попытка привлечь более взрослую аудиторию давно забытым брендом. Возможно они даже вкшную группу краснолучского тв вообще не обгонят по СЕО и все время будут вторыми после бабушкиного телеканала.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 name="Shape 115"/>
          <p:cNvSpPr/>
          <p:nvPr>
            <p:ph type="sldImg"/>
          </p:nvPr>
        </p:nvSpPr>
        <p:spPr>
          <a:prstGeom prst="rect">
            <a:avLst/>
          </a:prstGeom>
        </p:spPr>
        <p:txBody>
          <a:bodyPr/>
          <a:lstStyle/>
          <a:p>
            <a:pPr/>
          </a:p>
        </p:txBody>
      </p:sp>
      <p:sp>
        <p:nvSpPr>
          <p:cNvPr id="116" name="Shape 116"/>
          <p:cNvSpPr/>
          <p:nvPr>
            <p:ph type="body" sz="quarter" idx="1"/>
          </p:nvPr>
        </p:nvSpPr>
        <p:spPr>
          <a:prstGeom prst="rect">
            <a:avLst/>
          </a:prstGeom>
        </p:spPr>
        <p:txBody>
          <a:bodyPr/>
          <a:lstStyle/>
          <a:p>
            <a:pPr/>
            <a:r>
              <a:t>На самом деле начинание хорошее, надеюсь, что ребята справятся, отдельно в интервью для редакции известия Степа Шульга говорил что видеоплатформа позволит холдингу монетизировать собственный контент и привлечь новую аудиторию, которая будет генерировать этот контент.  То есть они построили арену, сделали луч.тв, купили много команд, чтобы все это можно было заселить в одно здание, сами для себя стримить на своей платформе и быть зрителями. Это называется натуральное хозяйство дамы и господа, можно даже процитировать википедию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sldImg"/>
          </p:nvPr>
        </p:nvSpPr>
        <p:spPr>
          <a:prstGeom prst="rect">
            <a:avLst/>
          </a:prstGeom>
        </p:spPr>
        <p:txBody>
          <a:bodyPr/>
          <a:lstStyle/>
          <a:p>
            <a:pPr/>
          </a:p>
        </p:txBody>
      </p:sp>
      <p:sp>
        <p:nvSpPr>
          <p:cNvPr id="121" name="Shape 121"/>
          <p:cNvSpPr/>
          <p:nvPr>
            <p:ph type="body" sz="quarter" idx="1"/>
          </p:nvPr>
        </p:nvSpPr>
        <p:spPr>
          <a:prstGeom prst="rect">
            <a:avLst/>
          </a:prstGeom>
        </p:spPr>
        <p:txBody>
          <a:bodyPr/>
          <a:lstStyle/>
          <a:p>
            <a:pPr/>
            <a:r>
              <a:t>“Натура́льное хозя́йство — самодостаточный тип хозяйствования, который направлен только на удовлетворение собственных потребностей.”. - честно, это так вообще и похоже, я считаю что большинство киберспортивных организаций на сегодняшний день это именно удовлетворение собственных потребностей. Никто не думает о том, что нужно развивать то где они работают. И если они занимают сейчас 5% рынка майнинга биткоина, а биткоин подорожал до трех тысяч долларов, то эти пять процентов стали значительно большими деньгами, чем когда он стоил по 10 долларов.</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amp; Subtitle">
    <p:spTree>
      <p:nvGrpSpPr>
        <p:cNvPr id="1" name=""/>
        <p:cNvGrpSpPr/>
        <p:nvPr/>
      </p:nvGrpSpPr>
      <p:grpSpPr>
        <a:xfrm>
          <a:off x="0" y="0"/>
          <a:ext cx="0" cy="0"/>
          <a:chOff x="0" y="0"/>
          <a:chExt cx="0" cy="0"/>
        </a:xfrm>
      </p:grpSpPr>
      <p:sp>
        <p:nvSpPr>
          <p:cNvPr id="12" name="Slide Number"/>
          <p:cNvSpPr/>
          <p:nvPr>
            <p:ph type="sldNum" sz="quarter" idx="2"/>
          </p:nvPr>
        </p:nvSpPr>
        <p:spPr>
          <a:xfrm>
            <a:off x="22944467" y="12922250"/>
            <a:ext cx="419089" cy="4699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spTree>
      <p:nvGrpSpPr>
        <p:cNvPr id="1" name=""/>
        <p:cNvGrpSpPr/>
        <p:nvPr/>
      </p:nvGrpSpPr>
      <p:grpSpPr>
        <a:xfrm>
          <a:off x="0" y="0"/>
          <a:ext cx="0" cy="0"/>
          <a:chOff x="0" y="0"/>
          <a:chExt cx="0" cy="0"/>
        </a:xfrm>
      </p:grpSpPr>
      <p:sp>
        <p:nvSpPr>
          <p:cNvPr id="19" name="Image"/>
          <p:cNvSpPr/>
          <p:nvPr>
            <p:ph type="pic" idx="13"/>
          </p:nvPr>
        </p:nvSpPr>
        <p:spPr>
          <a:xfrm>
            <a:off x="0" y="0"/>
            <a:ext cx="24384000" cy="13716000"/>
          </a:xfrm>
          <a:prstGeom prst="rect">
            <a:avLst/>
          </a:prstGeom>
        </p:spPr>
        <p:txBody>
          <a:bodyPr lIns="91439" tIns="45719" rIns="91439" bIns="45719">
            <a:noAutofit/>
          </a:bodyPr>
          <a:lstStyle/>
          <a:p>
            <a:pPr/>
          </a:p>
        </p:txBody>
      </p:sp>
      <p:sp>
        <p:nvSpPr>
          <p:cNvPr id="20" name="Rectangle"/>
          <p:cNvSpPr/>
          <p:nvPr>
            <p:ph type="body" sz="half" idx="14"/>
          </p:nvPr>
        </p:nvSpPr>
        <p:spPr>
          <a:xfrm>
            <a:off x="0" y="7620000"/>
            <a:ext cx="24384000" cy="5080000"/>
          </a:xfrm>
          <a:prstGeom prst="rect">
            <a:avLst/>
          </a:prstGeom>
          <a:solidFill>
            <a:srgbClr val="FFFFFF"/>
          </a:solidFill>
        </p:spPr>
        <p:txBody>
          <a:bodyPr anchor="ctr">
            <a:noAutofit/>
          </a:bodyPr>
          <a:lstStyle/>
          <a:p>
            <a:pPr marL="0" indent="0" algn="ctr">
              <a:spcBef>
                <a:spcPts val="0"/>
              </a:spcBef>
              <a:buSzTx/>
              <a:buFontTx/>
              <a:buNone/>
              <a:defRPr sz="3500">
                <a:latin typeface="DIN Alternate"/>
                <a:ea typeface="DIN Alternate"/>
                <a:cs typeface="DIN Alternate"/>
                <a:sym typeface="DIN Alternate"/>
              </a:defRPr>
            </a:pPr>
          </a:p>
        </p:txBody>
      </p:sp>
      <p:sp>
        <p:nvSpPr>
          <p:cNvPr id="21" name="Slide Number"/>
          <p:cNvSpPr/>
          <p:nvPr>
            <p:ph type="sldNum" sz="quarter" idx="2"/>
          </p:nvPr>
        </p:nvSpPr>
        <p:spPr>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spTree>
      <p:nvGrpSpPr>
        <p:cNvPr id="1" name=""/>
        <p:cNvGrpSpPr/>
        <p:nvPr/>
      </p:nvGrpSpPr>
      <p:grpSpPr>
        <a:xfrm>
          <a:off x="0" y="0"/>
          <a:ext cx="0" cy="0"/>
          <a:chOff x="0" y="0"/>
          <a:chExt cx="0" cy="0"/>
        </a:xfrm>
      </p:grpSpPr>
      <p:sp>
        <p:nvSpPr>
          <p:cNvPr id="28" name="Image"/>
          <p:cNvSpPr/>
          <p:nvPr>
            <p:ph type="pic" idx="13"/>
          </p:nvPr>
        </p:nvSpPr>
        <p:spPr>
          <a:xfrm>
            <a:off x="14122400" y="0"/>
            <a:ext cx="10261600" cy="13716000"/>
          </a:xfrm>
          <a:prstGeom prst="rect">
            <a:avLst/>
          </a:prstGeom>
        </p:spPr>
        <p:txBody>
          <a:bodyPr lIns="91439" tIns="45719" rIns="91439" bIns="45719">
            <a:noAutofit/>
          </a:bodyPr>
          <a:lstStyle/>
          <a:p>
            <a:pPr/>
          </a:p>
        </p:txBody>
      </p:sp>
      <p:sp>
        <p:nvSpPr>
          <p:cNvPr id="29" name="Slide Number"/>
          <p:cNvSpPr/>
          <p:nvPr>
            <p:ph type="sldNum" sz="quarter" idx="2"/>
          </p:nvPr>
        </p:nvSpPr>
        <p:spPr>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Title, Bullets &amp; Photo">
    <p:spTree>
      <p:nvGrpSpPr>
        <p:cNvPr id="1" name=""/>
        <p:cNvGrpSpPr/>
        <p:nvPr/>
      </p:nvGrpSpPr>
      <p:grpSpPr>
        <a:xfrm>
          <a:off x="0" y="0"/>
          <a:ext cx="0" cy="0"/>
          <a:chOff x="0" y="0"/>
          <a:chExt cx="0" cy="0"/>
        </a:xfrm>
      </p:grpSpPr>
      <p:sp>
        <p:nvSpPr>
          <p:cNvPr id="36" name="Image"/>
          <p:cNvSpPr/>
          <p:nvPr>
            <p:ph type="pic" idx="13"/>
          </p:nvPr>
        </p:nvSpPr>
        <p:spPr>
          <a:xfrm>
            <a:off x="0" y="0"/>
            <a:ext cx="12065000" cy="13716000"/>
          </a:xfrm>
          <a:prstGeom prst="rect">
            <a:avLst/>
          </a:prstGeom>
        </p:spPr>
        <p:txBody>
          <a:bodyPr lIns="91439" tIns="45719" rIns="91439" bIns="45719">
            <a:noAutofit/>
          </a:bodyPr>
          <a:lstStyle/>
          <a:p>
            <a:pPr/>
          </a:p>
        </p:txBody>
      </p:sp>
      <p:sp>
        <p:nvSpPr>
          <p:cNvPr id="37"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Photo - 3 Up">
    <p:spTree>
      <p:nvGrpSpPr>
        <p:cNvPr id="1" name=""/>
        <p:cNvGrpSpPr/>
        <p:nvPr/>
      </p:nvGrpSpPr>
      <p:grpSpPr>
        <a:xfrm>
          <a:off x="0" y="0"/>
          <a:ext cx="0" cy="0"/>
          <a:chOff x="0" y="0"/>
          <a:chExt cx="0" cy="0"/>
        </a:xfrm>
      </p:grpSpPr>
      <p:sp>
        <p:nvSpPr>
          <p:cNvPr id="44" name="Image"/>
          <p:cNvSpPr/>
          <p:nvPr>
            <p:ph type="pic" idx="13"/>
          </p:nvPr>
        </p:nvSpPr>
        <p:spPr>
          <a:xfrm>
            <a:off x="1016000" y="2999601"/>
            <a:ext cx="13970000" cy="9804401"/>
          </a:xfrm>
          <a:prstGeom prst="rect">
            <a:avLst/>
          </a:prstGeom>
        </p:spPr>
        <p:txBody>
          <a:bodyPr lIns="91439" tIns="45719" rIns="91439" bIns="45719">
            <a:noAutofit/>
          </a:bodyPr>
          <a:lstStyle/>
          <a:p>
            <a:pPr/>
          </a:p>
        </p:txBody>
      </p:sp>
      <p:sp>
        <p:nvSpPr>
          <p:cNvPr id="45" name="Image"/>
          <p:cNvSpPr/>
          <p:nvPr>
            <p:ph type="pic" sz="quarter" idx="14"/>
          </p:nvPr>
        </p:nvSpPr>
        <p:spPr>
          <a:xfrm>
            <a:off x="15240000" y="2999601"/>
            <a:ext cx="8128000" cy="4775201"/>
          </a:xfrm>
          <a:prstGeom prst="rect">
            <a:avLst/>
          </a:prstGeom>
        </p:spPr>
        <p:txBody>
          <a:bodyPr lIns="91439" tIns="45719" rIns="91439" bIns="45719">
            <a:noAutofit/>
          </a:bodyPr>
          <a:lstStyle/>
          <a:p>
            <a:pPr/>
          </a:p>
        </p:txBody>
      </p:sp>
      <p:sp>
        <p:nvSpPr>
          <p:cNvPr id="46" name="Image"/>
          <p:cNvSpPr/>
          <p:nvPr>
            <p:ph type="pic" sz="quarter" idx="15"/>
          </p:nvPr>
        </p:nvSpPr>
        <p:spPr>
          <a:xfrm>
            <a:off x="15240000" y="8028801"/>
            <a:ext cx="8128000" cy="4775201"/>
          </a:xfrm>
          <a:prstGeom prst="rect">
            <a:avLst/>
          </a:prstGeom>
        </p:spPr>
        <p:txBody>
          <a:bodyPr lIns="91439" tIns="45719" rIns="91439" bIns="45719">
            <a:noAutofit/>
          </a:bodyPr>
          <a:lstStyle/>
          <a:p>
            <a:pPr/>
          </a:p>
        </p:txBody>
      </p:sp>
      <p:sp>
        <p:nvSpPr>
          <p:cNvPr id="47"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54" name="Type a quote here."/>
          <p:cNvSpPr/>
          <p:nvPr>
            <p:ph type="body" sz="quarter" idx="13"/>
          </p:nvPr>
        </p:nvSpPr>
        <p:spPr>
          <a:xfrm>
            <a:off x="3632200" y="5442942"/>
            <a:ext cx="19735800" cy="1320801"/>
          </a:xfrm>
          <a:prstGeom prst="rect">
            <a:avLst/>
          </a:prstGeom>
        </p:spPr>
        <p:txBody>
          <a:bodyPr>
            <a:spAutoFit/>
          </a:bodyPr>
          <a:lstStyle>
            <a:lvl1pPr marL="0" indent="0">
              <a:spcBef>
                <a:spcPts val="2300"/>
              </a:spcBef>
              <a:buSzTx/>
              <a:buFontTx/>
              <a:buNone/>
              <a:defRPr sz="7000">
                <a:solidFill>
                  <a:srgbClr val="747676"/>
                </a:solidFill>
              </a:defRPr>
            </a:lvl1pPr>
          </a:lstStyle>
          <a:p>
            <a:pPr/>
            <a:r>
              <a:t>Type a quote here.</a:t>
            </a:r>
          </a:p>
        </p:txBody>
      </p:sp>
      <p:sp>
        <p:nvSpPr>
          <p:cNvPr id="55" name="— Johnny Appleseed"/>
          <p:cNvSpPr/>
          <p:nvPr>
            <p:ph type="body" sz="quarter" idx="14"/>
          </p:nvPr>
        </p:nvSpPr>
        <p:spPr>
          <a:xfrm>
            <a:off x="3632200" y="10756900"/>
            <a:ext cx="19735800" cy="1320800"/>
          </a:xfrm>
          <a:prstGeom prst="rect">
            <a:avLst/>
          </a:prstGeom>
        </p:spPr>
        <p:txBody>
          <a:bodyPr>
            <a:spAutoFit/>
          </a:bodyPr>
          <a:lstStyle>
            <a:lvl1pPr marL="0" indent="0" algn="r">
              <a:lnSpc>
                <a:spcPct val="70000"/>
              </a:lnSpc>
              <a:spcBef>
                <a:spcPts val="2300"/>
              </a:spcBef>
              <a:buSzTx/>
              <a:buFontTx/>
              <a:buNone/>
              <a:defRPr i="1" sz="7000">
                <a:solidFill>
                  <a:srgbClr val="6B6D6D"/>
                </a:solidFill>
              </a:defRPr>
            </a:lvl1pPr>
          </a:lstStyle>
          <a:p>
            <a:pPr/>
            <a:r>
              <a:t>— Johnny Appleseed</a:t>
            </a:r>
          </a:p>
        </p:txBody>
      </p:sp>
      <p:sp>
        <p:nvSpPr>
          <p:cNvPr id="56"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Photo">
    <p:spTree>
      <p:nvGrpSpPr>
        <p:cNvPr id="1" name=""/>
        <p:cNvGrpSpPr/>
        <p:nvPr/>
      </p:nvGrpSpPr>
      <p:grpSpPr>
        <a:xfrm>
          <a:off x="0" y="0"/>
          <a:ext cx="0" cy="0"/>
          <a:chOff x="0" y="0"/>
          <a:chExt cx="0" cy="0"/>
        </a:xfrm>
      </p:grpSpPr>
      <p:sp>
        <p:nvSpPr>
          <p:cNvPr id="63" name="Image"/>
          <p:cNvSpPr/>
          <p:nvPr>
            <p:ph type="pic" idx="13"/>
          </p:nvPr>
        </p:nvSpPr>
        <p:spPr>
          <a:xfrm>
            <a:off x="0" y="0"/>
            <a:ext cx="24384000" cy="13716000"/>
          </a:xfrm>
          <a:prstGeom prst="rect">
            <a:avLst/>
          </a:prstGeom>
        </p:spPr>
        <p:txBody>
          <a:bodyPr lIns="91439" tIns="45719" rIns="91439" bIns="45719">
            <a:noAutofit/>
          </a:bodyPr>
          <a:lstStyle/>
          <a:p>
            <a:pPr/>
          </a:p>
        </p:txBody>
      </p:sp>
      <p:sp>
        <p:nvSpPr>
          <p:cNvPr id="64" name="Slide Number"/>
          <p:cNvSpPr/>
          <p:nvPr>
            <p:ph type="sldNum" sz="quarter" idx="2"/>
          </p:nvPr>
        </p:nvSpPr>
        <p:spPr>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
          <p:cNvSpPr/>
          <p:nvPr/>
        </p:nvSpPr>
        <p:spPr>
          <a:xfrm>
            <a:off x="927100" y="939800"/>
            <a:ext cx="3130550" cy="5956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i="0" spc="0" sz="40000">
                <a:solidFill>
                  <a:srgbClr val="E4E4E4"/>
                </a:solidFill>
                <a:latin typeface="Baskerville"/>
                <a:ea typeface="Baskerville"/>
                <a:cs typeface="Baskerville"/>
                <a:sym typeface="Baskerville"/>
              </a:defRPr>
            </a:lvl1pPr>
          </a:lstStyle>
          <a:p>
            <a:pPr/>
            <a:r>
              <a:t>“</a:t>
            </a:r>
          </a:p>
        </p:txBody>
      </p:sp>
      <p:sp>
        <p:nvSpPr>
          <p:cNvPr id="3" name="Title Text"/>
          <p:cNvSpPr/>
          <p:nvPr>
            <p:ph type="title"/>
          </p:nvPr>
        </p:nvSpPr>
        <p:spPr>
          <a:xfrm>
            <a:off x="1016000" y="1016000"/>
            <a:ext cx="22352000" cy="101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4" name="Body Level One…"/>
          <p:cNvSpPr/>
          <p:nvPr>
            <p:ph type="body" idx="1"/>
          </p:nvPr>
        </p:nvSpPr>
        <p:spPr>
          <a:xfrm>
            <a:off x="1016000" y="2540000"/>
            <a:ext cx="22352000" cy="1016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p:nvPr>
            <p:ph type="sldNum" sz="quarter" idx="2"/>
          </p:nvPr>
        </p:nvSpPr>
        <p:spPr>
          <a:xfrm>
            <a:off x="22948899" y="12928600"/>
            <a:ext cx="419089" cy="469900"/>
          </a:xfrm>
          <a:prstGeom prst="rect">
            <a:avLst/>
          </a:prstGeom>
          <a:ln w="12700">
            <a:miter lim="400000"/>
          </a:ln>
        </p:spPr>
        <p:txBody>
          <a:bodyPr wrap="none" lIns="50800" tIns="50800" rIns="50800" bIns="50800">
            <a:spAutoFit/>
          </a:bodyPr>
          <a:lstStyle>
            <a:lvl1pPr algn="r">
              <a:spcBef>
                <a:spcPts val="0"/>
              </a:spcBef>
              <a:defRPr i="0" spc="0" sz="2500">
                <a:solidFill>
                  <a:srgbClr val="747676"/>
                </a:solidFill>
                <a:latin typeface="DIN Alternate"/>
                <a:ea typeface="DIN Alternate"/>
                <a:cs typeface="DIN Alternate"/>
                <a:sym typeface="DIN Alternate"/>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Lst>
  <p:transition xmlns:p14="http://schemas.microsoft.com/office/powerpoint/2010/main" spd="med" advClick="1"/>
  <p:txStyles>
    <p:titleStyle>
      <a:lvl1pPr marL="0" marR="0" indent="0" algn="l" defTabSz="825500" rtl="0" latinLnBrk="0">
        <a:lnSpc>
          <a:spcPct val="100000"/>
        </a:lnSpc>
        <a:spcBef>
          <a:spcPts val="3300"/>
        </a:spcBef>
        <a:spcAft>
          <a:spcPts val="0"/>
        </a:spcAft>
        <a:buClrTx/>
        <a:buSzTx/>
        <a:buFontTx/>
        <a:buNone/>
        <a:tabLst/>
        <a:defRPr b="0" baseline="0" cap="all" i="0" spc="0" strike="noStrike" sz="7500" u="none">
          <a:ln>
            <a:noFill/>
          </a:ln>
          <a:solidFill>
            <a:srgbClr val="747676"/>
          </a:solidFill>
          <a:uFillTx/>
          <a:latin typeface="+mn-lt"/>
          <a:ea typeface="+mn-ea"/>
          <a:cs typeface="+mn-cs"/>
          <a:sym typeface="DIN Condensed"/>
        </a:defRPr>
      </a:lvl1pPr>
      <a:lvl2pPr marL="0" marR="0" indent="228600" algn="l" defTabSz="825500" rtl="0" latinLnBrk="0">
        <a:lnSpc>
          <a:spcPct val="100000"/>
        </a:lnSpc>
        <a:spcBef>
          <a:spcPts val="3300"/>
        </a:spcBef>
        <a:spcAft>
          <a:spcPts val="0"/>
        </a:spcAft>
        <a:buClrTx/>
        <a:buSzTx/>
        <a:buFontTx/>
        <a:buNone/>
        <a:tabLst/>
        <a:defRPr b="0" baseline="0" cap="all" i="0" spc="0" strike="noStrike" sz="7500" u="none">
          <a:ln>
            <a:noFill/>
          </a:ln>
          <a:solidFill>
            <a:srgbClr val="747676"/>
          </a:solidFill>
          <a:uFillTx/>
          <a:latin typeface="+mn-lt"/>
          <a:ea typeface="+mn-ea"/>
          <a:cs typeface="+mn-cs"/>
          <a:sym typeface="DIN Condensed"/>
        </a:defRPr>
      </a:lvl2pPr>
      <a:lvl3pPr marL="0" marR="0" indent="457200" algn="l" defTabSz="825500" rtl="0" latinLnBrk="0">
        <a:lnSpc>
          <a:spcPct val="100000"/>
        </a:lnSpc>
        <a:spcBef>
          <a:spcPts val="3300"/>
        </a:spcBef>
        <a:spcAft>
          <a:spcPts val="0"/>
        </a:spcAft>
        <a:buClrTx/>
        <a:buSzTx/>
        <a:buFontTx/>
        <a:buNone/>
        <a:tabLst/>
        <a:defRPr b="0" baseline="0" cap="all" i="0" spc="0" strike="noStrike" sz="7500" u="none">
          <a:ln>
            <a:noFill/>
          </a:ln>
          <a:solidFill>
            <a:srgbClr val="747676"/>
          </a:solidFill>
          <a:uFillTx/>
          <a:latin typeface="+mn-lt"/>
          <a:ea typeface="+mn-ea"/>
          <a:cs typeface="+mn-cs"/>
          <a:sym typeface="DIN Condensed"/>
        </a:defRPr>
      </a:lvl3pPr>
      <a:lvl4pPr marL="0" marR="0" indent="685800" algn="l" defTabSz="825500" rtl="0" latinLnBrk="0">
        <a:lnSpc>
          <a:spcPct val="100000"/>
        </a:lnSpc>
        <a:spcBef>
          <a:spcPts val="3300"/>
        </a:spcBef>
        <a:spcAft>
          <a:spcPts val="0"/>
        </a:spcAft>
        <a:buClrTx/>
        <a:buSzTx/>
        <a:buFontTx/>
        <a:buNone/>
        <a:tabLst/>
        <a:defRPr b="0" baseline="0" cap="all" i="0" spc="0" strike="noStrike" sz="7500" u="none">
          <a:ln>
            <a:noFill/>
          </a:ln>
          <a:solidFill>
            <a:srgbClr val="747676"/>
          </a:solidFill>
          <a:uFillTx/>
          <a:latin typeface="+mn-lt"/>
          <a:ea typeface="+mn-ea"/>
          <a:cs typeface="+mn-cs"/>
          <a:sym typeface="DIN Condensed"/>
        </a:defRPr>
      </a:lvl4pPr>
      <a:lvl5pPr marL="0" marR="0" indent="914400" algn="l" defTabSz="825500" rtl="0" latinLnBrk="0">
        <a:lnSpc>
          <a:spcPct val="100000"/>
        </a:lnSpc>
        <a:spcBef>
          <a:spcPts val="3300"/>
        </a:spcBef>
        <a:spcAft>
          <a:spcPts val="0"/>
        </a:spcAft>
        <a:buClrTx/>
        <a:buSzTx/>
        <a:buFontTx/>
        <a:buNone/>
        <a:tabLst/>
        <a:defRPr b="0" baseline="0" cap="all" i="0" spc="0" strike="noStrike" sz="7500" u="none">
          <a:ln>
            <a:noFill/>
          </a:ln>
          <a:solidFill>
            <a:srgbClr val="747676"/>
          </a:solidFill>
          <a:uFillTx/>
          <a:latin typeface="+mn-lt"/>
          <a:ea typeface="+mn-ea"/>
          <a:cs typeface="+mn-cs"/>
          <a:sym typeface="DIN Condensed"/>
        </a:defRPr>
      </a:lvl5pPr>
      <a:lvl6pPr marL="0" marR="0" indent="1143000" algn="l" defTabSz="825500" rtl="0" latinLnBrk="0">
        <a:lnSpc>
          <a:spcPct val="100000"/>
        </a:lnSpc>
        <a:spcBef>
          <a:spcPts val="3300"/>
        </a:spcBef>
        <a:spcAft>
          <a:spcPts val="0"/>
        </a:spcAft>
        <a:buClrTx/>
        <a:buSzTx/>
        <a:buFontTx/>
        <a:buNone/>
        <a:tabLst/>
        <a:defRPr b="0" baseline="0" cap="all" i="0" spc="0" strike="noStrike" sz="7500" u="none">
          <a:ln>
            <a:noFill/>
          </a:ln>
          <a:solidFill>
            <a:srgbClr val="747676"/>
          </a:solidFill>
          <a:uFillTx/>
          <a:latin typeface="+mn-lt"/>
          <a:ea typeface="+mn-ea"/>
          <a:cs typeface="+mn-cs"/>
          <a:sym typeface="DIN Condensed"/>
        </a:defRPr>
      </a:lvl6pPr>
      <a:lvl7pPr marL="0" marR="0" indent="1371600" algn="l" defTabSz="825500" rtl="0" latinLnBrk="0">
        <a:lnSpc>
          <a:spcPct val="100000"/>
        </a:lnSpc>
        <a:spcBef>
          <a:spcPts val="3300"/>
        </a:spcBef>
        <a:spcAft>
          <a:spcPts val="0"/>
        </a:spcAft>
        <a:buClrTx/>
        <a:buSzTx/>
        <a:buFontTx/>
        <a:buNone/>
        <a:tabLst/>
        <a:defRPr b="0" baseline="0" cap="all" i="0" spc="0" strike="noStrike" sz="7500" u="none">
          <a:ln>
            <a:noFill/>
          </a:ln>
          <a:solidFill>
            <a:srgbClr val="747676"/>
          </a:solidFill>
          <a:uFillTx/>
          <a:latin typeface="+mn-lt"/>
          <a:ea typeface="+mn-ea"/>
          <a:cs typeface="+mn-cs"/>
          <a:sym typeface="DIN Condensed"/>
        </a:defRPr>
      </a:lvl7pPr>
      <a:lvl8pPr marL="0" marR="0" indent="1600200" algn="l" defTabSz="825500" rtl="0" latinLnBrk="0">
        <a:lnSpc>
          <a:spcPct val="100000"/>
        </a:lnSpc>
        <a:spcBef>
          <a:spcPts val="3300"/>
        </a:spcBef>
        <a:spcAft>
          <a:spcPts val="0"/>
        </a:spcAft>
        <a:buClrTx/>
        <a:buSzTx/>
        <a:buFontTx/>
        <a:buNone/>
        <a:tabLst/>
        <a:defRPr b="0" baseline="0" cap="all" i="0" spc="0" strike="noStrike" sz="7500" u="none">
          <a:ln>
            <a:noFill/>
          </a:ln>
          <a:solidFill>
            <a:srgbClr val="747676"/>
          </a:solidFill>
          <a:uFillTx/>
          <a:latin typeface="+mn-lt"/>
          <a:ea typeface="+mn-ea"/>
          <a:cs typeface="+mn-cs"/>
          <a:sym typeface="DIN Condensed"/>
        </a:defRPr>
      </a:lvl8pPr>
      <a:lvl9pPr marL="0" marR="0" indent="1828800" algn="l" defTabSz="825500" rtl="0" latinLnBrk="0">
        <a:lnSpc>
          <a:spcPct val="100000"/>
        </a:lnSpc>
        <a:spcBef>
          <a:spcPts val="3300"/>
        </a:spcBef>
        <a:spcAft>
          <a:spcPts val="0"/>
        </a:spcAft>
        <a:buClrTx/>
        <a:buSzTx/>
        <a:buFontTx/>
        <a:buNone/>
        <a:tabLst/>
        <a:defRPr b="0" baseline="0" cap="all" i="0" spc="0" strike="noStrike" sz="7500" u="none">
          <a:ln>
            <a:noFill/>
          </a:ln>
          <a:solidFill>
            <a:srgbClr val="747676"/>
          </a:solidFill>
          <a:uFillTx/>
          <a:latin typeface="+mn-lt"/>
          <a:ea typeface="+mn-ea"/>
          <a:cs typeface="+mn-cs"/>
          <a:sym typeface="DIN Condensed"/>
        </a:defRPr>
      </a:lvl9pPr>
    </p:titleStyle>
    <p:bodyStyle>
      <a:lvl1pPr marL="635000" marR="0" indent="-635000" algn="l" defTabSz="825500" latinLnBrk="0">
        <a:lnSpc>
          <a:spcPct val="100000"/>
        </a:lnSpc>
        <a:spcBef>
          <a:spcPts val="4500"/>
        </a:spcBef>
        <a:spcAft>
          <a:spcPts val="0"/>
        </a:spcAft>
        <a:buClrTx/>
        <a:buSzPct val="75000"/>
        <a:buFont typeface="Zapf Dingbats"/>
        <a:buChar char="➤"/>
        <a:tabLst/>
        <a:defRPr b="0" baseline="0" cap="none" i="0" spc="0" strike="noStrike" sz="4000" u="none">
          <a:ln>
            <a:noFill/>
          </a:ln>
          <a:solidFill>
            <a:srgbClr val="5C5C5C"/>
          </a:solidFill>
          <a:uFillTx/>
          <a:latin typeface="Iowan Old Style"/>
          <a:ea typeface="Iowan Old Style"/>
          <a:cs typeface="Iowan Old Style"/>
          <a:sym typeface="Iowan Old Style"/>
        </a:defRPr>
      </a:lvl1pPr>
      <a:lvl2pPr marL="1270000" marR="0" indent="-635000" algn="l" defTabSz="825500" latinLnBrk="0">
        <a:lnSpc>
          <a:spcPct val="100000"/>
        </a:lnSpc>
        <a:spcBef>
          <a:spcPts val="4500"/>
        </a:spcBef>
        <a:spcAft>
          <a:spcPts val="0"/>
        </a:spcAft>
        <a:buClrTx/>
        <a:buSzPct val="75000"/>
        <a:buFont typeface="Zapf Dingbats"/>
        <a:buChar char="➤"/>
        <a:tabLst/>
        <a:defRPr b="0" baseline="0" cap="none" i="0" spc="0" strike="noStrike" sz="4000" u="none">
          <a:ln>
            <a:noFill/>
          </a:ln>
          <a:solidFill>
            <a:srgbClr val="5C5C5C"/>
          </a:solidFill>
          <a:uFillTx/>
          <a:latin typeface="Iowan Old Style"/>
          <a:ea typeface="Iowan Old Style"/>
          <a:cs typeface="Iowan Old Style"/>
          <a:sym typeface="Iowan Old Style"/>
        </a:defRPr>
      </a:lvl2pPr>
      <a:lvl3pPr marL="1905000" marR="0" indent="-635000" algn="l" defTabSz="825500" latinLnBrk="0">
        <a:lnSpc>
          <a:spcPct val="100000"/>
        </a:lnSpc>
        <a:spcBef>
          <a:spcPts val="4500"/>
        </a:spcBef>
        <a:spcAft>
          <a:spcPts val="0"/>
        </a:spcAft>
        <a:buClrTx/>
        <a:buSzPct val="75000"/>
        <a:buFont typeface="Zapf Dingbats"/>
        <a:buChar char="➤"/>
        <a:tabLst/>
        <a:defRPr b="0" baseline="0" cap="none" i="0" spc="0" strike="noStrike" sz="4000" u="none">
          <a:ln>
            <a:noFill/>
          </a:ln>
          <a:solidFill>
            <a:srgbClr val="5C5C5C"/>
          </a:solidFill>
          <a:uFillTx/>
          <a:latin typeface="Iowan Old Style"/>
          <a:ea typeface="Iowan Old Style"/>
          <a:cs typeface="Iowan Old Style"/>
          <a:sym typeface="Iowan Old Style"/>
        </a:defRPr>
      </a:lvl3pPr>
      <a:lvl4pPr marL="2540000" marR="0" indent="-635000" algn="l" defTabSz="825500" latinLnBrk="0">
        <a:lnSpc>
          <a:spcPct val="100000"/>
        </a:lnSpc>
        <a:spcBef>
          <a:spcPts val="4500"/>
        </a:spcBef>
        <a:spcAft>
          <a:spcPts val="0"/>
        </a:spcAft>
        <a:buClrTx/>
        <a:buSzPct val="75000"/>
        <a:buFont typeface="Zapf Dingbats"/>
        <a:buChar char="➤"/>
        <a:tabLst/>
        <a:defRPr b="0" baseline="0" cap="none" i="0" spc="0" strike="noStrike" sz="4000" u="none">
          <a:ln>
            <a:noFill/>
          </a:ln>
          <a:solidFill>
            <a:srgbClr val="5C5C5C"/>
          </a:solidFill>
          <a:uFillTx/>
          <a:latin typeface="Iowan Old Style"/>
          <a:ea typeface="Iowan Old Style"/>
          <a:cs typeface="Iowan Old Style"/>
          <a:sym typeface="Iowan Old Style"/>
        </a:defRPr>
      </a:lvl4pPr>
      <a:lvl5pPr marL="3175000" marR="0" indent="-635000" algn="l" defTabSz="825500" latinLnBrk="0">
        <a:lnSpc>
          <a:spcPct val="100000"/>
        </a:lnSpc>
        <a:spcBef>
          <a:spcPts val="4500"/>
        </a:spcBef>
        <a:spcAft>
          <a:spcPts val="0"/>
        </a:spcAft>
        <a:buClrTx/>
        <a:buSzPct val="75000"/>
        <a:buFont typeface="Zapf Dingbats"/>
        <a:buChar char="➤"/>
        <a:tabLst/>
        <a:defRPr b="0" baseline="0" cap="none" i="0" spc="0" strike="noStrike" sz="4000" u="none">
          <a:ln>
            <a:noFill/>
          </a:ln>
          <a:solidFill>
            <a:srgbClr val="5C5C5C"/>
          </a:solidFill>
          <a:uFillTx/>
          <a:latin typeface="Iowan Old Style"/>
          <a:ea typeface="Iowan Old Style"/>
          <a:cs typeface="Iowan Old Style"/>
          <a:sym typeface="Iowan Old Style"/>
        </a:defRPr>
      </a:lvl5pPr>
      <a:lvl6pPr marL="3810000" marR="0" indent="-635000" algn="l" defTabSz="825500" latinLnBrk="0">
        <a:lnSpc>
          <a:spcPct val="100000"/>
        </a:lnSpc>
        <a:spcBef>
          <a:spcPts val="4500"/>
        </a:spcBef>
        <a:spcAft>
          <a:spcPts val="0"/>
        </a:spcAft>
        <a:buClrTx/>
        <a:buSzPct val="75000"/>
        <a:buFont typeface="Zapf Dingbats"/>
        <a:buChar char="➤"/>
        <a:tabLst/>
        <a:defRPr b="0" baseline="0" cap="none" i="0" spc="0" strike="noStrike" sz="4000" u="none">
          <a:ln>
            <a:noFill/>
          </a:ln>
          <a:solidFill>
            <a:srgbClr val="5C5C5C"/>
          </a:solidFill>
          <a:uFillTx/>
          <a:latin typeface="Iowan Old Style"/>
          <a:ea typeface="Iowan Old Style"/>
          <a:cs typeface="Iowan Old Style"/>
          <a:sym typeface="Iowan Old Style"/>
        </a:defRPr>
      </a:lvl6pPr>
      <a:lvl7pPr marL="4445000" marR="0" indent="-635000" algn="l" defTabSz="825500" latinLnBrk="0">
        <a:lnSpc>
          <a:spcPct val="100000"/>
        </a:lnSpc>
        <a:spcBef>
          <a:spcPts val="4500"/>
        </a:spcBef>
        <a:spcAft>
          <a:spcPts val="0"/>
        </a:spcAft>
        <a:buClrTx/>
        <a:buSzPct val="75000"/>
        <a:buFont typeface="Zapf Dingbats"/>
        <a:buChar char="➤"/>
        <a:tabLst/>
        <a:defRPr b="0" baseline="0" cap="none" i="0" spc="0" strike="noStrike" sz="4000" u="none">
          <a:ln>
            <a:noFill/>
          </a:ln>
          <a:solidFill>
            <a:srgbClr val="5C5C5C"/>
          </a:solidFill>
          <a:uFillTx/>
          <a:latin typeface="Iowan Old Style"/>
          <a:ea typeface="Iowan Old Style"/>
          <a:cs typeface="Iowan Old Style"/>
          <a:sym typeface="Iowan Old Style"/>
        </a:defRPr>
      </a:lvl7pPr>
      <a:lvl8pPr marL="5080000" marR="0" indent="-635000" algn="l" defTabSz="825500" latinLnBrk="0">
        <a:lnSpc>
          <a:spcPct val="100000"/>
        </a:lnSpc>
        <a:spcBef>
          <a:spcPts val="4500"/>
        </a:spcBef>
        <a:spcAft>
          <a:spcPts val="0"/>
        </a:spcAft>
        <a:buClrTx/>
        <a:buSzPct val="75000"/>
        <a:buFont typeface="Zapf Dingbats"/>
        <a:buChar char="➤"/>
        <a:tabLst/>
        <a:defRPr b="0" baseline="0" cap="none" i="0" spc="0" strike="noStrike" sz="4000" u="none">
          <a:ln>
            <a:noFill/>
          </a:ln>
          <a:solidFill>
            <a:srgbClr val="5C5C5C"/>
          </a:solidFill>
          <a:uFillTx/>
          <a:latin typeface="Iowan Old Style"/>
          <a:ea typeface="Iowan Old Style"/>
          <a:cs typeface="Iowan Old Style"/>
          <a:sym typeface="Iowan Old Style"/>
        </a:defRPr>
      </a:lvl8pPr>
      <a:lvl9pPr marL="5715000" marR="0" indent="-635000" algn="l" defTabSz="825500" latinLnBrk="0">
        <a:lnSpc>
          <a:spcPct val="100000"/>
        </a:lnSpc>
        <a:spcBef>
          <a:spcPts val="4500"/>
        </a:spcBef>
        <a:spcAft>
          <a:spcPts val="0"/>
        </a:spcAft>
        <a:buClrTx/>
        <a:buSzPct val="75000"/>
        <a:buFont typeface="Zapf Dingbats"/>
        <a:buChar char="➤"/>
        <a:tabLst/>
        <a:defRPr b="0" baseline="0" cap="none" i="0" spc="0" strike="noStrike" sz="4000" u="none">
          <a:ln>
            <a:noFill/>
          </a:ln>
          <a:solidFill>
            <a:srgbClr val="5C5C5C"/>
          </a:solidFill>
          <a:uFillTx/>
          <a:latin typeface="Iowan Old Style"/>
          <a:ea typeface="Iowan Old Style"/>
          <a:cs typeface="Iowan Old Style"/>
          <a:sym typeface="Iowan Old Style"/>
        </a:defRPr>
      </a:lvl9pPr>
    </p:bodyStyle>
    <p:otherStyle>
      <a:lvl1pPr marL="0" marR="0" indent="0" algn="r" defTabSz="825500" rtl="0" latinLnBrk="0">
        <a:lnSpc>
          <a:spcPct val="100000"/>
        </a:lnSpc>
        <a:spcBef>
          <a:spcPts val="0"/>
        </a:spcBef>
        <a:spcAft>
          <a:spcPts val="0"/>
        </a:spcAft>
        <a:buClrTx/>
        <a:buSzTx/>
        <a:buFontTx/>
        <a:buNone/>
        <a:tabLst/>
        <a:defRPr b="0" baseline="0" cap="none" i="0" spc="0" strike="noStrike" sz="2500" u="none">
          <a:ln>
            <a:noFill/>
          </a:ln>
          <a:solidFill>
            <a:schemeClr val="tx1"/>
          </a:solidFill>
          <a:uFillTx/>
          <a:latin typeface="+mn-lt"/>
          <a:ea typeface="+mn-ea"/>
          <a:cs typeface="+mn-cs"/>
          <a:sym typeface="DIN Alternate"/>
        </a:defRPr>
      </a:lvl1pPr>
      <a:lvl2pPr marL="0" marR="0" indent="228600" algn="r" defTabSz="825500" rtl="0" latinLnBrk="0">
        <a:lnSpc>
          <a:spcPct val="100000"/>
        </a:lnSpc>
        <a:spcBef>
          <a:spcPts val="0"/>
        </a:spcBef>
        <a:spcAft>
          <a:spcPts val="0"/>
        </a:spcAft>
        <a:buClrTx/>
        <a:buSzTx/>
        <a:buFontTx/>
        <a:buNone/>
        <a:tabLst/>
        <a:defRPr b="0" baseline="0" cap="none" i="0" spc="0" strike="noStrike" sz="2500" u="none">
          <a:ln>
            <a:noFill/>
          </a:ln>
          <a:solidFill>
            <a:schemeClr val="tx1"/>
          </a:solidFill>
          <a:uFillTx/>
          <a:latin typeface="+mn-lt"/>
          <a:ea typeface="+mn-ea"/>
          <a:cs typeface="+mn-cs"/>
          <a:sym typeface="DIN Alternate"/>
        </a:defRPr>
      </a:lvl2pPr>
      <a:lvl3pPr marL="0" marR="0" indent="457200" algn="r" defTabSz="825500" rtl="0" latinLnBrk="0">
        <a:lnSpc>
          <a:spcPct val="100000"/>
        </a:lnSpc>
        <a:spcBef>
          <a:spcPts val="0"/>
        </a:spcBef>
        <a:spcAft>
          <a:spcPts val="0"/>
        </a:spcAft>
        <a:buClrTx/>
        <a:buSzTx/>
        <a:buFontTx/>
        <a:buNone/>
        <a:tabLst/>
        <a:defRPr b="0" baseline="0" cap="none" i="0" spc="0" strike="noStrike" sz="2500" u="none">
          <a:ln>
            <a:noFill/>
          </a:ln>
          <a:solidFill>
            <a:schemeClr val="tx1"/>
          </a:solidFill>
          <a:uFillTx/>
          <a:latin typeface="+mn-lt"/>
          <a:ea typeface="+mn-ea"/>
          <a:cs typeface="+mn-cs"/>
          <a:sym typeface="DIN Alternate"/>
        </a:defRPr>
      </a:lvl3pPr>
      <a:lvl4pPr marL="0" marR="0" indent="685800" algn="r" defTabSz="825500" rtl="0" latinLnBrk="0">
        <a:lnSpc>
          <a:spcPct val="100000"/>
        </a:lnSpc>
        <a:spcBef>
          <a:spcPts val="0"/>
        </a:spcBef>
        <a:spcAft>
          <a:spcPts val="0"/>
        </a:spcAft>
        <a:buClrTx/>
        <a:buSzTx/>
        <a:buFontTx/>
        <a:buNone/>
        <a:tabLst/>
        <a:defRPr b="0" baseline="0" cap="none" i="0" spc="0" strike="noStrike" sz="2500" u="none">
          <a:ln>
            <a:noFill/>
          </a:ln>
          <a:solidFill>
            <a:schemeClr val="tx1"/>
          </a:solidFill>
          <a:uFillTx/>
          <a:latin typeface="+mn-lt"/>
          <a:ea typeface="+mn-ea"/>
          <a:cs typeface="+mn-cs"/>
          <a:sym typeface="DIN Alternate"/>
        </a:defRPr>
      </a:lvl4pPr>
      <a:lvl5pPr marL="0" marR="0" indent="914400" algn="r" defTabSz="825500" rtl="0" latinLnBrk="0">
        <a:lnSpc>
          <a:spcPct val="100000"/>
        </a:lnSpc>
        <a:spcBef>
          <a:spcPts val="0"/>
        </a:spcBef>
        <a:spcAft>
          <a:spcPts val="0"/>
        </a:spcAft>
        <a:buClrTx/>
        <a:buSzTx/>
        <a:buFontTx/>
        <a:buNone/>
        <a:tabLst/>
        <a:defRPr b="0" baseline="0" cap="none" i="0" spc="0" strike="noStrike" sz="2500" u="none">
          <a:ln>
            <a:noFill/>
          </a:ln>
          <a:solidFill>
            <a:schemeClr val="tx1"/>
          </a:solidFill>
          <a:uFillTx/>
          <a:latin typeface="+mn-lt"/>
          <a:ea typeface="+mn-ea"/>
          <a:cs typeface="+mn-cs"/>
          <a:sym typeface="DIN Alternate"/>
        </a:defRPr>
      </a:lvl5pPr>
      <a:lvl6pPr marL="0" marR="0" indent="1143000" algn="r" defTabSz="825500" rtl="0" latinLnBrk="0">
        <a:lnSpc>
          <a:spcPct val="100000"/>
        </a:lnSpc>
        <a:spcBef>
          <a:spcPts val="0"/>
        </a:spcBef>
        <a:spcAft>
          <a:spcPts val="0"/>
        </a:spcAft>
        <a:buClrTx/>
        <a:buSzTx/>
        <a:buFontTx/>
        <a:buNone/>
        <a:tabLst/>
        <a:defRPr b="0" baseline="0" cap="none" i="0" spc="0" strike="noStrike" sz="2500" u="none">
          <a:ln>
            <a:noFill/>
          </a:ln>
          <a:solidFill>
            <a:schemeClr val="tx1"/>
          </a:solidFill>
          <a:uFillTx/>
          <a:latin typeface="+mn-lt"/>
          <a:ea typeface="+mn-ea"/>
          <a:cs typeface="+mn-cs"/>
          <a:sym typeface="DIN Alternate"/>
        </a:defRPr>
      </a:lvl6pPr>
      <a:lvl7pPr marL="0" marR="0" indent="1371600" algn="r" defTabSz="825500" rtl="0" latinLnBrk="0">
        <a:lnSpc>
          <a:spcPct val="100000"/>
        </a:lnSpc>
        <a:spcBef>
          <a:spcPts val="0"/>
        </a:spcBef>
        <a:spcAft>
          <a:spcPts val="0"/>
        </a:spcAft>
        <a:buClrTx/>
        <a:buSzTx/>
        <a:buFontTx/>
        <a:buNone/>
        <a:tabLst/>
        <a:defRPr b="0" baseline="0" cap="none" i="0" spc="0" strike="noStrike" sz="2500" u="none">
          <a:ln>
            <a:noFill/>
          </a:ln>
          <a:solidFill>
            <a:schemeClr val="tx1"/>
          </a:solidFill>
          <a:uFillTx/>
          <a:latin typeface="+mn-lt"/>
          <a:ea typeface="+mn-ea"/>
          <a:cs typeface="+mn-cs"/>
          <a:sym typeface="DIN Alternate"/>
        </a:defRPr>
      </a:lvl7pPr>
      <a:lvl8pPr marL="0" marR="0" indent="1600200" algn="r" defTabSz="825500" rtl="0" latinLnBrk="0">
        <a:lnSpc>
          <a:spcPct val="100000"/>
        </a:lnSpc>
        <a:spcBef>
          <a:spcPts val="0"/>
        </a:spcBef>
        <a:spcAft>
          <a:spcPts val="0"/>
        </a:spcAft>
        <a:buClrTx/>
        <a:buSzTx/>
        <a:buFontTx/>
        <a:buNone/>
        <a:tabLst/>
        <a:defRPr b="0" baseline="0" cap="none" i="0" spc="0" strike="noStrike" sz="2500" u="none">
          <a:ln>
            <a:noFill/>
          </a:ln>
          <a:solidFill>
            <a:schemeClr val="tx1"/>
          </a:solidFill>
          <a:uFillTx/>
          <a:latin typeface="+mn-lt"/>
          <a:ea typeface="+mn-ea"/>
          <a:cs typeface="+mn-cs"/>
          <a:sym typeface="DIN Alternate"/>
        </a:defRPr>
      </a:lvl8pPr>
      <a:lvl9pPr marL="0" marR="0" indent="1828800" algn="r" defTabSz="825500" rtl="0" latinLnBrk="0">
        <a:lnSpc>
          <a:spcPct val="100000"/>
        </a:lnSpc>
        <a:spcBef>
          <a:spcPts val="0"/>
        </a:spcBef>
        <a:spcAft>
          <a:spcPts val="0"/>
        </a:spcAft>
        <a:buClrTx/>
        <a:buSzTx/>
        <a:buFontTx/>
        <a:buNone/>
        <a:tabLst/>
        <a:defRPr b="0" baseline="0" cap="none" i="0" spc="0" strike="noStrike" sz="2500" u="none">
          <a:ln>
            <a:noFill/>
          </a:ln>
          <a:solidFill>
            <a:schemeClr val="tx1"/>
          </a:solidFill>
          <a:uFillTx/>
          <a:latin typeface="+mn-lt"/>
          <a:ea typeface="+mn-ea"/>
          <a:cs typeface="+mn-cs"/>
          <a:sym typeface="DIN Alternat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13.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s://ru.wikipedia.org/wiki/%D0%9D%D0%B0%D1%82%D1%83%D1%80%D0%B0%D0%BB%D1%8C%D0%BD%D0%BE%D0%B5_%D1%85%D0%BE%D0%B7%D1%8F%D0%B9%D1%81%D1%82%D0%B2%D0%BE"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484D51"/>
            </a:gs>
            <a:gs pos="100000">
              <a:srgbClr val="323538"/>
            </a:gs>
          </a:gsLst>
          <a:lin ang="5400000" scaled="0"/>
        </a:gradFill>
      </p:bgPr>
    </p:bg>
    <p:spTree>
      <p:nvGrpSpPr>
        <p:cNvPr id="1" name=""/>
        <p:cNvGrpSpPr/>
        <p:nvPr/>
      </p:nvGrpSpPr>
      <p:grpSpPr>
        <a:xfrm>
          <a:off x="0" y="0"/>
          <a:ext cx="0" cy="0"/>
          <a:chOff x="0" y="0"/>
          <a:chExt cx="0" cy="0"/>
        </a:xfrm>
      </p:grpSpPr>
      <p:pic>
        <p:nvPicPr>
          <p:cNvPr id="73" name="intro.jpg" descr="intro.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74" name="Глупые инвестиции в киберспорт"/>
          <p:cNvSpPr/>
          <p:nvPr/>
        </p:nvSpPr>
        <p:spPr>
          <a:xfrm>
            <a:off x="914400" y="9410181"/>
            <a:ext cx="19851634" cy="4013201"/>
          </a:xfrm>
          <a:prstGeom prst="rect">
            <a:avLst/>
          </a:prstGeom>
          <a:ln w="12700">
            <a:miter lim="400000"/>
          </a:ln>
          <a:effectLst>
            <a:outerShdw sx="100000" sy="100000" kx="0" ky="0" algn="b" rotWithShape="0" blurRad="228600" dist="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0"/>
              </a:spcBef>
              <a:defRPr b="1" cap="all" i="0" spc="0" sz="12800">
                <a:solidFill>
                  <a:srgbClr val="FFFFFF"/>
                </a:solidFill>
                <a:latin typeface="+mj-lt"/>
                <a:ea typeface="+mj-ea"/>
                <a:cs typeface="+mj-cs"/>
                <a:sym typeface="Helvetica"/>
              </a:defRPr>
            </a:lvl1pPr>
          </a:lstStyle>
          <a:p>
            <a:pPr/>
            <a:r>
              <a:t>Глупые инвестиции в киберспорт</a:t>
            </a:r>
          </a:p>
        </p:txBody>
      </p:sp>
      <p:sp>
        <p:nvSpPr>
          <p:cNvPr id="75" name="m19"/>
          <p:cNvSpPr/>
          <p:nvPr/>
        </p:nvSpPr>
        <p:spPr>
          <a:xfrm rot="20100000">
            <a:off x="1300550" y="1308027"/>
            <a:ext cx="1719835"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pc="64" sz="6400">
                <a:solidFill>
                  <a:srgbClr val="818287"/>
                </a:solidFill>
                <a:latin typeface="+mj-lt"/>
                <a:ea typeface="+mj-ea"/>
                <a:cs typeface="+mj-cs"/>
                <a:sym typeface="Helvetica"/>
              </a:defRPr>
            </a:lvl1pPr>
          </a:lstStyle>
          <a:p>
            <a:pPr/>
            <a:r>
              <a:t>m19</a:t>
            </a:r>
          </a:p>
        </p:txBody>
      </p:sp>
      <p:sp>
        <p:nvSpPr>
          <p:cNvPr id="76" name="Azubu.tv"/>
          <p:cNvSpPr/>
          <p:nvPr/>
        </p:nvSpPr>
        <p:spPr>
          <a:xfrm rot="900000">
            <a:off x="3500949" y="4288110"/>
            <a:ext cx="3342022"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pc="64" sz="6400">
                <a:solidFill>
                  <a:srgbClr val="B5B9C0"/>
                </a:solidFill>
                <a:latin typeface="+mj-lt"/>
                <a:ea typeface="+mj-ea"/>
                <a:cs typeface="+mj-cs"/>
                <a:sym typeface="Helvetica"/>
              </a:defRPr>
            </a:lvl1pPr>
          </a:lstStyle>
          <a:p>
            <a:pPr/>
            <a:r>
              <a:t>Azubu.tv</a:t>
            </a:r>
          </a:p>
        </p:txBody>
      </p:sp>
      <p:sp>
        <p:nvSpPr>
          <p:cNvPr id="77" name="Hitbox.tv"/>
          <p:cNvSpPr/>
          <p:nvPr/>
        </p:nvSpPr>
        <p:spPr>
          <a:xfrm rot="20903798">
            <a:off x="20846976" y="11772891"/>
            <a:ext cx="2540592"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pc="48" sz="4800">
                <a:solidFill>
                  <a:srgbClr val="92979D"/>
                </a:solidFill>
                <a:latin typeface="+mj-lt"/>
                <a:ea typeface="+mj-ea"/>
                <a:cs typeface="+mj-cs"/>
                <a:sym typeface="Helvetica"/>
              </a:defRPr>
            </a:lvl1pPr>
          </a:lstStyle>
          <a:p>
            <a:pPr/>
            <a:r>
              <a:t>Hitbox.tv</a:t>
            </a:r>
          </a:p>
        </p:txBody>
      </p:sp>
      <p:sp>
        <p:nvSpPr>
          <p:cNvPr id="78" name="Smashcast.tv"/>
          <p:cNvSpPr/>
          <p:nvPr/>
        </p:nvSpPr>
        <p:spPr>
          <a:xfrm rot="2322797">
            <a:off x="8127424" y="2380286"/>
            <a:ext cx="2602263"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pc="32" sz="3200">
                <a:solidFill>
                  <a:srgbClr val="FFFFFF"/>
                </a:solidFill>
                <a:latin typeface="+mj-lt"/>
                <a:ea typeface="+mj-ea"/>
                <a:cs typeface="+mj-cs"/>
                <a:sym typeface="Helvetica"/>
              </a:defRPr>
            </a:lvl1pPr>
          </a:lstStyle>
          <a:p>
            <a:pPr/>
            <a:r>
              <a:t>Smashcast.tv</a:t>
            </a:r>
          </a:p>
        </p:txBody>
      </p:sp>
      <p:sp>
        <p:nvSpPr>
          <p:cNvPr id="79" name="looch.tv"/>
          <p:cNvSpPr/>
          <p:nvPr/>
        </p:nvSpPr>
        <p:spPr>
          <a:xfrm rot="19832800">
            <a:off x="14303518" y="4181104"/>
            <a:ext cx="172652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pc="36" sz="3600">
                <a:solidFill>
                  <a:srgbClr val="C4CCD9"/>
                </a:solidFill>
                <a:latin typeface="+mj-lt"/>
                <a:ea typeface="+mj-ea"/>
                <a:cs typeface="+mj-cs"/>
                <a:sym typeface="Helvetica"/>
              </a:defRPr>
            </a:lvl1pPr>
          </a:lstStyle>
          <a:p>
            <a:pPr/>
            <a:r>
              <a:t>looch.tv</a:t>
            </a:r>
          </a:p>
        </p:txBody>
      </p:sp>
      <p:sp>
        <p:nvSpPr>
          <p:cNvPr id="80" name="YOTA…"/>
          <p:cNvSpPr/>
          <p:nvPr/>
        </p:nvSpPr>
        <p:spPr>
          <a:xfrm rot="1599825">
            <a:off x="18654157" y="6287149"/>
            <a:ext cx="2533809" cy="2311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a:defRPr spc="64" sz="6400">
                <a:solidFill>
                  <a:srgbClr val="C4CCD9"/>
                </a:solidFill>
                <a:latin typeface="+mj-lt"/>
                <a:ea typeface="+mj-ea"/>
                <a:cs typeface="+mj-cs"/>
                <a:sym typeface="Helvetica"/>
              </a:defRPr>
            </a:pPr>
            <a:r>
              <a:t>YOTA</a:t>
            </a:r>
          </a:p>
          <a:p>
            <a:pPr algn="ctr">
              <a:defRPr spc="64" sz="6400">
                <a:solidFill>
                  <a:srgbClr val="C4CCD9"/>
                </a:solidFill>
                <a:latin typeface="+mj-lt"/>
                <a:ea typeface="+mj-ea"/>
                <a:cs typeface="+mj-cs"/>
                <a:sym typeface="Helvetica"/>
              </a:defRPr>
            </a:pPr>
            <a:r>
              <a:t>Arena</a:t>
            </a:r>
          </a:p>
        </p:txBody>
      </p:sp>
      <p:pic>
        <p:nvPicPr>
          <p:cNvPr id="81" name="vader_8bit.png" descr="vader_8bit.png"/>
          <p:cNvPicPr>
            <a:picLocks noChangeAspect="1"/>
          </p:cNvPicPr>
          <p:nvPr/>
        </p:nvPicPr>
        <p:blipFill>
          <a:blip r:embed="rId4">
            <a:alphaModFix amt="70000"/>
            <a:extLst/>
          </a:blip>
          <a:stretch>
            <a:fillRect/>
          </a:stretch>
        </p:blipFill>
        <p:spPr>
          <a:xfrm rot="1602001">
            <a:off x="19761995" y="4377523"/>
            <a:ext cx="2260601" cy="210820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3" name="1.JPG" descr="1.JPG"/>
          <p:cNvPicPr>
            <a:picLocks noChangeAspect="1"/>
          </p:cNvPicPr>
          <p:nvPr>
            <p:ph type="pic" idx="13"/>
          </p:nvPr>
        </p:nvPicPr>
        <p:blipFill>
          <a:blip r:embed="rId3">
            <a:extLst/>
          </a:blip>
          <a:srcRect l="0" t="3212" r="0" b="3212"/>
          <a:stretch>
            <a:fillRect/>
          </a:stretch>
        </p:blipFill>
        <p:spPr>
          <a:xfrm>
            <a:off x="1016000" y="981575"/>
            <a:ext cx="13970000" cy="9804401"/>
          </a:xfrm>
          <a:prstGeom prst="rect">
            <a:avLst/>
          </a:prstGeom>
        </p:spPr>
      </p:pic>
      <p:pic>
        <p:nvPicPr>
          <p:cNvPr id="124" name="2.JPG" descr="2.JPG"/>
          <p:cNvPicPr>
            <a:picLocks noChangeAspect="1"/>
          </p:cNvPicPr>
          <p:nvPr>
            <p:ph type="pic" idx="14"/>
          </p:nvPr>
        </p:nvPicPr>
        <p:blipFill>
          <a:blip r:embed="rId4">
            <a:extLst/>
          </a:blip>
          <a:srcRect l="2127" t="0" r="2127" b="0"/>
          <a:stretch>
            <a:fillRect/>
          </a:stretch>
        </p:blipFill>
        <p:spPr>
          <a:xfrm>
            <a:off x="15240000" y="981575"/>
            <a:ext cx="8128001" cy="4775201"/>
          </a:xfrm>
          <a:prstGeom prst="rect">
            <a:avLst/>
          </a:prstGeom>
        </p:spPr>
      </p:pic>
      <p:pic>
        <p:nvPicPr>
          <p:cNvPr id="125" name="4.jpg" descr="4.jpg"/>
          <p:cNvPicPr>
            <a:picLocks noChangeAspect="1"/>
          </p:cNvPicPr>
          <p:nvPr>
            <p:ph type="pic" idx="15"/>
          </p:nvPr>
        </p:nvPicPr>
        <p:blipFill>
          <a:blip r:embed="rId5">
            <a:extLst/>
          </a:blip>
          <a:srcRect l="0" t="5926" r="0" b="5926"/>
          <a:stretch>
            <a:fillRect/>
          </a:stretch>
        </p:blipFill>
        <p:spPr>
          <a:xfrm>
            <a:off x="15240000" y="6010775"/>
            <a:ext cx="8128000" cy="4775201"/>
          </a:xfrm>
          <a:prstGeom prst="rect">
            <a:avLst/>
          </a:prstGeom>
        </p:spPr>
      </p:pic>
      <p:sp>
        <p:nvSpPr>
          <p:cNvPr id="126" name="YOTA-арена"/>
          <p:cNvSpPr/>
          <p:nvPr/>
        </p:nvSpPr>
        <p:spPr>
          <a:xfrm>
            <a:off x="914400" y="11378681"/>
            <a:ext cx="13438858" cy="205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0"/>
              </a:spcBef>
              <a:defRPr b="1" cap="all" i="0" spc="0" sz="12800">
                <a:solidFill>
                  <a:srgbClr val="414548"/>
                </a:solidFill>
                <a:latin typeface="+mj-lt"/>
                <a:ea typeface="+mj-ea"/>
                <a:cs typeface="+mj-cs"/>
                <a:sym typeface="Helvetica"/>
              </a:defRPr>
            </a:lvl1pPr>
          </a:lstStyle>
          <a:p>
            <a:pPr/>
            <a:r>
              <a:t>YOTA-арена</a:t>
            </a:r>
          </a:p>
        </p:txBody>
      </p:sp>
      <p:sp>
        <p:nvSpPr>
          <p:cNvPr id="127" name="$10M"/>
          <p:cNvSpPr/>
          <p:nvPr/>
        </p:nvSpPr>
        <p:spPr>
          <a:xfrm>
            <a:off x="13314582" y="11378681"/>
            <a:ext cx="10047126" cy="205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spcBef>
                <a:spcPts val="0"/>
              </a:spcBef>
              <a:defRPr b="1" cap="all" i="0" spc="0" sz="12800">
                <a:solidFill>
                  <a:srgbClr val="56AB65"/>
                </a:solidFill>
                <a:latin typeface="+mj-lt"/>
                <a:ea typeface="+mj-ea"/>
                <a:cs typeface="+mj-cs"/>
                <a:sym typeface="Helvetica"/>
              </a:defRPr>
            </a:lvl1pPr>
          </a:lstStyle>
          <a:p>
            <a:pPr/>
            <a:r>
              <a:t>$10M</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1" name="sumailjpg.jpg" descr="sumailjpg.jpg"/>
          <p:cNvPicPr>
            <a:picLocks noChangeAspect="1"/>
          </p:cNvPicPr>
          <p:nvPr>
            <p:ph type="pic" idx="13"/>
          </p:nvPr>
        </p:nvPicPr>
        <p:blipFill>
          <a:blip r:embed="rId3">
            <a:extLst/>
          </a:blip>
          <a:srcRect l="21944" t="0" r="21944" b="0"/>
          <a:stretch>
            <a:fillRect/>
          </a:stretch>
        </p:blipFill>
        <p:spPr>
          <a:xfrm>
            <a:off x="13259091" y="-68964"/>
            <a:ext cx="11124909" cy="14869928"/>
          </a:xfrm>
          <a:prstGeom prst="rect">
            <a:avLst/>
          </a:prstGeom>
        </p:spPr>
      </p:pic>
      <p:sp>
        <p:nvSpPr>
          <p:cNvPr id="132" name="$2.4M…"/>
          <p:cNvSpPr/>
          <p:nvPr/>
        </p:nvSpPr>
        <p:spPr>
          <a:xfrm>
            <a:off x="934563" y="9403718"/>
            <a:ext cx="10047126" cy="2717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0"/>
              </a:spcBef>
              <a:defRPr b="1" cap="all" i="0" spc="0" sz="12800">
                <a:solidFill>
                  <a:srgbClr val="56AB65"/>
                </a:solidFill>
                <a:latin typeface="+mj-lt"/>
                <a:ea typeface="+mj-ea"/>
                <a:cs typeface="+mj-cs"/>
                <a:sym typeface="Helvetica"/>
              </a:defRPr>
            </a:pPr>
            <a:r>
              <a:t>$2.4M</a:t>
            </a:r>
          </a:p>
          <a:p>
            <a:pPr>
              <a:spcBef>
                <a:spcPts val="0"/>
              </a:spcBef>
              <a:defRPr b="1" cap="all" i="0" spc="0" sz="4300">
                <a:solidFill>
                  <a:srgbClr val="56AB65"/>
                </a:solidFill>
                <a:latin typeface="+mj-lt"/>
                <a:ea typeface="+mj-ea"/>
                <a:cs typeface="+mj-cs"/>
                <a:sym typeface="Helvetica"/>
              </a:defRPr>
            </a:pPr>
            <a:r>
              <a:t>Total earnings</a:t>
            </a:r>
          </a:p>
        </p:txBody>
      </p:sp>
      <p:sp>
        <p:nvSpPr>
          <p:cNvPr id="133" name="At 16 years old, Sumail became the youngest professional gamer to win $1 million."/>
          <p:cNvSpPr/>
          <p:nvPr/>
        </p:nvSpPr>
        <p:spPr>
          <a:xfrm>
            <a:off x="929443" y="6159499"/>
            <a:ext cx="12279454" cy="2311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i="0" spc="48" sz="4800">
                <a:latin typeface="+mj-lt"/>
                <a:ea typeface="+mj-ea"/>
                <a:cs typeface="+mj-cs"/>
                <a:sym typeface="Helvetica"/>
              </a:defRPr>
            </a:pPr>
            <a:r>
              <a:t>At 16 years old, Sumail became the youngest professional gamer</a:t>
            </a:r>
            <a:br/>
            <a:r>
              <a:t>to win $1 million.</a:t>
            </a:r>
          </a:p>
        </p:txBody>
      </p:sp>
      <p:sp>
        <p:nvSpPr>
          <p:cNvPr id="134" name="Sumail…"/>
          <p:cNvSpPr/>
          <p:nvPr/>
        </p:nvSpPr>
        <p:spPr>
          <a:xfrm>
            <a:off x="914400" y="1530180"/>
            <a:ext cx="12309541" cy="3695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0"/>
              </a:spcBef>
              <a:defRPr b="1" cap="all" i="0" spc="0" sz="12800">
                <a:solidFill>
                  <a:srgbClr val="414548"/>
                </a:solidFill>
                <a:latin typeface="+mj-lt"/>
                <a:ea typeface="+mj-ea"/>
                <a:cs typeface="+mj-cs"/>
                <a:sym typeface="Helvetica"/>
              </a:defRPr>
            </a:pPr>
            <a:r>
              <a:t>Sumail</a:t>
            </a:r>
          </a:p>
          <a:p>
            <a:pPr>
              <a:spcBef>
                <a:spcPts val="0"/>
              </a:spcBef>
              <a:defRPr b="1" cap="all" i="0" spc="0" sz="3600">
                <a:solidFill>
                  <a:srgbClr val="414548"/>
                </a:solidFill>
                <a:latin typeface="+mj-lt"/>
                <a:ea typeface="+mj-ea"/>
                <a:cs typeface="+mj-cs"/>
                <a:sym typeface="Helvetica"/>
              </a:defRPr>
            </a:pPr>
            <a:r>
              <a:t>13.02.1999</a:t>
            </a:r>
          </a:p>
          <a:p>
            <a:pPr>
              <a:spcBef>
                <a:spcPts val="0"/>
              </a:spcBef>
              <a:defRPr b="1" cap="all" i="0" spc="0" sz="3600">
                <a:solidFill>
                  <a:srgbClr val="414548"/>
                </a:solidFill>
                <a:latin typeface="+mj-lt"/>
                <a:ea typeface="+mj-ea"/>
                <a:cs typeface="+mj-cs"/>
                <a:sym typeface="Helvetica"/>
              </a:defRPr>
            </a:pPr>
            <a:r>
              <a:t>Playing dota 2</a:t>
            </a:r>
          </a:p>
          <a:p>
            <a:pPr>
              <a:spcBef>
                <a:spcPts val="0"/>
              </a:spcBef>
              <a:defRPr b="1" cap="all" i="0" spc="0" sz="3600">
                <a:solidFill>
                  <a:srgbClr val="414548"/>
                </a:solidFill>
                <a:latin typeface="+mj-lt"/>
                <a:ea typeface="+mj-ea"/>
                <a:cs typeface="+mj-cs"/>
                <a:sym typeface="Helvetica"/>
              </a:defRPr>
            </a:pPr>
            <a:r>
              <a:t>for Evil geniuses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414548"/>
        </a:solidFill>
      </p:bgPr>
    </p:bg>
    <p:spTree>
      <p:nvGrpSpPr>
        <p:cNvPr id="1" name=""/>
        <p:cNvGrpSpPr/>
        <p:nvPr/>
      </p:nvGrpSpPr>
      <p:grpSpPr>
        <a:xfrm>
          <a:off x="0" y="0"/>
          <a:ext cx="0" cy="0"/>
          <a:chOff x="0" y="0"/>
          <a:chExt cx="0" cy="0"/>
        </a:xfrm>
      </p:grpSpPr>
      <p:pic>
        <p:nvPicPr>
          <p:cNvPr id="138" name="esm-one_logo_white.png" descr="esm-one_logo_white.png"/>
          <p:cNvPicPr>
            <a:picLocks noChangeAspect="1"/>
          </p:cNvPicPr>
          <p:nvPr/>
        </p:nvPicPr>
        <p:blipFill>
          <a:blip r:embed="rId2">
            <a:extLst/>
          </a:blip>
          <a:stretch>
            <a:fillRect/>
          </a:stretch>
        </p:blipFill>
        <p:spPr>
          <a:xfrm>
            <a:off x="7614554" y="-95803"/>
            <a:ext cx="9138440" cy="2032994"/>
          </a:xfrm>
          <a:prstGeom prst="rect">
            <a:avLst/>
          </a:prstGeom>
          <a:ln w="12700">
            <a:miter lim="400000"/>
          </a:ln>
        </p:spPr>
      </p:pic>
      <p:sp>
        <p:nvSpPr>
          <p:cNvPr id="139" name="ivan@esm.one"/>
          <p:cNvSpPr/>
          <p:nvPr/>
        </p:nvSpPr>
        <p:spPr>
          <a:xfrm>
            <a:off x="6224926" y="12319000"/>
            <a:ext cx="11934148"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a:defRPr b="1" i="0" spc="72" sz="7200">
                <a:solidFill>
                  <a:srgbClr val="FFFFFF"/>
                </a:solidFill>
                <a:latin typeface="+mj-lt"/>
                <a:ea typeface="+mj-ea"/>
                <a:cs typeface="+mj-cs"/>
                <a:sym typeface="Helvetica"/>
              </a:defRPr>
            </a:pPr>
            <a:r>
              <a:t>ivan</a:t>
            </a:r>
            <a:r>
              <a:rPr>
                <a:solidFill>
                  <a:srgbClr val="74CCFF"/>
                </a:solidFill>
              </a:rPr>
              <a:t>@</a:t>
            </a:r>
            <a:r>
              <a:t>esm</a:t>
            </a:r>
            <a:r>
              <a:rPr>
                <a:solidFill>
                  <a:srgbClr val="74CCFF"/>
                </a:solidFill>
              </a:rPr>
              <a:t>.</a:t>
            </a:r>
            <a:r>
              <a:t>one</a:t>
            </a:r>
          </a:p>
        </p:txBody>
      </p:sp>
      <p:pic>
        <p:nvPicPr>
          <p:cNvPr id="140" name="IMG_BC4044E2D12E-1.jpeg" descr="IMG_BC4044E2D12E-1.jpeg"/>
          <p:cNvPicPr>
            <a:picLocks noChangeAspect="1"/>
          </p:cNvPicPr>
          <p:nvPr/>
        </p:nvPicPr>
        <p:blipFill>
          <a:blip r:embed="rId3">
            <a:extLst/>
          </a:blip>
          <a:srcRect l="8041" t="8054" r="8123" b="8085"/>
          <a:stretch>
            <a:fillRect/>
          </a:stretch>
        </p:blipFill>
        <p:spPr>
          <a:xfrm>
            <a:off x="7507232" y="2170808"/>
            <a:ext cx="9370715" cy="9373516"/>
          </a:xfrm>
          <a:custGeom>
            <a:avLst/>
            <a:gdLst/>
            <a:ahLst/>
            <a:cxnLst>
              <a:cxn ang="0">
                <a:pos x="wd2" y="hd2"/>
              </a:cxn>
              <a:cxn ang="5400000">
                <a:pos x="wd2" y="hd2"/>
              </a:cxn>
              <a:cxn ang="10800000">
                <a:pos x="wd2" y="hd2"/>
              </a:cxn>
              <a:cxn ang="16200000">
                <a:pos x="wd2" y="hd2"/>
              </a:cxn>
            </a:cxnLst>
            <a:rect l="0" t="0" r="r" b="b"/>
            <a:pathLst>
              <a:path w="21520" h="21585" fill="norm" stroke="1" extrusionOk="0">
                <a:moveTo>
                  <a:pt x="10770" y="0"/>
                </a:moveTo>
                <a:cubicBezTo>
                  <a:pt x="10362" y="0"/>
                  <a:pt x="9954" y="34"/>
                  <a:pt x="9886" y="101"/>
                </a:cubicBezTo>
                <a:cubicBezTo>
                  <a:pt x="9836" y="152"/>
                  <a:pt x="9809" y="235"/>
                  <a:pt x="9829" y="286"/>
                </a:cubicBezTo>
                <a:cubicBezTo>
                  <a:pt x="9882" y="424"/>
                  <a:pt x="11659" y="424"/>
                  <a:pt x="11712" y="286"/>
                </a:cubicBezTo>
                <a:cubicBezTo>
                  <a:pt x="11731" y="235"/>
                  <a:pt x="11705" y="152"/>
                  <a:pt x="11654" y="101"/>
                </a:cubicBezTo>
                <a:cubicBezTo>
                  <a:pt x="11587" y="34"/>
                  <a:pt x="11179" y="0"/>
                  <a:pt x="10770" y="0"/>
                </a:cubicBezTo>
                <a:close/>
                <a:moveTo>
                  <a:pt x="13047" y="284"/>
                </a:moveTo>
                <a:cubicBezTo>
                  <a:pt x="12933" y="288"/>
                  <a:pt x="12895" y="336"/>
                  <a:pt x="12895" y="428"/>
                </a:cubicBezTo>
                <a:cubicBezTo>
                  <a:pt x="12895" y="591"/>
                  <a:pt x="13039" y="684"/>
                  <a:pt x="13326" y="706"/>
                </a:cubicBezTo>
                <a:cubicBezTo>
                  <a:pt x="13465" y="717"/>
                  <a:pt x="13654" y="757"/>
                  <a:pt x="13746" y="794"/>
                </a:cubicBezTo>
                <a:cubicBezTo>
                  <a:pt x="13838" y="832"/>
                  <a:pt x="13965" y="873"/>
                  <a:pt x="14027" y="885"/>
                </a:cubicBezTo>
                <a:cubicBezTo>
                  <a:pt x="14089" y="897"/>
                  <a:pt x="14218" y="956"/>
                  <a:pt x="14314" y="1017"/>
                </a:cubicBezTo>
                <a:cubicBezTo>
                  <a:pt x="14467" y="1114"/>
                  <a:pt x="14503" y="1118"/>
                  <a:pt x="14605" y="1046"/>
                </a:cubicBezTo>
                <a:cubicBezTo>
                  <a:pt x="14912" y="831"/>
                  <a:pt x="14694" y="682"/>
                  <a:pt x="13658" y="403"/>
                </a:cubicBezTo>
                <a:cubicBezTo>
                  <a:pt x="13352" y="321"/>
                  <a:pt x="13161" y="281"/>
                  <a:pt x="13047" y="284"/>
                </a:cubicBezTo>
                <a:close/>
                <a:moveTo>
                  <a:pt x="10757" y="761"/>
                </a:moveTo>
                <a:cubicBezTo>
                  <a:pt x="10291" y="767"/>
                  <a:pt x="9868" y="1148"/>
                  <a:pt x="9868" y="1683"/>
                </a:cubicBezTo>
                <a:cubicBezTo>
                  <a:pt x="9868" y="2057"/>
                  <a:pt x="9993" y="2301"/>
                  <a:pt x="10277" y="2483"/>
                </a:cubicBezTo>
                <a:cubicBezTo>
                  <a:pt x="10667" y="2733"/>
                  <a:pt x="11147" y="2652"/>
                  <a:pt x="11495" y="2278"/>
                </a:cubicBezTo>
                <a:cubicBezTo>
                  <a:pt x="11608" y="2157"/>
                  <a:pt x="11643" y="2049"/>
                  <a:pt x="11659" y="1762"/>
                </a:cubicBezTo>
                <a:cubicBezTo>
                  <a:pt x="11683" y="1330"/>
                  <a:pt x="11562" y="1089"/>
                  <a:pt x="11223" y="888"/>
                </a:cubicBezTo>
                <a:cubicBezTo>
                  <a:pt x="11072" y="799"/>
                  <a:pt x="10912" y="759"/>
                  <a:pt x="10757" y="761"/>
                </a:cubicBezTo>
                <a:close/>
                <a:moveTo>
                  <a:pt x="12354" y="863"/>
                </a:moveTo>
                <a:cubicBezTo>
                  <a:pt x="12281" y="856"/>
                  <a:pt x="12138" y="985"/>
                  <a:pt x="12138" y="1074"/>
                </a:cubicBezTo>
                <a:cubicBezTo>
                  <a:pt x="12138" y="1200"/>
                  <a:pt x="12253" y="1260"/>
                  <a:pt x="12561" y="1294"/>
                </a:cubicBezTo>
                <a:cubicBezTo>
                  <a:pt x="12682" y="1307"/>
                  <a:pt x="12888" y="1356"/>
                  <a:pt x="13020" y="1403"/>
                </a:cubicBezTo>
                <a:cubicBezTo>
                  <a:pt x="13151" y="1449"/>
                  <a:pt x="13306" y="1487"/>
                  <a:pt x="13364" y="1487"/>
                </a:cubicBezTo>
                <a:cubicBezTo>
                  <a:pt x="13422" y="1487"/>
                  <a:pt x="13543" y="1518"/>
                  <a:pt x="13633" y="1555"/>
                </a:cubicBezTo>
                <a:cubicBezTo>
                  <a:pt x="13723" y="1592"/>
                  <a:pt x="13832" y="1629"/>
                  <a:pt x="13875" y="1638"/>
                </a:cubicBezTo>
                <a:cubicBezTo>
                  <a:pt x="13917" y="1646"/>
                  <a:pt x="13995" y="1672"/>
                  <a:pt x="14049" y="1696"/>
                </a:cubicBezTo>
                <a:cubicBezTo>
                  <a:pt x="14102" y="1720"/>
                  <a:pt x="14164" y="1742"/>
                  <a:pt x="14185" y="1745"/>
                </a:cubicBezTo>
                <a:cubicBezTo>
                  <a:pt x="14207" y="1747"/>
                  <a:pt x="14243" y="1769"/>
                  <a:pt x="14267" y="1793"/>
                </a:cubicBezTo>
                <a:cubicBezTo>
                  <a:pt x="14291" y="1817"/>
                  <a:pt x="14399" y="1837"/>
                  <a:pt x="14505" y="1837"/>
                </a:cubicBezTo>
                <a:cubicBezTo>
                  <a:pt x="14671" y="1837"/>
                  <a:pt x="14699" y="1817"/>
                  <a:pt x="14699" y="1697"/>
                </a:cubicBezTo>
                <a:cubicBezTo>
                  <a:pt x="14699" y="1575"/>
                  <a:pt x="14641" y="1536"/>
                  <a:pt x="14248" y="1396"/>
                </a:cubicBezTo>
                <a:cubicBezTo>
                  <a:pt x="14000" y="1306"/>
                  <a:pt x="13731" y="1208"/>
                  <a:pt x="13651" y="1177"/>
                </a:cubicBezTo>
                <a:cubicBezTo>
                  <a:pt x="13571" y="1146"/>
                  <a:pt x="13467" y="1115"/>
                  <a:pt x="13419" y="1109"/>
                </a:cubicBezTo>
                <a:cubicBezTo>
                  <a:pt x="13225" y="1083"/>
                  <a:pt x="12920" y="1004"/>
                  <a:pt x="12866" y="965"/>
                </a:cubicBezTo>
                <a:cubicBezTo>
                  <a:pt x="12834" y="942"/>
                  <a:pt x="12717" y="919"/>
                  <a:pt x="12607" y="912"/>
                </a:cubicBezTo>
                <a:cubicBezTo>
                  <a:pt x="12496" y="905"/>
                  <a:pt x="12395" y="889"/>
                  <a:pt x="12381" y="875"/>
                </a:cubicBezTo>
                <a:cubicBezTo>
                  <a:pt x="12374" y="868"/>
                  <a:pt x="12365" y="864"/>
                  <a:pt x="12354" y="863"/>
                </a:cubicBezTo>
                <a:close/>
                <a:moveTo>
                  <a:pt x="9255" y="903"/>
                </a:moveTo>
                <a:cubicBezTo>
                  <a:pt x="9067" y="903"/>
                  <a:pt x="9010" y="1050"/>
                  <a:pt x="9142" y="1197"/>
                </a:cubicBezTo>
                <a:cubicBezTo>
                  <a:pt x="9268" y="1336"/>
                  <a:pt x="9402" y="1256"/>
                  <a:pt x="9402" y="1042"/>
                </a:cubicBezTo>
                <a:cubicBezTo>
                  <a:pt x="9402" y="932"/>
                  <a:pt x="9372" y="903"/>
                  <a:pt x="9255" y="903"/>
                </a:cubicBezTo>
                <a:close/>
                <a:moveTo>
                  <a:pt x="5590" y="1380"/>
                </a:moveTo>
                <a:cubicBezTo>
                  <a:pt x="5573" y="1379"/>
                  <a:pt x="5556" y="1382"/>
                  <a:pt x="5540" y="1388"/>
                </a:cubicBezTo>
                <a:cubicBezTo>
                  <a:pt x="5444" y="1425"/>
                  <a:pt x="5409" y="1608"/>
                  <a:pt x="5483" y="1682"/>
                </a:cubicBezTo>
                <a:cubicBezTo>
                  <a:pt x="5546" y="1744"/>
                  <a:pt x="5658" y="1727"/>
                  <a:pt x="5727" y="1643"/>
                </a:cubicBezTo>
                <a:cubicBezTo>
                  <a:pt x="5805" y="1549"/>
                  <a:pt x="5704" y="1385"/>
                  <a:pt x="5590" y="1380"/>
                </a:cubicBezTo>
                <a:close/>
                <a:moveTo>
                  <a:pt x="15920" y="1386"/>
                </a:moveTo>
                <a:cubicBezTo>
                  <a:pt x="15837" y="1385"/>
                  <a:pt x="15805" y="1437"/>
                  <a:pt x="15805" y="1537"/>
                </a:cubicBezTo>
                <a:cubicBezTo>
                  <a:pt x="15805" y="1614"/>
                  <a:pt x="15940" y="1734"/>
                  <a:pt x="16228" y="1914"/>
                </a:cubicBezTo>
                <a:cubicBezTo>
                  <a:pt x="16460" y="2059"/>
                  <a:pt x="16768" y="2272"/>
                  <a:pt x="16911" y="2386"/>
                </a:cubicBezTo>
                <a:cubicBezTo>
                  <a:pt x="17210" y="2624"/>
                  <a:pt x="17202" y="2622"/>
                  <a:pt x="17343" y="2519"/>
                </a:cubicBezTo>
                <a:cubicBezTo>
                  <a:pt x="17521" y="2389"/>
                  <a:pt x="17403" y="2238"/>
                  <a:pt x="16836" y="1867"/>
                </a:cubicBezTo>
                <a:cubicBezTo>
                  <a:pt x="16335" y="1540"/>
                  <a:pt x="16057" y="1389"/>
                  <a:pt x="15920" y="1386"/>
                </a:cubicBezTo>
                <a:close/>
                <a:moveTo>
                  <a:pt x="9152" y="1632"/>
                </a:moveTo>
                <a:cubicBezTo>
                  <a:pt x="9091" y="1629"/>
                  <a:pt x="9038" y="1640"/>
                  <a:pt x="9021" y="1667"/>
                </a:cubicBezTo>
                <a:cubicBezTo>
                  <a:pt x="9006" y="1691"/>
                  <a:pt x="8883" y="1728"/>
                  <a:pt x="8747" y="1751"/>
                </a:cubicBezTo>
                <a:cubicBezTo>
                  <a:pt x="8321" y="1822"/>
                  <a:pt x="8161" y="1989"/>
                  <a:pt x="8393" y="2119"/>
                </a:cubicBezTo>
                <a:cubicBezTo>
                  <a:pt x="8449" y="2151"/>
                  <a:pt x="8565" y="2152"/>
                  <a:pt x="8669" y="2124"/>
                </a:cubicBezTo>
                <a:cubicBezTo>
                  <a:pt x="8769" y="2097"/>
                  <a:pt x="8947" y="2063"/>
                  <a:pt x="9066" y="2048"/>
                </a:cubicBezTo>
                <a:cubicBezTo>
                  <a:pt x="9185" y="2034"/>
                  <a:pt x="9309" y="2005"/>
                  <a:pt x="9342" y="1984"/>
                </a:cubicBezTo>
                <a:cubicBezTo>
                  <a:pt x="9425" y="1933"/>
                  <a:pt x="9418" y="1737"/>
                  <a:pt x="9331" y="1683"/>
                </a:cubicBezTo>
                <a:cubicBezTo>
                  <a:pt x="9282" y="1652"/>
                  <a:pt x="9213" y="1635"/>
                  <a:pt x="9152" y="1632"/>
                </a:cubicBezTo>
                <a:close/>
                <a:moveTo>
                  <a:pt x="12361" y="1672"/>
                </a:moveTo>
                <a:cubicBezTo>
                  <a:pt x="12342" y="1669"/>
                  <a:pt x="12321" y="1669"/>
                  <a:pt x="12299" y="1672"/>
                </a:cubicBezTo>
                <a:cubicBezTo>
                  <a:pt x="12147" y="1694"/>
                  <a:pt x="12096" y="1862"/>
                  <a:pt x="12201" y="1990"/>
                </a:cubicBezTo>
                <a:cubicBezTo>
                  <a:pt x="12265" y="2067"/>
                  <a:pt x="12288" y="2064"/>
                  <a:pt x="12389" y="1962"/>
                </a:cubicBezTo>
                <a:cubicBezTo>
                  <a:pt x="12516" y="1835"/>
                  <a:pt x="12491" y="1689"/>
                  <a:pt x="12361" y="1672"/>
                </a:cubicBezTo>
                <a:close/>
                <a:moveTo>
                  <a:pt x="6350" y="1874"/>
                </a:moveTo>
                <a:cubicBezTo>
                  <a:pt x="6225" y="1862"/>
                  <a:pt x="6023" y="1937"/>
                  <a:pt x="5777" y="2095"/>
                </a:cubicBezTo>
                <a:cubicBezTo>
                  <a:pt x="5445" y="2308"/>
                  <a:pt x="5387" y="2399"/>
                  <a:pt x="5510" y="2522"/>
                </a:cubicBezTo>
                <a:cubicBezTo>
                  <a:pt x="5587" y="2600"/>
                  <a:pt x="5652" y="2578"/>
                  <a:pt x="6131" y="2316"/>
                </a:cubicBezTo>
                <a:cubicBezTo>
                  <a:pt x="6425" y="2155"/>
                  <a:pt x="6494" y="2090"/>
                  <a:pt x="6480" y="1991"/>
                </a:cubicBezTo>
                <a:cubicBezTo>
                  <a:pt x="6470" y="1919"/>
                  <a:pt x="6424" y="1881"/>
                  <a:pt x="6350" y="1874"/>
                </a:cubicBezTo>
                <a:close/>
                <a:moveTo>
                  <a:pt x="13774" y="2054"/>
                </a:moveTo>
                <a:cubicBezTo>
                  <a:pt x="13710" y="2061"/>
                  <a:pt x="13651" y="2085"/>
                  <a:pt x="13647" y="2121"/>
                </a:cubicBezTo>
                <a:cubicBezTo>
                  <a:pt x="13644" y="2142"/>
                  <a:pt x="13636" y="2212"/>
                  <a:pt x="13628" y="2277"/>
                </a:cubicBezTo>
                <a:cubicBezTo>
                  <a:pt x="13618" y="2370"/>
                  <a:pt x="13647" y="2396"/>
                  <a:pt x="13758" y="2394"/>
                </a:cubicBezTo>
                <a:cubicBezTo>
                  <a:pt x="13915" y="2392"/>
                  <a:pt x="14023" y="2204"/>
                  <a:pt x="13933" y="2091"/>
                </a:cubicBezTo>
                <a:cubicBezTo>
                  <a:pt x="13907" y="2058"/>
                  <a:pt x="13838" y="2048"/>
                  <a:pt x="13774" y="2054"/>
                </a:cubicBezTo>
                <a:close/>
                <a:moveTo>
                  <a:pt x="4206" y="2228"/>
                </a:moveTo>
                <a:cubicBezTo>
                  <a:pt x="4143" y="2231"/>
                  <a:pt x="4125" y="2262"/>
                  <a:pt x="4118" y="2347"/>
                </a:cubicBezTo>
                <a:cubicBezTo>
                  <a:pt x="4110" y="2440"/>
                  <a:pt x="4148" y="2500"/>
                  <a:pt x="4237" y="2536"/>
                </a:cubicBezTo>
                <a:cubicBezTo>
                  <a:pt x="4455" y="2624"/>
                  <a:pt x="4494" y="2605"/>
                  <a:pt x="4468" y="2426"/>
                </a:cubicBezTo>
                <a:cubicBezTo>
                  <a:pt x="4449" y="2295"/>
                  <a:pt x="4408" y="2252"/>
                  <a:pt x="4286" y="2235"/>
                </a:cubicBezTo>
                <a:cubicBezTo>
                  <a:pt x="4254" y="2230"/>
                  <a:pt x="4227" y="2227"/>
                  <a:pt x="4206" y="2228"/>
                </a:cubicBezTo>
                <a:close/>
                <a:moveTo>
                  <a:pt x="7049" y="2338"/>
                </a:moveTo>
                <a:cubicBezTo>
                  <a:pt x="6708" y="2379"/>
                  <a:pt x="5300" y="3241"/>
                  <a:pt x="4702" y="3789"/>
                </a:cubicBezTo>
                <a:cubicBezTo>
                  <a:pt x="4366" y="4097"/>
                  <a:pt x="4274" y="4263"/>
                  <a:pt x="4380" y="4369"/>
                </a:cubicBezTo>
                <a:cubicBezTo>
                  <a:pt x="4464" y="4454"/>
                  <a:pt x="4667" y="4345"/>
                  <a:pt x="5005" y="4032"/>
                </a:cubicBezTo>
                <a:cubicBezTo>
                  <a:pt x="5195" y="3856"/>
                  <a:pt x="5371" y="3725"/>
                  <a:pt x="5397" y="3741"/>
                </a:cubicBezTo>
                <a:cubicBezTo>
                  <a:pt x="5423" y="3757"/>
                  <a:pt x="5444" y="3744"/>
                  <a:pt x="5444" y="3711"/>
                </a:cubicBezTo>
                <a:cubicBezTo>
                  <a:pt x="5444" y="3605"/>
                  <a:pt x="6712" y="2803"/>
                  <a:pt x="6943" y="2762"/>
                </a:cubicBezTo>
                <a:cubicBezTo>
                  <a:pt x="7165" y="2722"/>
                  <a:pt x="7283" y="2411"/>
                  <a:pt x="7103" y="2341"/>
                </a:cubicBezTo>
                <a:cubicBezTo>
                  <a:pt x="7090" y="2337"/>
                  <a:pt x="7072" y="2335"/>
                  <a:pt x="7049" y="2338"/>
                </a:cubicBezTo>
                <a:close/>
                <a:moveTo>
                  <a:pt x="9230" y="2437"/>
                </a:moveTo>
                <a:cubicBezTo>
                  <a:pt x="9200" y="2436"/>
                  <a:pt x="9164" y="2437"/>
                  <a:pt x="9121" y="2441"/>
                </a:cubicBezTo>
                <a:cubicBezTo>
                  <a:pt x="8997" y="2452"/>
                  <a:pt x="8872" y="2476"/>
                  <a:pt x="8844" y="2493"/>
                </a:cubicBezTo>
                <a:cubicBezTo>
                  <a:pt x="8794" y="2523"/>
                  <a:pt x="8452" y="2609"/>
                  <a:pt x="8326" y="2625"/>
                </a:cubicBezTo>
                <a:cubicBezTo>
                  <a:pt x="8294" y="2629"/>
                  <a:pt x="8194" y="2663"/>
                  <a:pt x="8104" y="2701"/>
                </a:cubicBezTo>
                <a:cubicBezTo>
                  <a:pt x="8015" y="2739"/>
                  <a:pt x="7876" y="2787"/>
                  <a:pt x="7794" y="2808"/>
                </a:cubicBezTo>
                <a:cubicBezTo>
                  <a:pt x="7633" y="2848"/>
                  <a:pt x="7567" y="2955"/>
                  <a:pt x="7619" y="3092"/>
                </a:cubicBezTo>
                <a:cubicBezTo>
                  <a:pt x="7663" y="3205"/>
                  <a:pt x="7881" y="3204"/>
                  <a:pt x="8113" y="3088"/>
                </a:cubicBezTo>
                <a:cubicBezTo>
                  <a:pt x="8213" y="3038"/>
                  <a:pt x="8355" y="2990"/>
                  <a:pt x="8427" y="2982"/>
                </a:cubicBezTo>
                <a:cubicBezTo>
                  <a:pt x="8499" y="2974"/>
                  <a:pt x="8655" y="2935"/>
                  <a:pt x="8772" y="2895"/>
                </a:cubicBezTo>
                <a:cubicBezTo>
                  <a:pt x="8890" y="2856"/>
                  <a:pt x="9058" y="2818"/>
                  <a:pt x="9145" y="2811"/>
                </a:cubicBezTo>
                <a:cubicBezTo>
                  <a:pt x="9325" y="2797"/>
                  <a:pt x="9438" y="2657"/>
                  <a:pt x="9384" y="2516"/>
                </a:cubicBezTo>
                <a:cubicBezTo>
                  <a:pt x="9364" y="2463"/>
                  <a:pt x="9321" y="2439"/>
                  <a:pt x="9230" y="2437"/>
                </a:cubicBezTo>
                <a:close/>
                <a:moveTo>
                  <a:pt x="16556" y="2675"/>
                </a:moveTo>
                <a:cubicBezTo>
                  <a:pt x="16466" y="2662"/>
                  <a:pt x="16414" y="2706"/>
                  <a:pt x="16399" y="2807"/>
                </a:cubicBezTo>
                <a:cubicBezTo>
                  <a:pt x="16386" y="2897"/>
                  <a:pt x="16481" y="3005"/>
                  <a:pt x="16772" y="3230"/>
                </a:cubicBezTo>
                <a:cubicBezTo>
                  <a:pt x="17139" y="3514"/>
                  <a:pt x="17169" y="3526"/>
                  <a:pt x="17268" y="3436"/>
                </a:cubicBezTo>
                <a:cubicBezTo>
                  <a:pt x="17411" y="3307"/>
                  <a:pt x="17339" y="3184"/>
                  <a:pt x="16942" y="2883"/>
                </a:cubicBezTo>
                <a:cubicBezTo>
                  <a:pt x="16775" y="2757"/>
                  <a:pt x="16646" y="2688"/>
                  <a:pt x="16556" y="2675"/>
                </a:cubicBezTo>
                <a:close/>
                <a:moveTo>
                  <a:pt x="13804" y="2854"/>
                </a:moveTo>
                <a:cubicBezTo>
                  <a:pt x="13758" y="2850"/>
                  <a:pt x="13706" y="2867"/>
                  <a:pt x="13662" y="2911"/>
                </a:cubicBezTo>
                <a:cubicBezTo>
                  <a:pt x="13616" y="2958"/>
                  <a:pt x="13594" y="3039"/>
                  <a:pt x="13614" y="3092"/>
                </a:cubicBezTo>
                <a:cubicBezTo>
                  <a:pt x="13667" y="3231"/>
                  <a:pt x="13909" y="3182"/>
                  <a:pt x="13931" y="3027"/>
                </a:cubicBezTo>
                <a:cubicBezTo>
                  <a:pt x="13945" y="2928"/>
                  <a:pt x="13882" y="2862"/>
                  <a:pt x="13804" y="2854"/>
                </a:cubicBezTo>
                <a:close/>
                <a:moveTo>
                  <a:pt x="4443" y="3148"/>
                </a:moveTo>
                <a:cubicBezTo>
                  <a:pt x="4370" y="3134"/>
                  <a:pt x="4278" y="3154"/>
                  <a:pt x="4203" y="3216"/>
                </a:cubicBezTo>
                <a:cubicBezTo>
                  <a:pt x="3702" y="3633"/>
                  <a:pt x="3558" y="3837"/>
                  <a:pt x="3678" y="3958"/>
                </a:cubicBezTo>
                <a:cubicBezTo>
                  <a:pt x="3700" y="3980"/>
                  <a:pt x="3754" y="3997"/>
                  <a:pt x="3799" y="3997"/>
                </a:cubicBezTo>
                <a:cubicBezTo>
                  <a:pt x="3923" y="3997"/>
                  <a:pt x="4572" y="3401"/>
                  <a:pt x="4572" y="3287"/>
                </a:cubicBezTo>
                <a:cubicBezTo>
                  <a:pt x="4572" y="3211"/>
                  <a:pt x="4517" y="3163"/>
                  <a:pt x="4443" y="3148"/>
                </a:cubicBezTo>
                <a:close/>
                <a:moveTo>
                  <a:pt x="18406" y="3249"/>
                </a:moveTo>
                <a:cubicBezTo>
                  <a:pt x="18298" y="3243"/>
                  <a:pt x="18203" y="3355"/>
                  <a:pt x="18234" y="3474"/>
                </a:cubicBezTo>
                <a:cubicBezTo>
                  <a:pt x="18253" y="3547"/>
                  <a:pt x="18314" y="3588"/>
                  <a:pt x="18403" y="3588"/>
                </a:cubicBezTo>
                <a:cubicBezTo>
                  <a:pt x="18512" y="3588"/>
                  <a:pt x="18541" y="3558"/>
                  <a:pt x="18541" y="3441"/>
                </a:cubicBezTo>
                <a:cubicBezTo>
                  <a:pt x="18541" y="3360"/>
                  <a:pt x="18501" y="3278"/>
                  <a:pt x="18453" y="3259"/>
                </a:cubicBezTo>
                <a:cubicBezTo>
                  <a:pt x="18437" y="3253"/>
                  <a:pt x="18422" y="3250"/>
                  <a:pt x="18406" y="3249"/>
                </a:cubicBezTo>
                <a:close/>
                <a:moveTo>
                  <a:pt x="10511" y="3409"/>
                </a:moveTo>
                <a:cubicBezTo>
                  <a:pt x="10302" y="3406"/>
                  <a:pt x="10151" y="3413"/>
                  <a:pt x="10101" y="3430"/>
                </a:cubicBezTo>
                <a:cubicBezTo>
                  <a:pt x="10053" y="3446"/>
                  <a:pt x="9817" y="3491"/>
                  <a:pt x="9577" y="3529"/>
                </a:cubicBezTo>
                <a:cubicBezTo>
                  <a:pt x="7741" y="3818"/>
                  <a:pt x="5983" y="4888"/>
                  <a:pt x="4861" y="6397"/>
                </a:cubicBezTo>
                <a:cubicBezTo>
                  <a:pt x="4241" y="7233"/>
                  <a:pt x="3713" y="8452"/>
                  <a:pt x="3513" y="9512"/>
                </a:cubicBezTo>
                <a:cubicBezTo>
                  <a:pt x="3402" y="10103"/>
                  <a:pt x="3418" y="11555"/>
                  <a:pt x="3542" y="12168"/>
                </a:cubicBezTo>
                <a:cubicBezTo>
                  <a:pt x="4052" y="14695"/>
                  <a:pt x="5725" y="16732"/>
                  <a:pt x="8045" y="17648"/>
                </a:cubicBezTo>
                <a:lnTo>
                  <a:pt x="8348" y="17767"/>
                </a:lnTo>
                <a:lnTo>
                  <a:pt x="8366" y="17621"/>
                </a:lnTo>
                <a:cubicBezTo>
                  <a:pt x="8393" y="17408"/>
                  <a:pt x="8497" y="17420"/>
                  <a:pt x="8518" y="17639"/>
                </a:cubicBezTo>
                <a:cubicBezTo>
                  <a:pt x="8535" y="17810"/>
                  <a:pt x="8563" y="17836"/>
                  <a:pt x="8834" y="17916"/>
                </a:cubicBezTo>
                <a:cubicBezTo>
                  <a:pt x="8998" y="17965"/>
                  <a:pt x="9253" y="18005"/>
                  <a:pt x="9401" y="18005"/>
                </a:cubicBezTo>
                <a:cubicBezTo>
                  <a:pt x="9549" y="18005"/>
                  <a:pt x="9695" y="18028"/>
                  <a:pt x="9726" y="18057"/>
                </a:cubicBezTo>
                <a:cubicBezTo>
                  <a:pt x="9756" y="18086"/>
                  <a:pt x="9833" y="18123"/>
                  <a:pt x="9897" y="18138"/>
                </a:cubicBezTo>
                <a:cubicBezTo>
                  <a:pt x="9961" y="18153"/>
                  <a:pt x="10394" y="18158"/>
                  <a:pt x="10858" y="18150"/>
                </a:cubicBezTo>
                <a:cubicBezTo>
                  <a:pt x="12062" y="18130"/>
                  <a:pt x="12826" y="17959"/>
                  <a:pt x="13862" y="17480"/>
                </a:cubicBezTo>
                <a:cubicBezTo>
                  <a:pt x="14412" y="17225"/>
                  <a:pt x="14426" y="17198"/>
                  <a:pt x="14224" y="16743"/>
                </a:cubicBezTo>
                <a:cubicBezTo>
                  <a:pt x="14130" y="16533"/>
                  <a:pt x="14097" y="16342"/>
                  <a:pt x="14096" y="16015"/>
                </a:cubicBezTo>
                <a:cubicBezTo>
                  <a:pt x="14095" y="15441"/>
                  <a:pt x="14301" y="14988"/>
                  <a:pt x="14729" y="14618"/>
                </a:cubicBezTo>
                <a:cubicBezTo>
                  <a:pt x="15156" y="14248"/>
                  <a:pt x="15457" y="14133"/>
                  <a:pt x="15990" y="14132"/>
                </a:cubicBezTo>
                <a:cubicBezTo>
                  <a:pt x="16371" y="14131"/>
                  <a:pt x="16489" y="14157"/>
                  <a:pt x="16794" y="14308"/>
                </a:cubicBezTo>
                <a:lnTo>
                  <a:pt x="17151" y="14487"/>
                </a:lnTo>
                <a:lnTo>
                  <a:pt x="17359" y="14072"/>
                </a:lnTo>
                <a:cubicBezTo>
                  <a:pt x="17625" y="13541"/>
                  <a:pt x="17861" y="12856"/>
                  <a:pt x="17992" y="12226"/>
                </a:cubicBezTo>
                <a:cubicBezTo>
                  <a:pt x="18121" y="11611"/>
                  <a:pt x="18138" y="10177"/>
                  <a:pt x="18024" y="9541"/>
                </a:cubicBezTo>
                <a:cubicBezTo>
                  <a:pt x="17830" y="8460"/>
                  <a:pt x="17303" y="7230"/>
                  <a:pt x="16674" y="6393"/>
                </a:cubicBezTo>
                <a:cubicBezTo>
                  <a:pt x="16245" y="5823"/>
                  <a:pt x="15421" y="5031"/>
                  <a:pt x="14901" y="4689"/>
                </a:cubicBezTo>
                <a:cubicBezTo>
                  <a:pt x="13786" y="3956"/>
                  <a:pt x="12595" y="3548"/>
                  <a:pt x="11265" y="3445"/>
                </a:cubicBezTo>
                <a:cubicBezTo>
                  <a:pt x="10985" y="3424"/>
                  <a:pt x="10719" y="3412"/>
                  <a:pt x="10511" y="3409"/>
                </a:cubicBezTo>
                <a:close/>
                <a:moveTo>
                  <a:pt x="6419" y="3542"/>
                </a:moveTo>
                <a:cubicBezTo>
                  <a:pt x="6373" y="3540"/>
                  <a:pt x="6321" y="3559"/>
                  <a:pt x="6274" y="3606"/>
                </a:cubicBezTo>
                <a:cubicBezTo>
                  <a:pt x="6197" y="3684"/>
                  <a:pt x="6194" y="3714"/>
                  <a:pt x="6259" y="3792"/>
                </a:cubicBezTo>
                <a:cubicBezTo>
                  <a:pt x="6363" y="3918"/>
                  <a:pt x="6517" y="3879"/>
                  <a:pt x="6539" y="3719"/>
                </a:cubicBezTo>
                <a:cubicBezTo>
                  <a:pt x="6554" y="3614"/>
                  <a:pt x="6496" y="3547"/>
                  <a:pt x="6419" y="3542"/>
                </a:cubicBezTo>
                <a:close/>
                <a:moveTo>
                  <a:pt x="15126" y="3549"/>
                </a:moveTo>
                <a:cubicBezTo>
                  <a:pt x="15106" y="3546"/>
                  <a:pt x="15090" y="3546"/>
                  <a:pt x="15079" y="3551"/>
                </a:cubicBezTo>
                <a:cubicBezTo>
                  <a:pt x="14877" y="3628"/>
                  <a:pt x="15007" y="3804"/>
                  <a:pt x="15581" y="4230"/>
                </a:cubicBezTo>
                <a:cubicBezTo>
                  <a:pt x="15905" y="4470"/>
                  <a:pt x="16210" y="4727"/>
                  <a:pt x="16258" y="4801"/>
                </a:cubicBezTo>
                <a:cubicBezTo>
                  <a:pt x="16340" y="4927"/>
                  <a:pt x="16351" y="4929"/>
                  <a:pt x="16453" y="4836"/>
                </a:cubicBezTo>
                <a:cubicBezTo>
                  <a:pt x="16513" y="4781"/>
                  <a:pt x="16562" y="4693"/>
                  <a:pt x="16562" y="4638"/>
                </a:cubicBezTo>
                <a:cubicBezTo>
                  <a:pt x="16562" y="4444"/>
                  <a:pt x="15422" y="3595"/>
                  <a:pt x="15126" y="3549"/>
                </a:cubicBezTo>
                <a:close/>
                <a:moveTo>
                  <a:pt x="2149" y="4464"/>
                </a:moveTo>
                <a:cubicBezTo>
                  <a:pt x="2041" y="4464"/>
                  <a:pt x="2010" y="4495"/>
                  <a:pt x="2010" y="4605"/>
                </a:cubicBezTo>
                <a:cubicBezTo>
                  <a:pt x="2010" y="4683"/>
                  <a:pt x="2043" y="4758"/>
                  <a:pt x="2083" y="4772"/>
                </a:cubicBezTo>
                <a:cubicBezTo>
                  <a:pt x="2151" y="4797"/>
                  <a:pt x="2360" y="4720"/>
                  <a:pt x="2360" y="4671"/>
                </a:cubicBezTo>
                <a:cubicBezTo>
                  <a:pt x="2360" y="4558"/>
                  <a:pt x="2263" y="4464"/>
                  <a:pt x="2149" y="4464"/>
                </a:cubicBezTo>
                <a:close/>
                <a:moveTo>
                  <a:pt x="5154" y="4493"/>
                </a:moveTo>
                <a:cubicBezTo>
                  <a:pt x="4974" y="4493"/>
                  <a:pt x="4920" y="4685"/>
                  <a:pt x="5069" y="4794"/>
                </a:cubicBezTo>
                <a:cubicBezTo>
                  <a:pt x="5202" y="4891"/>
                  <a:pt x="5341" y="4790"/>
                  <a:pt x="5316" y="4614"/>
                </a:cubicBezTo>
                <a:cubicBezTo>
                  <a:pt x="5304" y="4528"/>
                  <a:pt x="5256" y="4493"/>
                  <a:pt x="5154" y="4493"/>
                </a:cubicBezTo>
                <a:close/>
                <a:moveTo>
                  <a:pt x="19813" y="5090"/>
                </a:moveTo>
                <a:cubicBezTo>
                  <a:pt x="19795" y="5093"/>
                  <a:pt x="19776" y="5099"/>
                  <a:pt x="19757" y="5109"/>
                </a:cubicBezTo>
                <a:cubicBezTo>
                  <a:pt x="19648" y="5167"/>
                  <a:pt x="19609" y="5341"/>
                  <a:pt x="19688" y="5420"/>
                </a:cubicBezTo>
                <a:cubicBezTo>
                  <a:pt x="19751" y="5483"/>
                  <a:pt x="19890" y="5437"/>
                  <a:pt x="19957" y="5330"/>
                </a:cubicBezTo>
                <a:cubicBezTo>
                  <a:pt x="20037" y="5204"/>
                  <a:pt x="19938" y="5068"/>
                  <a:pt x="19813" y="5090"/>
                </a:cubicBezTo>
                <a:close/>
                <a:moveTo>
                  <a:pt x="17393" y="5602"/>
                </a:moveTo>
                <a:cubicBezTo>
                  <a:pt x="17315" y="5607"/>
                  <a:pt x="17261" y="5664"/>
                  <a:pt x="17261" y="5755"/>
                </a:cubicBezTo>
                <a:cubicBezTo>
                  <a:pt x="17261" y="5818"/>
                  <a:pt x="17386" y="6059"/>
                  <a:pt x="17539" y="6291"/>
                </a:cubicBezTo>
                <a:cubicBezTo>
                  <a:pt x="18066" y="7085"/>
                  <a:pt x="18440" y="7923"/>
                  <a:pt x="18657" y="8793"/>
                </a:cubicBezTo>
                <a:cubicBezTo>
                  <a:pt x="18723" y="9060"/>
                  <a:pt x="18790" y="9312"/>
                  <a:pt x="18804" y="9352"/>
                </a:cubicBezTo>
                <a:cubicBezTo>
                  <a:pt x="18839" y="9454"/>
                  <a:pt x="19061" y="9443"/>
                  <a:pt x="19102" y="9338"/>
                </a:cubicBezTo>
                <a:cubicBezTo>
                  <a:pt x="19120" y="9289"/>
                  <a:pt x="19092" y="9071"/>
                  <a:pt x="19039" y="8852"/>
                </a:cubicBezTo>
                <a:cubicBezTo>
                  <a:pt x="18985" y="8634"/>
                  <a:pt x="18934" y="8418"/>
                  <a:pt x="18925" y="8372"/>
                </a:cubicBezTo>
                <a:cubicBezTo>
                  <a:pt x="18916" y="8325"/>
                  <a:pt x="18887" y="8235"/>
                  <a:pt x="18861" y="8170"/>
                </a:cubicBezTo>
                <a:cubicBezTo>
                  <a:pt x="18835" y="8106"/>
                  <a:pt x="18737" y="7856"/>
                  <a:pt x="18644" y="7616"/>
                </a:cubicBezTo>
                <a:cubicBezTo>
                  <a:pt x="18345" y="6844"/>
                  <a:pt x="17671" y="5687"/>
                  <a:pt x="17477" y="5616"/>
                </a:cubicBezTo>
                <a:cubicBezTo>
                  <a:pt x="17448" y="5605"/>
                  <a:pt x="17419" y="5601"/>
                  <a:pt x="17393" y="5602"/>
                </a:cubicBezTo>
                <a:close/>
                <a:moveTo>
                  <a:pt x="4119" y="5604"/>
                </a:moveTo>
                <a:cubicBezTo>
                  <a:pt x="4033" y="5616"/>
                  <a:pt x="3949" y="5703"/>
                  <a:pt x="3798" y="5914"/>
                </a:cubicBezTo>
                <a:cubicBezTo>
                  <a:pt x="3343" y="6550"/>
                  <a:pt x="3094" y="7107"/>
                  <a:pt x="3213" y="7226"/>
                </a:cubicBezTo>
                <a:cubicBezTo>
                  <a:pt x="3302" y="7316"/>
                  <a:pt x="3414" y="7251"/>
                  <a:pt x="3552" y="7033"/>
                </a:cubicBezTo>
                <a:cubicBezTo>
                  <a:pt x="3632" y="6905"/>
                  <a:pt x="3699" y="6786"/>
                  <a:pt x="3699" y="6768"/>
                </a:cubicBezTo>
                <a:cubicBezTo>
                  <a:pt x="3699" y="6749"/>
                  <a:pt x="3829" y="6540"/>
                  <a:pt x="3989" y="6302"/>
                </a:cubicBezTo>
                <a:cubicBezTo>
                  <a:pt x="4279" y="5871"/>
                  <a:pt x="4345" y="5663"/>
                  <a:pt x="4207" y="5615"/>
                </a:cubicBezTo>
                <a:cubicBezTo>
                  <a:pt x="4176" y="5604"/>
                  <a:pt x="4147" y="5600"/>
                  <a:pt x="4119" y="5604"/>
                </a:cubicBezTo>
                <a:close/>
                <a:moveTo>
                  <a:pt x="1368" y="5760"/>
                </a:moveTo>
                <a:cubicBezTo>
                  <a:pt x="1335" y="5760"/>
                  <a:pt x="1296" y="5783"/>
                  <a:pt x="1228" y="5828"/>
                </a:cubicBezTo>
                <a:cubicBezTo>
                  <a:pt x="1146" y="5882"/>
                  <a:pt x="1079" y="5961"/>
                  <a:pt x="1079" y="6004"/>
                </a:cubicBezTo>
                <a:cubicBezTo>
                  <a:pt x="1079" y="6048"/>
                  <a:pt x="1014" y="6230"/>
                  <a:pt x="934" y="6410"/>
                </a:cubicBezTo>
                <a:cubicBezTo>
                  <a:pt x="393" y="7638"/>
                  <a:pt x="-79" y="9705"/>
                  <a:pt x="162" y="9792"/>
                </a:cubicBezTo>
                <a:cubicBezTo>
                  <a:pt x="329" y="9852"/>
                  <a:pt x="430" y="9716"/>
                  <a:pt x="469" y="9381"/>
                </a:cubicBezTo>
                <a:cubicBezTo>
                  <a:pt x="546" y="8727"/>
                  <a:pt x="790" y="7720"/>
                  <a:pt x="991" y="7236"/>
                </a:cubicBezTo>
                <a:cubicBezTo>
                  <a:pt x="1031" y="7140"/>
                  <a:pt x="1128" y="6904"/>
                  <a:pt x="1208" y="6711"/>
                </a:cubicBezTo>
                <a:cubicBezTo>
                  <a:pt x="1291" y="6508"/>
                  <a:pt x="1383" y="6367"/>
                  <a:pt x="1426" y="6377"/>
                </a:cubicBezTo>
                <a:cubicBezTo>
                  <a:pt x="1472" y="6388"/>
                  <a:pt x="1487" y="6360"/>
                  <a:pt x="1466" y="6304"/>
                </a:cubicBezTo>
                <a:cubicBezTo>
                  <a:pt x="1446" y="6254"/>
                  <a:pt x="1462" y="6147"/>
                  <a:pt x="1498" y="6066"/>
                </a:cubicBezTo>
                <a:cubicBezTo>
                  <a:pt x="1553" y="5945"/>
                  <a:pt x="1548" y="5901"/>
                  <a:pt x="1471" y="5824"/>
                </a:cubicBezTo>
                <a:cubicBezTo>
                  <a:pt x="1428" y="5781"/>
                  <a:pt x="1401" y="5759"/>
                  <a:pt x="1368" y="5760"/>
                </a:cubicBezTo>
                <a:close/>
                <a:moveTo>
                  <a:pt x="3089" y="5843"/>
                </a:moveTo>
                <a:cubicBezTo>
                  <a:pt x="2992" y="5834"/>
                  <a:pt x="2870" y="5969"/>
                  <a:pt x="2688" y="6275"/>
                </a:cubicBezTo>
                <a:cubicBezTo>
                  <a:pt x="2571" y="6471"/>
                  <a:pt x="2475" y="6650"/>
                  <a:pt x="2475" y="6673"/>
                </a:cubicBezTo>
                <a:cubicBezTo>
                  <a:pt x="2475" y="6695"/>
                  <a:pt x="2430" y="6779"/>
                  <a:pt x="2375" y="6858"/>
                </a:cubicBezTo>
                <a:cubicBezTo>
                  <a:pt x="2320" y="6937"/>
                  <a:pt x="2266" y="7054"/>
                  <a:pt x="2257" y="7119"/>
                </a:cubicBezTo>
                <a:cubicBezTo>
                  <a:pt x="2247" y="7183"/>
                  <a:pt x="2191" y="7341"/>
                  <a:pt x="2133" y="7469"/>
                </a:cubicBezTo>
                <a:cubicBezTo>
                  <a:pt x="2036" y="7680"/>
                  <a:pt x="1800" y="8459"/>
                  <a:pt x="1743" y="8754"/>
                </a:cubicBezTo>
                <a:cubicBezTo>
                  <a:pt x="1730" y="8818"/>
                  <a:pt x="1735" y="8917"/>
                  <a:pt x="1754" y="8976"/>
                </a:cubicBezTo>
                <a:cubicBezTo>
                  <a:pt x="1775" y="9042"/>
                  <a:pt x="1832" y="9075"/>
                  <a:pt x="1907" y="9063"/>
                </a:cubicBezTo>
                <a:cubicBezTo>
                  <a:pt x="2004" y="9049"/>
                  <a:pt x="2054" y="8940"/>
                  <a:pt x="2186" y="8469"/>
                </a:cubicBezTo>
                <a:cubicBezTo>
                  <a:pt x="2370" y="7805"/>
                  <a:pt x="2477" y="7542"/>
                  <a:pt x="2927" y="6641"/>
                </a:cubicBezTo>
                <a:cubicBezTo>
                  <a:pt x="3200" y="6094"/>
                  <a:pt x="3241" y="5974"/>
                  <a:pt x="3178" y="5898"/>
                </a:cubicBezTo>
                <a:cubicBezTo>
                  <a:pt x="3150" y="5864"/>
                  <a:pt x="3121" y="5846"/>
                  <a:pt x="3089" y="5843"/>
                </a:cubicBezTo>
                <a:close/>
                <a:moveTo>
                  <a:pt x="20554" y="6460"/>
                </a:moveTo>
                <a:cubicBezTo>
                  <a:pt x="20521" y="6455"/>
                  <a:pt x="20484" y="6465"/>
                  <a:pt x="20438" y="6483"/>
                </a:cubicBezTo>
                <a:cubicBezTo>
                  <a:pt x="20322" y="6528"/>
                  <a:pt x="20320" y="6666"/>
                  <a:pt x="20433" y="6937"/>
                </a:cubicBezTo>
                <a:cubicBezTo>
                  <a:pt x="20482" y="7053"/>
                  <a:pt x="20521" y="7161"/>
                  <a:pt x="20520" y="7178"/>
                </a:cubicBezTo>
                <a:cubicBezTo>
                  <a:pt x="20519" y="7194"/>
                  <a:pt x="20558" y="7287"/>
                  <a:pt x="20607" y="7383"/>
                </a:cubicBezTo>
                <a:cubicBezTo>
                  <a:pt x="20704" y="7570"/>
                  <a:pt x="20816" y="7605"/>
                  <a:pt x="20920" y="7479"/>
                </a:cubicBezTo>
                <a:cubicBezTo>
                  <a:pt x="20969" y="7419"/>
                  <a:pt x="20958" y="7321"/>
                  <a:pt x="20876" y="7085"/>
                </a:cubicBezTo>
                <a:cubicBezTo>
                  <a:pt x="20714" y="6617"/>
                  <a:pt x="20653" y="6472"/>
                  <a:pt x="20554" y="6460"/>
                </a:cubicBezTo>
                <a:close/>
                <a:moveTo>
                  <a:pt x="19882" y="6857"/>
                </a:moveTo>
                <a:cubicBezTo>
                  <a:pt x="19746" y="6857"/>
                  <a:pt x="19674" y="6983"/>
                  <a:pt x="19728" y="7124"/>
                </a:cubicBezTo>
                <a:cubicBezTo>
                  <a:pt x="19784" y="7271"/>
                  <a:pt x="19965" y="7197"/>
                  <a:pt x="19986" y="7017"/>
                </a:cubicBezTo>
                <a:cubicBezTo>
                  <a:pt x="20001" y="6888"/>
                  <a:pt x="19981" y="6857"/>
                  <a:pt x="19882" y="6857"/>
                </a:cubicBezTo>
                <a:close/>
                <a:moveTo>
                  <a:pt x="1722" y="6865"/>
                </a:moveTo>
                <a:cubicBezTo>
                  <a:pt x="1702" y="6862"/>
                  <a:pt x="1678" y="6863"/>
                  <a:pt x="1651" y="6867"/>
                </a:cubicBezTo>
                <a:cubicBezTo>
                  <a:pt x="1550" y="6882"/>
                  <a:pt x="1493" y="6981"/>
                  <a:pt x="1360" y="7382"/>
                </a:cubicBezTo>
                <a:cubicBezTo>
                  <a:pt x="1269" y="7655"/>
                  <a:pt x="1179" y="7918"/>
                  <a:pt x="1158" y="7966"/>
                </a:cubicBezTo>
                <a:cubicBezTo>
                  <a:pt x="1138" y="8014"/>
                  <a:pt x="1114" y="8112"/>
                  <a:pt x="1105" y="8184"/>
                </a:cubicBezTo>
                <a:cubicBezTo>
                  <a:pt x="1095" y="8256"/>
                  <a:pt x="1070" y="8370"/>
                  <a:pt x="1049" y="8435"/>
                </a:cubicBezTo>
                <a:cubicBezTo>
                  <a:pt x="1028" y="8501"/>
                  <a:pt x="1042" y="8594"/>
                  <a:pt x="1081" y="8640"/>
                </a:cubicBezTo>
                <a:cubicBezTo>
                  <a:pt x="1119" y="8687"/>
                  <a:pt x="1171" y="8724"/>
                  <a:pt x="1195" y="8724"/>
                </a:cubicBezTo>
                <a:cubicBezTo>
                  <a:pt x="1267" y="8724"/>
                  <a:pt x="1392" y="8547"/>
                  <a:pt x="1412" y="8415"/>
                </a:cubicBezTo>
                <a:cubicBezTo>
                  <a:pt x="1422" y="8348"/>
                  <a:pt x="1526" y="8011"/>
                  <a:pt x="1641" y="7668"/>
                </a:cubicBezTo>
                <a:cubicBezTo>
                  <a:pt x="1835" y="7094"/>
                  <a:pt x="1861" y="6887"/>
                  <a:pt x="1722" y="6865"/>
                </a:cubicBezTo>
                <a:close/>
                <a:moveTo>
                  <a:pt x="19195" y="7206"/>
                </a:moveTo>
                <a:cubicBezTo>
                  <a:pt x="19155" y="7206"/>
                  <a:pt x="19113" y="7236"/>
                  <a:pt x="19068" y="7290"/>
                </a:cubicBezTo>
                <a:cubicBezTo>
                  <a:pt x="19013" y="7356"/>
                  <a:pt x="19035" y="7483"/>
                  <a:pt x="19173" y="7889"/>
                </a:cubicBezTo>
                <a:cubicBezTo>
                  <a:pt x="19269" y="8172"/>
                  <a:pt x="19376" y="8521"/>
                  <a:pt x="19412" y="8666"/>
                </a:cubicBezTo>
                <a:cubicBezTo>
                  <a:pt x="19448" y="8810"/>
                  <a:pt x="19489" y="8962"/>
                  <a:pt x="19503" y="9002"/>
                </a:cubicBezTo>
                <a:cubicBezTo>
                  <a:pt x="19535" y="9099"/>
                  <a:pt x="19675" y="9094"/>
                  <a:pt x="19759" y="8993"/>
                </a:cubicBezTo>
                <a:cubicBezTo>
                  <a:pt x="19838" y="8897"/>
                  <a:pt x="19823" y="8800"/>
                  <a:pt x="19629" y="8141"/>
                </a:cubicBezTo>
                <a:cubicBezTo>
                  <a:pt x="19433" y="7474"/>
                  <a:pt x="19317" y="7206"/>
                  <a:pt x="19195" y="7206"/>
                </a:cubicBezTo>
                <a:close/>
                <a:moveTo>
                  <a:pt x="20345" y="8316"/>
                </a:moveTo>
                <a:cubicBezTo>
                  <a:pt x="20200" y="8316"/>
                  <a:pt x="20091" y="8515"/>
                  <a:pt x="20161" y="8651"/>
                </a:cubicBezTo>
                <a:cubicBezTo>
                  <a:pt x="20190" y="8707"/>
                  <a:pt x="20232" y="8859"/>
                  <a:pt x="20254" y="8987"/>
                </a:cubicBezTo>
                <a:cubicBezTo>
                  <a:pt x="20276" y="9116"/>
                  <a:pt x="20308" y="9268"/>
                  <a:pt x="20325" y="9327"/>
                </a:cubicBezTo>
                <a:cubicBezTo>
                  <a:pt x="20345" y="9395"/>
                  <a:pt x="20400" y="9425"/>
                  <a:pt x="20482" y="9413"/>
                </a:cubicBezTo>
                <a:cubicBezTo>
                  <a:pt x="20593" y="9397"/>
                  <a:pt x="20607" y="9361"/>
                  <a:pt x="20600" y="9104"/>
                </a:cubicBezTo>
                <a:cubicBezTo>
                  <a:pt x="20588" y="8653"/>
                  <a:pt x="20479" y="8316"/>
                  <a:pt x="20345" y="8316"/>
                </a:cubicBezTo>
                <a:close/>
                <a:moveTo>
                  <a:pt x="2776" y="8337"/>
                </a:moveTo>
                <a:cubicBezTo>
                  <a:pt x="2745" y="8335"/>
                  <a:pt x="2712" y="8341"/>
                  <a:pt x="2680" y="8353"/>
                </a:cubicBezTo>
                <a:cubicBezTo>
                  <a:pt x="2576" y="8393"/>
                  <a:pt x="2565" y="8557"/>
                  <a:pt x="2659" y="8652"/>
                </a:cubicBezTo>
                <a:cubicBezTo>
                  <a:pt x="2751" y="8744"/>
                  <a:pt x="2941" y="8637"/>
                  <a:pt x="2941" y="8495"/>
                </a:cubicBezTo>
                <a:cubicBezTo>
                  <a:pt x="2941" y="8403"/>
                  <a:pt x="2868" y="8341"/>
                  <a:pt x="2776" y="8337"/>
                </a:cubicBezTo>
                <a:close/>
                <a:moveTo>
                  <a:pt x="21268" y="9444"/>
                </a:moveTo>
                <a:cubicBezTo>
                  <a:pt x="21236" y="9447"/>
                  <a:pt x="21203" y="9464"/>
                  <a:pt x="21171" y="9497"/>
                </a:cubicBezTo>
                <a:cubicBezTo>
                  <a:pt x="21099" y="9568"/>
                  <a:pt x="21151" y="10415"/>
                  <a:pt x="21233" y="10519"/>
                </a:cubicBezTo>
                <a:cubicBezTo>
                  <a:pt x="21306" y="10611"/>
                  <a:pt x="21431" y="10613"/>
                  <a:pt x="21486" y="10525"/>
                </a:cubicBezTo>
                <a:cubicBezTo>
                  <a:pt x="21510" y="10486"/>
                  <a:pt x="21521" y="10395"/>
                  <a:pt x="21520" y="10264"/>
                </a:cubicBezTo>
                <a:cubicBezTo>
                  <a:pt x="21518" y="10134"/>
                  <a:pt x="21504" y="9964"/>
                  <a:pt x="21478" y="9766"/>
                </a:cubicBezTo>
                <a:cubicBezTo>
                  <a:pt x="21450" y="9559"/>
                  <a:pt x="21364" y="9437"/>
                  <a:pt x="21268" y="9444"/>
                </a:cubicBezTo>
                <a:close/>
                <a:moveTo>
                  <a:pt x="1690" y="9870"/>
                </a:moveTo>
                <a:cubicBezTo>
                  <a:pt x="1522" y="9857"/>
                  <a:pt x="1189" y="9994"/>
                  <a:pt x="1034" y="10140"/>
                </a:cubicBezTo>
                <a:cubicBezTo>
                  <a:pt x="822" y="10340"/>
                  <a:pt x="756" y="10535"/>
                  <a:pt x="788" y="10858"/>
                </a:cubicBezTo>
                <a:cubicBezTo>
                  <a:pt x="838" y="11347"/>
                  <a:pt x="1104" y="11635"/>
                  <a:pt x="1567" y="11700"/>
                </a:cubicBezTo>
                <a:cubicBezTo>
                  <a:pt x="1911" y="11749"/>
                  <a:pt x="2033" y="11714"/>
                  <a:pt x="2290" y="11493"/>
                </a:cubicBezTo>
                <a:cubicBezTo>
                  <a:pt x="2734" y="11112"/>
                  <a:pt x="2731" y="10478"/>
                  <a:pt x="2283" y="10094"/>
                </a:cubicBezTo>
                <a:cubicBezTo>
                  <a:pt x="2153" y="9983"/>
                  <a:pt x="1993" y="9889"/>
                  <a:pt x="1927" y="9886"/>
                </a:cubicBezTo>
                <a:cubicBezTo>
                  <a:pt x="1860" y="9882"/>
                  <a:pt x="1754" y="9875"/>
                  <a:pt x="1690" y="9870"/>
                </a:cubicBezTo>
                <a:close/>
                <a:moveTo>
                  <a:pt x="19614" y="9885"/>
                </a:moveTo>
                <a:cubicBezTo>
                  <a:pt x="19548" y="9889"/>
                  <a:pt x="19387" y="9983"/>
                  <a:pt x="19257" y="10094"/>
                </a:cubicBezTo>
                <a:cubicBezTo>
                  <a:pt x="18808" y="10480"/>
                  <a:pt x="18807" y="11111"/>
                  <a:pt x="19254" y="11495"/>
                </a:cubicBezTo>
                <a:cubicBezTo>
                  <a:pt x="19382" y="11605"/>
                  <a:pt x="19542" y="11703"/>
                  <a:pt x="19610" y="11714"/>
                </a:cubicBezTo>
                <a:cubicBezTo>
                  <a:pt x="19822" y="11745"/>
                  <a:pt x="20211" y="11668"/>
                  <a:pt x="20372" y="11562"/>
                </a:cubicBezTo>
                <a:cubicBezTo>
                  <a:pt x="20757" y="11309"/>
                  <a:pt x="20881" y="10683"/>
                  <a:pt x="20622" y="10298"/>
                </a:cubicBezTo>
                <a:cubicBezTo>
                  <a:pt x="20399" y="9966"/>
                  <a:pt x="20133" y="9856"/>
                  <a:pt x="19614" y="9885"/>
                </a:cubicBezTo>
                <a:close/>
                <a:moveTo>
                  <a:pt x="147" y="11013"/>
                </a:moveTo>
                <a:cubicBezTo>
                  <a:pt x="-13" y="11025"/>
                  <a:pt x="-44" y="11125"/>
                  <a:pt x="60" y="11293"/>
                </a:cubicBezTo>
                <a:cubicBezTo>
                  <a:pt x="115" y="11382"/>
                  <a:pt x="306" y="11362"/>
                  <a:pt x="344" y="11263"/>
                </a:cubicBezTo>
                <a:cubicBezTo>
                  <a:pt x="403" y="11107"/>
                  <a:pt x="318" y="11000"/>
                  <a:pt x="147" y="11013"/>
                </a:cubicBezTo>
                <a:close/>
                <a:moveTo>
                  <a:pt x="1055" y="12109"/>
                </a:moveTo>
                <a:cubicBezTo>
                  <a:pt x="962" y="12109"/>
                  <a:pt x="926" y="12148"/>
                  <a:pt x="917" y="12261"/>
                </a:cubicBezTo>
                <a:cubicBezTo>
                  <a:pt x="910" y="12345"/>
                  <a:pt x="919" y="12437"/>
                  <a:pt x="937" y="12466"/>
                </a:cubicBezTo>
                <a:cubicBezTo>
                  <a:pt x="987" y="12548"/>
                  <a:pt x="1179" y="12528"/>
                  <a:pt x="1214" y="12437"/>
                </a:cubicBezTo>
                <a:cubicBezTo>
                  <a:pt x="1272" y="12285"/>
                  <a:pt x="1187" y="12109"/>
                  <a:pt x="1055" y="12109"/>
                </a:cubicBezTo>
                <a:close/>
                <a:moveTo>
                  <a:pt x="19640" y="12528"/>
                </a:moveTo>
                <a:cubicBezTo>
                  <a:pt x="19552" y="12517"/>
                  <a:pt x="19489" y="12636"/>
                  <a:pt x="19407" y="12930"/>
                </a:cubicBezTo>
                <a:cubicBezTo>
                  <a:pt x="19297" y="13325"/>
                  <a:pt x="19272" y="13581"/>
                  <a:pt x="19337" y="13647"/>
                </a:cubicBezTo>
                <a:cubicBezTo>
                  <a:pt x="19413" y="13724"/>
                  <a:pt x="19528" y="13683"/>
                  <a:pt x="19599" y="13554"/>
                </a:cubicBezTo>
                <a:cubicBezTo>
                  <a:pt x="19639" y="13482"/>
                  <a:pt x="19667" y="13405"/>
                  <a:pt x="19660" y="13382"/>
                </a:cubicBezTo>
                <a:cubicBezTo>
                  <a:pt x="19654" y="13359"/>
                  <a:pt x="19675" y="13269"/>
                  <a:pt x="19708" y="13183"/>
                </a:cubicBezTo>
                <a:cubicBezTo>
                  <a:pt x="19819" y="12890"/>
                  <a:pt x="19831" y="12657"/>
                  <a:pt x="19739" y="12580"/>
                </a:cubicBezTo>
                <a:cubicBezTo>
                  <a:pt x="19702" y="12550"/>
                  <a:pt x="19670" y="12532"/>
                  <a:pt x="19640" y="12528"/>
                </a:cubicBezTo>
                <a:close/>
                <a:moveTo>
                  <a:pt x="2755" y="12937"/>
                </a:moveTo>
                <a:cubicBezTo>
                  <a:pt x="2685" y="12944"/>
                  <a:pt x="2617" y="12983"/>
                  <a:pt x="2604" y="13053"/>
                </a:cubicBezTo>
                <a:cubicBezTo>
                  <a:pt x="2564" y="13264"/>
                  <a:pt x="3298" y="15005"/>
                  <a:pt x="3534" y="15260"/>
                </a:cubicBezTo>
                <a:cubicBezTo>
                  <a:pt x="3658" y="15393"/>
                  <a:pt x="3654" y="15392"/>
                  <a:pt x="3781" y="15343"/>
                </a:cubicBezTo>
                <a:cubicBezTo>
                  <a:pt x="3913" y="15292"/>
                  <a:pt x="3895" y="15184"/>
                  <a:pt x="3698" y="14833"/>
                </a:cubicBezTo>
                <a:cubicBezTo>
                  <a:pt x="3602" y="14662"/>
                  <a:pt x="3543" y="14503"/>
                  <a:pt x="3566" y="14479"/>
                </a:cubicBezTo>
                <a:cubicBezTo>
                  <a:pt x="3590" y="14455"/>
                  <a:pt x="3566" y="14411"/>
                  <a:pt x="3513" y="14381"/>
                </a:cubicBezTo>
                <a:cubicBezTo>
                  <a:pt x="3435" y="14338"/>
                  <a:pt x="3145" y="13674"/>
                  <a:pt x="2920" y="13025"/>
                </a:cubicBezTo>
                <a:cubicBezTo>
                  <a:pt x="2897" y="12959"/>
                  <a:pt x="2825" y="12931"/>
                  <a:pt x="2755" y="12937"/>
                </a:cubicBezTo>
                <a:close/>
                <a:moveTo>
                  <a:pt x="2087" y="13280"/>
                </a:moveTo>
                <a:cubicBezTo>
                  <a:pt x="2046" y="13278"/>
                  <a:pt x="2005" y="13301"/>
                  <a:pt x="1964" y="13351"/>
                </a:cubicBezTo>
                <a:cubicBezTo>
                  <a:pt x="1898" y="13431"/>
                  <a:pt x="1978" y="13788"/>
                  <a:pt x="2146" y="14166"/>
                </a:cubicBezTo>
                <a:cubicBezTo>
                  <a:pt x="2200" y="14285"/>
                  <a:pt x="2251" y="14434"/>
                  <a:pt x="2260" y="14496"/>
                </a:cubicBezTo>
                <a:cubicBezTo>
                  <a:pt x="2270" y="14558"/>
                  <a:pt x="2305" y="14643"/>
                  <a:pt x="2339" y="14687"/>
                </a:cubicBezTo>
                <a:cubicBezTo>
                  <a:pt x="2372" y="14730"/>
                  <a:pt x="2439" y="14844"/>
                  <a:pt x="2487" y="14941"/>
                </a:cubicBezTo>
                <a:cubicBezTo>
                  <a:pt x="2698" y="15364"/>
                  <a:pt x="2885" y="15684"/>
                  <a:pt x="3119" y="16017"/>
                </a:cubicBezTo>
                <a:cubicBezTo>
                  <a:pt x="3307" y="16286"/>
                  <a:pt x="3400" y="16371"/>
                  <a:pt x="3490" y="16358"/>
                </a:cubicBezTo>
                <a:cubicBezTo>
                  <a:pt x="3694" y="16329"/>
                  <a:pt x="3657" y="16168"/>
                  <a:pt x="3331" y="15662"/>
                </a:cubicBezTo>
                <a:cubicBezTo>
                  <a:pt x="2953" y="15075"/>
                  <a:pt x="2669" y="14490"/>
                  <a:pt x="2277" y="13496"/>
                </a:cubicBezTo>
                <a:cubicBezTo>
                  <a:pt x="2222" y="13357"/>
                  <a:pt x="2155" y="13284"/>
                  <a:pt x="2087" y="13280"/>
                </a:cubicBezTo>
                <a:close/>
                <a:moveTo>
                  <a:pt x="513" y="13291"/>
                </a:moveTo>
                <a:cubicBezTo>
                  <a:pt x="486" y="13288"/>
                  <a:pt x="458" y="13294"/>
                  <a:pt x="433" y="13309"/>
                </a:cubicBezTo>
                <a:cubicBezTo>
                  <a:pt x="404" y="13327"/>
                  <a:pt x="380" y="13407"/>
                  <a:pt x="380" y="13485"/>
                </a:cubicBezTo>
                <a:cubicBezTo>
                  <a:pt x="380" y="13598"/>
                  <a:pt x="410" y="13627"/>
                  <a:pt x="526" y="13627"/>
                </a:cubicBezTo>
                <a:cubicBezTo>
                  <a:pt x="641" y="13627"/>
                  <a:pt x="672" y="13598"/>
                  <a:pt x="672" y="13488"/>
                </a:cubicBezTo>
                <a:cubicBezTo>
                  <a:pt x="672" y="13384"/>
                  <a:pt x="594" y="13300"/>
                  <a:pt x="513" y="13291"/>
                </a:cubicBezTo>
                <a:close/>
                <a:moveTo>
                  <a:pt x="21064" y="13308"/>
                </a:moveTo>
                <a:cubicBezTo>
                  <a:pt x="21045" y="13306"/>
                  <a:pt x="21021" y="13309"/>
                  <a:pt x="20993" y="13317"/>
                </a:cubicBezTo>
                <a:cubicBezTo>
                  <a:pt x="20909" y="13339"/>
                  <a:pt x="20844" y="13456"/>
                  <a:pt x="20757" y="13744"/>
                </a:cubicBezTo>
                <a:cubicBezTo>
                  <a:pt x="20691" y="13963"/>
                  <a:pt x="20636" y="14196"/>
                  <a:pt x="20636" y="14264"/>
                </a:cubicBezTo>
                <a:cubicBezTo>
                  <a:pt x="20636" y="14354"/>
                  <a:pt x="20673" y="14386"/>
                  <a:pt x="20777" y="14386"/>
                </a:cubicBezTo>
                <a:cubicBezTo>
                  <a:pt x="20899" y="14386"/>
                  <a:pt x="20936" y="14333"/>
                  <a:pt x="21051" y="13992"/>
                </a:cubicBezTo>
                <a:cubicBezTo>
                  <a:pt x="21124" y="13775"/>
                  <a:pt x="21178" y="13559"/>
                  <a:pt x="21170" y="13510"/>
                </a:cubicBezTo>
                <a:cubicBezTo>
                  <a:pt x="21146" y="13370"/>
                  <a:pt x="21122" y="13315"/>
                  <a:pt x="21064" y="13308"/>
                </a:cubicBezTo>
                <a:close/>
                <a:moveTo>
                  <a:pt x="1393" y="13657"/>
                </a:moveTo>
                <a:cubicBezTo>
                  <a:pt x="1309" y="13651"/>
                  <a:pt x="1273" y="13689"/>
                  <a:pt x="1265" y="13790"/>
                </a:cubicBezTo>
                <a:cubicBezTo>
                  <a:pt x="1259" y="13868"/>
                  <a:pt x="1268" y="13954"/>
                  <a:pt x="1286" y="13983"/>
                </a:cubicBezTo>
                <a:cubicBezTo>
                  <a:pt x="1336" y="14064"/>
                  <a:pt x="1464" y="14046"/>
                  <a:pt x="1548" y="13944"/>
                </a:cubicBezTo>
                <a:cubicBezTo>
                  <a:pt x="1644" y="13828"/>
                  <a:pt x="1558" y="13669"/>
                  <a:pt x="1393" y="13657"/>
                </a:cubicBezTo>
                <a:close/>
                <a:moveTo>
                  <a:pt x="18229" y="14338"/>
                </a:moveTo>
                <a:cubicBezTo>
                  <a:pt x="18186" y="14336"/>
                  <a:pt x="18138" y="14359"/>
                  <a:pt x="18100" y="14412"/>
                </a:cubicBezTo>
                <a:cubicBezTo>
                  <a:pt x="18059" y="14468"/>
                  <a:pt x="18039" y="14551"/>
                  <a:pt x="18056" y="14596"/>
                </a:cubicBezTo>
                <a:cubicBezTo>
                  <a:pt x="18073" y="14641"/>
                  <a:pt x="18150" y="14678"/>
                  <a:pt x="18227" y="14678"/>
                </a:cubicBezTo>
                <a:cubicBezTo>
                  <a:pt x="18337" y="14678"/>
                  <a:pt x="18366" y="14647"/>
                  <a:pt x="18366" y="14530"/>
                </a:cubicBezTo>
                <a:cubicBezTo>
                  <a:pt x="18366" y="14414"/>
                  <a:pt x="18302" y="14342"/>
                  <a:pt x="18229" y="14338"/>
                </a:cubicBezTo>
                <a:close/>
                <a:moveTo>
                  <a:pt x="19880" y="14397"/>
                </a:moveTo>
                <a:cubicBezTo>
                  <a:pt x="19788" y="14377"/>
                  <a:pt x="19682" y="14511"/>
                  <a:pt x="19536" y="14820"/>
                </a:cubicBezTo>
                <a:cubicBezTo>
                  <a:pt x="19353" y="15209"/>
                  <a:pt x="19325" y="15327"/>
                  <a:pt x="19395" y="15398"/>
                </a:cubicBezTo>
                <a:cubicBezTo>
                  <a:pt x="19416" y="15419"/>
                  <a:pt x="19479" y="15437"/>
                  <a:pt x="19534" y="15437"/>
                </a:cubicBezTo>
                <a:cubicBezTo>
                  <a:pt x="19739" y="15437"/>
                  <a:pt x="20096" y="14641"/>
                  <a:pt x="19969" y="14466"/>
                </a:cubicBezTo>
                <a:cubicBezTo>
                  <a:pt x="19940" y="14427"/>
                  <a:pt x="19911" y="14403"/>
                  <a:pt x="19880" y="14397"/>
                </a:cubicBezTo>
                <a:close/>
                <a:moveTo>
                  <a:pt x="15872" y="14534"/>
                </a:moveTo>
                <a:cubicBezTo>
                  <a:pt x="15001" y="14580"/>
                  <a:pt x="14328" y="15423"/>
                  <a:pt x="14528" y="16359"/>
                </a:cubicBezTo>
                <a:cubicBezTo>
                  <a:pt x="14638" y="16872"/>
                  <a:pt x="15104" y="17366"/>
                  <a:pt x="15586" y="17481"/>
                </a:cubicBezTo>
                <a:cubicBezTo>
                  <a:pt x="16478" y="17693"/>
                  <a:pt x="17356" y="17113"/>
                  <a:pt x="17465" y="16240"/>
                </a:cubicBezTo>
                <a:cubicBezTo>
                  <a:pt x="17529" y="15725"/>
                  <a:pt x="17382" y="15313"/>
                  <a:pt x="17002" y="14941"/>
                </a:cubicBezTo>
                <a:cubicBezTo>
                  <a:pt x="16832" y="14775"/>
                  <a:pt x="16657" y="14636"/>
                  <a:pt x="16613" y="14632"/>
                </a:cubicBezTo>
                <a:cubicBezTo>
                  <a:pt x="16568" y="14628"/>
                  <a:pt x="16408" y="14598"/>
                  <a:pt x="16255" y="14565"/>
                </a:cubicBezTo>
                <a:cubicBezTo>
                  <a:pt x="16125" y="14537"/>
                  <a:pt x="15997" y="14527"/>
                  <a:pt x="15872" y="14534"/>
                </a:cubicBezTo>
                <a:close/>
                <a:moveTo>
                  <a:pt x="18863" y="14736"/>
                </a:moveTo>
                <a:cubicBezTo>
                  <a:pt x="18746" y="14736"/>
                  <a:pt x="18715" y="14766"/>
                  <a:pt x="18715" y="14878"/>
                </a:cubicBezTo>
                <a:cubicBezTo>
                  <a:pt x="18715" y="14955"/>
                  <a:pt x="18748" y="15031"/>
                  <a:pt x="18788" y="15048"/>
                </a:cubicBezTo>
                <a:cubicBezTo>
                  <a:pt x="18907" y="15096"/>
                  <a:pt x="18931" y="15090"/>
                  <a:pt x="19006" y="14999"/>
                </a:cubicBezTo>
                <a:cubicBezTo>
                  <a:pt x="19109" y="14874"/>
                  <a:pt x="19034" y="14736"/>
                  <a:pt x="18863" y="14736"/>
                </a:cubicBezTo>
                <a:close/>
                <a:moveTo>
                  <a:pt x="20205" y="15496"/>
                </a:moveTo>
                <a:cubicBezTo>
                  <a:pt x="20093" y="15496"/>
                  <a:pt x="20024" y="15571"/>
                  <a:pt x="19856" y="15877"/>
                </a:cubicBezTo>
                <a:cubicBezTo>
                  <a:pt x="19625" y="16299"/>
                  <a:pt x="19596" y="16467"/>
                  <a:pt x="19749" y="16502"/>
                </a:cubicBezTo>
                <a:cubicBezTo>
                  <a:pt x="19898" y="16535"/>
                  <a:pt x="19985" y="16447"/>
                  <a:pt x="20175" y="16069"/>
                </a:cubicBezTo>
                <a:cubicBezTo>
                  <a:pt x="20388" y="15647"/>
                  <a:pt x="20396" y="15496"/>
                  <a:pt x="20205" y="15496"/>
                </a:cubicBezTo>
                <a:close/>
                <a:moveTo>
                  <a:pt x="18773" y="16435"/>
                </a:moveTo>
                <a:cubicBezTo>
                  <a:pt x="18682" y="16419"/>
                  <a:pt x="18547" y="16502"/>
                  <a:pt x="18424" y="16674"/>
                </a:cubicBezTo>
                <a:cubicBezTo>
                  <a:pt x="18118" y="17097"/>
                  <a:pt x="17487" y="17774"/>
                  <a:pt x="17430" y="17739"/>
                </a:cubicBezTo>
                <a:cubicBezTo>
                  <a:pt x="17401" y="17721"/>
                  <a:pt x="17377" y="17742"/>
                  <a:pt x="17377" y="17786"/>
                </a:cubicBezTo>
                <a:cubicBezTo>
                  <a:pt x="17377" y="18001"/>
                  <a:pt x="15854" y="19070"/>
                  <a:pt x="14853" y="19558"/>
                </a:cubicBezTo>
                <a:cubicBezTo>
                  <a:pt x="14365" y="19795"/>
                  <a:pt x="14269" y="19902"/>
                  <a:pt x="14434" y="20023"/>
                </a:cubicBezTo>
                <a:cubicBezTo>
                  <a:pt x="14543" y="20103"/>
                  <a:pt x="14536" y="20105"/>
                  <a:pt x="15223" y="19793"/>
                </a:cubicBezTo>
                <a:cubicBezTo>
                  <a:pt x="15366" y="19727"/>
                  <a:pt x="15665" y="19561"/>
                  <a:pt x="15888" y="19424"/>
                </a:cubicBezTo>
                <a:cubicBezTo>
                  <a:pt x="16110" y="19286"/>
                  <a:pt x="16300" y="19183"/>
                  <a:pt x="16311" y="19193"/>
                </a:cubicBezTo>
                <a:cubicBezTo>
                  <a:pt x="16321" y="19204"/>
                  <a:pt x="16439" y="19111"/>
                  <a:pt x="16572" y="18988"/>
                </a:cubicBezTo>
                <a:cubicBezTo>
                  <a:pt x="16706" y="18864"/>
                  <a:pt x="16824" y="18774"/>
                  <a:pt x="16837" y="18787"/>
                </a:cubicBezTo>
                <a:cubicBezTo>
                  <a:pt x="16849" y="18799"/>
                  <a:pt x="16919" y="18753"/>
                  <a:pt x="16991" y="18684"/>
                </a:cubicBezTo>
                <a:cubicBezTo>
                  <a:pt x="17063" y="18615"/>
                  <a:pt x="17339" y="18365"/>
                  <a:pt x="17603" y="18128"/>
                </a:cubicBezTo>
                <a:cubicBezTo>
                  <a:pt x="18194" y="17598"/>
                  <a:pt x="18900" y="16738"/>
                  <a:pt x="18877" y="16575"/>
                </a:cubicBezTo>
                <a:cubicBezTo>
                  <a:pt x="18866" y="16491"/>
                  <a:pt x="18827" y="16445"/>
                  <a:pt x="18773" y="16435"/>
                </a:cubicBezTo>
                <a:close/>
                <a:moveTo>
                  <a:pt x="5185" y="16762"/>
                </a:moveTo>
                <a:cubicBezTo>
                  <a:pt x="5155" y="16758"/>
                  <a:pt x="5122" y="16765"/>
                  <a:pt x="5089" y="16782"/>
                </a:cubicBezTo>
                <a:cubicBezTo>
                  <a:pt x="4980" y="16841"/>
                  <a:pt x="4941" y="17014"/>
                  <a:pt x="5020" y="17093"/>
                </a:cubicBezTo>
                <a:cubicBezTo>
                  <a:pt x="5095" y="17168"/>
                  <a:pt x="5297" y="17102"/>
                  <a:pt x="5317" y="16995"/>
                </a:cubicBezTo>
                <a:cubicBezTo>
                  <a:pt x="5341" y="16872"/>
                  <a:pt x="5275" y="16773"/>
                  <a:pt x="5185" y="16762"/>
                </a:cubicBezTo>
                <a:close/>
                <a:moveTo>
                  <a:pt x="4470" y="17223"/>
                </a:moveTo>
                <a:cubicBezTo>
                  <a:pt x="4403" y="17222"/>
                  <a:pt x="4362" y="17260"/>
                  <a:pt x="4350" y="17342"/>
                </a:cubicBezTo>
                <a:cubicBezTo>
                  <a:pt x="4337" y="17433"/>
                  <a:pt x="4438" y="17562"/>
                  <a:pt x="4736" y="17829"/>
                </a:cubicBezTo>
                <a:cubicBezTo>
                  <a:pt x="4958" y="18028"/>
                  <a:pt x="5254" y="18268"/>
                  <a:pt x="5394" y="18361"/>
                </a:cubicBezTo>
                <a:cubicBezTo>
                  <a:pt x="5534" y="18454"/>
                  <a:pt x="5653" y="18530"/>
                  <a:pt x="5658" y="18530"/>
                </a:cubicBezTo>
                <a:cubicBezTo>
                  <a:pt x="5663" y="18530"/>
                  <a:pt x="5709" y="18514"/>
                  <a:pt x="5759" y="18495"/>
                </a:cubicBezTo>
                <a:cubicBezTo>
                  <a:pt x="5921" y="18433"/>
                  <a:pt x="5864" y="18218"/>
                  <a:pt x="5647" y="18077"/>
                </a:cubicBezTo>
                <a:cubicBezTo>
                  <a:pt x="5535" y="18005"/>
                  <a:pt x="5444" y="17918"/>
                  <a:pt x="5444" y="17884"/>
                </a:cubicBezTo>
                <a:cubicBezTo>
                  <a:pt x="5444" y="17851"/>
                  <a:pt x="5423" y="17836"/>
                  <a:pt x="5397" y="17853"/>
                </a:cubicBezTo>
                <a:cubicBezTo>
                  <a:pt x="5371" y="17869"/>
                  <a:pt x="5195" y="17736"/>
                  <a:pt x="5005" y="17559"/>
                </a:cubicBezTo>
                <a:cubicBezTo>
                  <a:pt x="4768" y="17339"/>
                  <a:pt x="4583" y="17225"/>
                  <a:pt x="4470" y="17223"/>
                </a:cubicBezTo>
                <a:close/>
                <a:moveTo>
                  <a:pt x="3791" y="17604"/>
                </a:moveTo>
                <a:cubicBezTo>
                  <a:pt x="3665" y="17621"/>
                  <a:pt x="3570" y="17775"/>
                  <a:pt x="3650" y="17872"/>
                </a:cubicBezTo>
                <a:cubicBezTo>
                  <a:pt x="3687" y="17916"/>
                  <a:pt x="3772" y="17944"/>
                  <a:pt x="3839" y="17935"/>
                </a:cubicBezTo>
                <a:cubicBezTo>
                  <a:pt x="4003" y="17911"/>
                  <a:pt x="4009" y="17637"/>
                  <a:pt x="3847" y="17606"/>
                </a:cubicBezTo>
                <a:cubicBezTo>
                  <a:pt x="3828" y="17602"/>
                  <a:pt x="3810" y="17601"/>
                  <a:pt x="3791" y="17604"/>
                </a:cubicBezTo>
                <a:close/>
                <a:moveTo>
                  <a:pt x="6358" y="17744"/>
                </a:moveTo>
                <a:cubicBezTo>
                  <a:pt x="6330" y="17745"/>
                  <a:pt x="6308" y="17755"/>
                  <a:pt x="6290" y="17770"/>
                </a:cubicBezTo>
                <a:cubicBezTo>
                  <a:pt x="6241" y="17811"/>
                  <a:pt x="6201" y="17866"/>
                  <a:pt x="6201" y="17893"/>
                </a:cubicBezTo>
                <a:cubicBezTo>
                  <a:pt x="6201" y="17986"/>
                  <a:pt x="6462" y="18185"/>
                  <a:pt x="6782" y="18335"/>
                </a:cubicBezTo>
                <a:cubicBezTo>
                  <a:pt x="6959" y="18418"/>
                  <a:pt x="7208" y="18538"/>
                  <a:pt x="7336" y="18600"/>
                </a:cubicBezTo>
                <a:cubicBezTo>
                  <a:pt x="7464" y="18663"/>
                  <a:pt x="7608" y="18723"/>
                  <a:pt x="7656" y="18734"/>
                </a:cubicBezTo>
                <a:cubicBezTo>
                  <a:pt x="7704" y="18744"/>
                  <a:pt x="7822" y="18786"/>
                  <a:pt x="7918" y="18827"/>
                </a:cubicBezTo>
                <a:cubicBezTo>
                  <a:pt x="8014" y="18867"/>
                  <a:pt x="8110" y="18902"/>
                  <a:pt x="8132" y="18904"/>
                </a:cubicBezTo>
                <a:cubicBezTo>
                  <a:pt x="8153" y="18907"/>
                  <a:pt x="8184" y="18924"/>
                  <a:pt x="8201" y="18941"/>
                </a:cubicBezTo>
                <a:cubicBezTo>
                  <a:pt x="8218" y="18958"/>
                  <a:pt x="8319" y="18971"/>
                  <a:pt x="8424" y="18970"/>
                </a:cubicBezTo>
                <a:cubicBezTo>
                  <a:pt x="8586" y="18969"/>
                  <a:pt x="8619" y="18945"/>
                  <a:pt x="8634" y="18820"/>
                </a:cubicBezTo>
                <a:cubicBezTo>
                  <a:pt x="8649" y="18694"/>
                  <a:pt x="8618" y="18662"/>
                  <a:pt x="8430" y="18606"/>
                </a:cubicBezTo>
                <a:cubicBezTo>
                  <a:pt x="7889" y="18443"/>
                  <a:pt x="7491" y="18279"/>
                  <a:pt x="6955" y="17998"/>
                </a:cubicBezTo>
                <a:cubicBezTo>
                  <a:pt x="6595" y="17809"/>
                  <a:pt x="6443" y="17740"/>
                  <a:pt x="6358" y="17744"/>
                </a:cubicBezTo>
                <a:close/>
                <a:moveTo>
                  <a:pt x="3138" y="18005"/>
                </a:moveTo>
                <a:cubicBezTo>
                  <a:pt x="3031" y="18005"/>
                  <a:pt x="2999" y="18037"/>
                  <a:pt x="2999" y="18141"/>
                </a:cubicBezTo>
                <a:cubicBezTo>
                  <a:pt x="2999" y="18216"/>
                  <a:pt x="3017" y="18294"/>
                  <a:pt x="3039" y="18316"/>
                </a:cubicBezTo>
                <a:cubicBezTo>
                  <a:pt x="3154" y="18432"/>
                  <a:pt x="3351" y="18286"/>
                  <a:pt x="3307" y="18117"/>
                </a:cubicBezTo>
                <a:cubicBezTo>
                  <a:pt x="3288" y="18046"/>
                  <a:pt x="3226" y="18005"/>
                  <a:pt x="3138" y="18005"/>
                </a:cubicBezTo>
                <a:close/>
                <a:moveTo>
                  <a:pt x="18399" y="18005"/>
                </a:moveTo>
                <a:cubicBezTo>
                  <a:pt x="18248" y="18005"/>
                  <a:pt x="18165" y="18188"/>
                  <a:pt x="18269" y="18292"/>
                </a:cubicBezTo>
                <a:cubicBezTo>
                  <a:pt x="18370" y="18394"/>
                  <a:pt x="18482" y="18365"/>
                  <a:pt x="18536" y="18224"/>
                </a:cubicBezTo>
                <a:cubicBezTo>
                  <a:pt x="18599" y="18056"/>
                  <a:pt x="18567" y="18005"/>
                  <a:pt x="18399" y="18005"/>
                </a:cubicBezTo>
                <a:close/>
                <a:moveTo>
                  <a:pt x="14499" y="18121"/>
                </a:moveTo>
                <a:cubicBezTo>
                  <a:pt x="14339" y="18121"/>
                  <a:pt x="14266" y="18203"/>
                  <a:pt x="14314" y="18329"/>
                </a:cubicBezTo>
                <a:cubicBezTo>
                  <a:pt x="14332" y="18375"/>
                  <a:pt x="14412" y="18414"/>
                  <a:pt x="14493" y="18414"/>
                </a:cubicBezTo>
                <a:cubicBezTo>
                  <a:pt x="14612" y="18414"/>
                  <a:pt x="14641" y="18385"/>
                  <a:pt x="14641" y="18267"/>
                </a:cubicBezTo>
                <a:cubicBezTo>
                  <a:pt x="14641" y="18152"/>
                  <a:pt x="14612" y="18121"/>
                  <a:pt x="14499" y="18121"/>
                </a:cubicBezTo>
                <a:close/>
                <a:moveTo>
                  <a:pt x="15868" y="18180"/>
                </a:moveTo>
                <a:cubicBezTo>
                  <a:pt x="15709" y="18180"/>
                  <a:pt x="15065" y="18594"/>
                  <a:pt x="15030" y="18720"/>
                </a:cubicBezTo>
                <a:cubicBezTo>
                  <a:pt x="15014" y="18778"/>
                  <a:pt x="15043" y="18847"/>
                  <a:pt x="15098" y="18879"/>
                </a:cubicBezTo>
                <a:cubicBezTo>
                  <a:pt x="15151" y="18910"/>
                  <a:pt x="15199" y="18936"/>
                  <a:pt x="15204" y="18937"/>
                </a:cubicBezTo>
                <a:cubicBezTo>
                  <a:pt x="15243" y="18944"/>
                  <a:pt x="15929" y="18504"/>
                  <a:pt x="15984" y="18438"/>
                </a:cubicBezTo>
                <a:cubicBezTo>
                  <a:pt x="16075" y="18327"/>
                  <a:pt x="16009" y="18180"/>
                  <a:pt x="15868" y="18180"/>
                </a:cubicBezTo>
                <a:close/>
                <a:moveTo>
                  <a:pt x="5006" y="18620"/>
                </a:moveTo>
                <a:cubicBezTo>
                  <a:pt x="4973" y="18615"/>
                  <a:pt x="4946" y="18617"/>
                  <a:pt x="4929" y="18628"/>
                </a:cubicBezTo>
                <a:cubicBezTo>
                  <a:pt x="4732" y="18753"/>
                  <a:pt x="4789" y="18873"/>
                  <a:pt x="5159" y="19113"/>
                </a:cubicBezTo>
                <a:cubicBezTo>
                  <a:pt x="5576" y="19383"/>
                  <a:pt x="5795" y="19419"/>
                  <a:pt x="5792" y="19216"/>
                </a:cubicBezTo>
                <a:cubicBezTo>
                  <a:pt x="5790" y="19054"/>
                  <a:pt x="5238" y="18657"/>
                  <a:pt x="5006" y="18620"/>
                </a:cubicBezTo>
                <a:close/>
                <a:moveTo>
                  <a:pt x="12305" y="18822"/>
                </a:moveTo>
                <a:cubicBezTo>
                  <a:pt x="12180" y="18822"/>
                  <a:pt x="12108" y="18951"/>
                  <a:pt x="12159" y="19084"/>
                </a:cubicBezTo>
                <a:cubicBezTo>
                  <a:pt x="12178" y="19133"/>
                  <a:pt x="12244" y="19172"/>
                  <a:pt x="12305" y="19172"/>
                </a:cubicBezTo>
                <a:cubicBezTo>
                  <a:pt x="12367" y="19172"/>
                  <a:pt x="12432" y="19133"/>
                  <a:pt x="12450" y="19084"/>
                </a:cubicBezTo>
                <a:cubicBezTo>
                  <a:pt x="12501" y="18951"/>
                  <a:pt x="12430" y="18822"/>
                  <a:pt x="12305" y="18822"/>
                </a:cubicBezTo>
                <a:close/>
                <a:moveTo>
                  <a:pt x="7043" y="18938"/>
                </a:moveTo>
                <a:cubicBezTo>
                  <a:pt x="6872" y="18938"/>
                  <a:pt x="6797" y="19077"/>
                  <a:pt x="6900" y="19202"/>
                </a:cubicBezTo>
                <a:cubicBezTo>
                  <a:pt x="6983" y="19302"/>
                  <a:pt x="6977" y="19300"/>
                  <a:pt x="7098" y="19254"/>
                </a:cubicBezTo>
                <a:cubicBezTo>
                  <a:pt x="7149" y="19234"/>
                  <a:pt x="7190" y="19155"/>
                  <a:pt x="7190" y="19078"/>
                </a:cubicBezTo>
                <a:cubicBezTo>
                  <a:pt x="7190" y="18968"/>
                  <a:pt x="7160" y="18938"/>
                  <a:pt x="7043" y="18938"/>
                </a:cubicBezTo>
                <a:close/>
                <a:moveTo>
                  <a:pt x="10776" y="18970"/>
                </a:moveTo>
                <a:cubicBezTo>
                  <a:pt x="10616" y="18970"/>
                  <a:pt x="10455" y="19017"/>
                  <a:pt x="10292" y="19110"/>
                </a:cubicBezTo>
                <a:cubicBezTo>
                  <a:pt x="9998" y="19277"/>
                  <a:pt x="9868" y="19524"/>
                  <a:pt x="9868" y="19911"/>
                </a:cubicBezTo>
                <a:cubicBezTo>
                  <a:pt x="9868" y="20257"/>
                  <a:pt x="10015" y="20516"/>
                  <a:pt x="10317" y="20709"/>
                </a:cubicBezTo>
                <a:cubicBezTo>
                  <a:pt x="10901" y="21079"/>
                  <a:pt x="11672" y="20626"/>
                  <a:pt x="11673" y="19911"/>
                </a:cubicBezTo>
                <a:cubicBezTo>
                  <a:pt x="11673" y="19527"/>
                  <a:pt x="11546" y="19288"/>
                  <a:pt x="11251" y="19112"/>
                </a:cubicBezTo>
                <a:cubicBezTo>
                  <a:pt x="11093" y="19018"/>
                  <a:pt x="10935" y="18971"/>
                  <a:pt x="10776" y="18970"/>
                </a:cubicBezTo>
                <a:close/>
                <a:moveTo>
                  <a:pt x="4454" y="19009"/>
                </a:moveTo>
                <a:cubicBezTo>
                  <a:pt x="4425" y="18993"/>
                  <a:pt x="4365" y="19012"/>
                  <a:pt x="4255" y="19053"/>
                </a:cubicBezTo>
                <a:cubicBezTo>
                  <a:pt x="4149" y="19094"/>
                  <a:pt x="4110" y="19149"/>
                  <a:pt x="4118" y="19246"/>
                </a:cubicBezTo>
                <a:cubicBezTo>
                  <a:pt x="4127" y="19359"/>
                  <a:pt x="4156" y="19378"/>
                  <a:pt x="4286" y="19359"/>
                </a:cubicBezTo>
                <a:cubicBezTo>
                  <a:pt x="4408" y="19341"/>
                  <a:pt x="4449" y="19298"/>
                  <a:pt x="4468" y="19167"/>
                </a:cubicBezTo>
                <a:cubicBezTo>
                  <a:pt x="4481" y="19074"/>
                  <a:pt x="4483" y="19024"/>
                  <a:pt x="4454" y="19009"/>
                </a:cubicBezTo>
                <a:close/>
                <a:moveTo>
                  <a:pt x="17246" y="19027"/>
                </a:moveTo>
                <a:cubicBezTo>
                  <a:pt x="17180" y="19015"/>
                  <a:pt x="17114" y="19051"/>
                  <a:pt x="16981" y="19154"/>
                </a:cubicBezTo>
                <a:cubicBezTo>
                  <a:pt x="16863" y="19244"/>
                  <a:pt x="16718" y="19344"/>
                  <a:pt x="16656" y="19376"/>
                </a:cubicBezTo>
                <a:cubicBezTo>
                  <a:pt x="16503" y="19456"/>
                  <a:pt x="16420" y="19604"/>
                  <a:pt x="16464" y="19719"/>
                </a:cubicBezTo>
                <a:cubicBezTo>
                  <a:pt x="16521" y="19867"/>
                  <a:pt x="16671" y="19834"/>
                  <a:pt x="17024" y="19595"/>
                </a:cubicBezTo>
                <a:cubicBezTo>
                  <a:pt x="17479" y="19288"/>
                  <a:pt x="17541" y="19174"/>
                  <a:pt x="17315" y="19053"/>
                </a:cubicBezTo>
                <a:cubicBezTo>
                  <a:pt x="17290" y="19040"/>
                  <a:pt x="17268" y="19031"/>
                  <a:pt x="17246" y="19027"/>
                </a:cubicBezTo>
                <a:close/>
                <a:moveTo>
                  <a:pt x="8501" y="19430"/>
                </a:moveTo>
                <a:cubicBezTo>
                  <a:pt x="8389" y="19429"/>
                  <a:pt x="8275" y="19557"/>
                  <a:pt x="8316" y="19664"/>
                </a:cubicBezTo>
                <a:cubicBezTo>
                  <a:pt x="8335" y="19715"/>
                  <a:pt x="8417" y="19756"/>
                  <a:pt x="8498" y="19756"/>
                </a:cubicBezTo>
                <a:cubicBezTo>
                  <a:pt x="8615" y="19756"/>
                  <a:pt x="8646" y="19727"/>
                  <a:pt x="8646" y="19616"/>
                </a:cubicBezTo>
                <a:cubicBezTo>
                  <a:pt x="8646" y="19539"/>
                  <a:pt x="8602" y="19460"/>
                  <a:pt x="8548" y="19439"/>
                </a:cubicBezTo>
                <a:cubicBezTo>
                  <a:pt x="8533" y="19433"/>
                  <a:pt x="8517" y="19430"/>
                  <a:pt x="8501" y="19430"/>
                </a:cubicBezTo>
                <a:close/>
                <a:moveTo>
                  <a:pt x="7035" y="19756"/>
                </a:moveTo>
                <a:cubicBezTo>
                  <a:pt x="6869" y="19756"/>
                  <a:pt x="6841" y="19776"/>
                  <a:pt x="6841" y="19898"/>
                </a:cubicBezTo>
                <a:cubicBezTo>
                  <a:pt x="6841" y="19992"/>
                  <a:pt x="6883" y="20053"/>
                  <a:pt x="6967" y="20080"/>
                </a:cubicBezTo>
                <a:cubicBezTo>
                  <a:pt x="7036" y="20102"/>
                  <a:pt x="7187" y="20160"/>
                  <a:pt x="7302" y="20210"/>
                </a:cubicBezTo>
                <a:cubicBezTo>
                  <a:pt x="7417" y="20260"/>
                  <a:pt x="7562" y="20311"/>
                  <a:pt x="7624" y="20322"/>
                </a:cubicBezTo>
                <a:cubicBezTo>
                  <a:pt x="7686" y="20333"/>
                  <a:pt x="7815" y="20381"/>
                  <a:pt x="7909" y="20429"/>
                </a:cubicBezTo>
                <a:cubicBezTo>
                  <a:pt x="8004" y="20476"/>
                  <a:pt x="8142" y="20515"/>
                  <a:pt x="8215" y="20515"/>
                </a:cubicBezTo>
                <a:cubicBezTo>
                  <a:pt x="8288" y="20515"/>
                  <a:pt x="8421" y="20544"/>
                  <a:pt x="8511" y="20579"/>
                </a:cubicBezTo>
                <a:cubicBezTo>
                  <a:pt x="8601" y="20614"/>
                  <a:pt x="8792" y="20661"/>
                  <a:pt x="8936" y="20685"/>
                </a:cubicBezTo>
                <a:cubicBezTo>
                  <a:pt x="9238" y="20734"/>
                  <a:pt x="9402" y="20675"/>
                  <a:pt x="9402" y="20517"/>
                </a:cubicBezTo>
                <a:cubicBezTo>
                  <a:pt x="9402" y="20397"/>
                  <a:pt x="9375" y="20385"/>
                  <a:pt x="8850" y="20274"/>
                </a:cubicBezTo>
                <a:cubicBezTo>
                  <a:pt x="8441" y="20189"/>
                  <a:pt x="8418" y="20182"/>
                  <a:pt x="8399" y="20167"/>
                </a:cubicBezTo>
                <a:cubicBezTo>
                  <a:pt x="8391" y="20160"/>
                  <a:pt x="8311" y="20143"/>
                  <a:pt x="8222" y="20128"/>
                </a:cubicBezTo>
                <a:cubicBezTo>
                  <a:pt x="8133" y="20113"/>
                  <a:pt x="7988" y="20073"/>
                  <a:pt x="7901" y="20037"/>
                </a:cubicBezTo>
                <a:cubicBezTo>
                  <a:pt x="7814" y="20001"/>
                  <a:pt x="7708" y="19964"/>
                  <a:pt x="7666" y="19955"/>
                </a:cubicBezTo>
                <a:cubicBezTo>
                  <a:pt x="7623" y="19947"/>
                  <a:pt x="7545" y="19921"/>
                  <a:pt x="7492" y="19897"/>
                </a:cubicBezTo>
                <a:cubicBezTo>
                  <a:pt x="7438" y="19873"/>
                  <a:pt x="7376" y="19851"/>
                  <a:pt x="7355" y="19849"/>
                </a:cubicBezTo>
                <a:cubicBezTo>
                  <a:pt x="7334" y="19846"/>
                  <a:pt x="7297" y="19823"/>
                  <a:pt x="7273" y="19799"/>
                </a:cubicBezTo>
                <a:cubicBezTo>
                  <a:pt x="7249" y="19775"/>
                  <a:pt x="7142" y="19756"/>
                  <a:pt x="7035" y="19756"/>
                </a:cubicBezTo>
                <a:close/>
                <a:moveTo>
                  <a:pt x="15275" y="20223"/>
                </a:moveTo>
                <a:cubicBezTo>
                  <a:pt x="15247" y="20223"/>
                  <a:pt x="15029" y="20313"/>
                  <a:pt x="14791" y="20423"/>
                </a:cubicBezTo>
                <a:cubicBezTo>
                  <a:pt x="14413" y="20599"/>
                  <a:pt x="14363" y="20639"/>
                  <a:pt x="14392" y="20751"/>
                </a:cubicBezTo>
                <a:cubicBezTo>
                  <a:pt x="14420" y="20857"/>
                  <a:pt x="14456" y="20872"/>
                  <a:pt x="14613" y="20847"/>
                </a:cubicBezTo>
                <a:cubicBezTo>
                  <a:pt x="14894" y="20801"/>
                  <a:pt x="15385" y="20575"/>
                  <a:pt x="15424" y="20473"/>
                </a:cubicBezTo>
                <a:cubicBezTo>
                  <a:pt x="15459" y="20381"/>
                  <a:pt x="15365" y="20223"/>
                  <a:pt x="15275" y="20223"/>
                </a:cubicBezTo>
                <a:close/>
                <a:moveTo>
                  <a:pt x="7053" y="20488"/>
                </a:moveTo>
                <a:cubicBezTo>
                  <a:pt x="7026" y="20489"/>
                  <a:pt x="6993" y="20506"/>
                  <a:pt x="6940" y="20543"/>
                </a:cubicBezTo>
                <a:cubicBezTo>
                  <a:pt x="6733" y="20689"/>
                  <a:pt x="6770" y="20804"/>
                  <a:pt x="7064" y="20938"/>
                </a:cubicBezTo>
                <a:cubicBezTo>
                  <a:pt x="7214" y="21006"/>
                  <a:pt x="7398" y="21068"/>
                  <a:pt x="7474" y="21077"/>
                </a:cubicBezTo>
                <a:cubicBezTo>
                  <a:pt x="7549" y="21086"/>
                  <a:pt x="7626" y="21107"/>
                  <a:pt x="7643" y="21124"/>
                </a:cubicBezTo>
                <a:cubicBezTo>
                  <a:pt x="7683" y="21164"/>
                  <a:pt x="7685" y="21165"/>
                  <a:pt x="7797" y="21122"/>
                </a:cubicBezTo>
                <a:cubicBezTo>
                  <a:pt x="7983" y="21050"/>
                  <a:pt x="7840" y="20762"/>
                  <a:pt x="7598" y="20718"/>
                </a:cubicBezTo>
                <a:cubicBezTo>
                  <a:pt x="7359" y="20674"/>
                  <a:pt x="7185" y="20608"/>
                  <a:pt x="7130" y="20541"/>
                </a:cubicBezTo>
                <a:cubicBezTo>
                  <a:pt x="7101" y="20506"/>
                  <a:pt x="7080" y="20488"/>
                  <a:pt x="7053" y="20488"/>
                </a:cubicBezTo>
                <a:close/>
                <a:moveTo>
                  <a:pt x="12236" y="21143"/>
                </a:moveTo>
                <a:cubicBezTo>
                  <a:pt x="12116" y="21138"/>
                  <a:pt x="11938" y="21157"/>
                  <a:pt x="11673" y="21201"/>
                </a:cubicBezTo>
                <a:cubicBezTo>
                  <a:pt x="11399" y="21246"/>
                  <a:pt x="11307" y="21376"/>
                  <a:pt x="11438" y="21534"/>
                </a:cubicBezTo>
                <a:cubicBezTo>
                  <a:pt x="11487" y="21593"/>
                  <a:pt x="11552" y="21600"/>
                  <a:pt x="11690" y="21560"/>
                </a:cubicBezTo>
                <a:cubicBezTo>
                  <a:pt x="11792" y="21531"/>
                  <a:pt x="11969" y="21507"/>
                  <a:pt x="12083" y="21507"/>
                </a:cubicBezTo>
                <a:cubicBezTo>
                  <a:pt x="12363" y="21507"/>
                  <a:pt x="12539" y="21376"/>
                  <a:pt x="12452" y="21233"/>
                </a:cubicBezTo>
                <a:cubicBezTo>
                  <a:pt x="12418" y="21177"/>
                  <a:pt x="12356" y="21148"/>
                  <a:pt x="12236" y="21143"/>
                </a:cubicBezTo>
                <a:close/>
              </a:path>
            </a:pathLst>
          </a:cu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5" name="slide1.jpg" descr="slide1.jpg"/>
          <p:cNvPicPr>
            <a:picLocks noChangeAspect="1"/>
          </p:cNvPicPr>
          <p:nvPr>
            <p:ph type="pic" idx="13"/>
          </p:nvPr>
        </p:nvPicPr>
        <p:blipFill>
          <a:blip r:embed="rId3">
            <a:extLst/>
          </a:blip>
          <a:srcRect l="0" t="5000" r="0" b="5000"/>
          <a:stretch>
            <a:fillRect/>
          </a:stretch>
        </p:blipFill>
        <p:spPr>
          <a:prstGeom prst="rect">
            <a:avLst/>
          </a:prstGeom>
        </p:spPr>
      </p:pic>
      <p:sp>
        <p:nvSpPr>
          <p:cNvPr id="86" name="Стартаперы проели 600 тысяч фунтов"/>
          <p:cNvSpPr/>
          <p:nvPr/>
        </p:nvSpPr>
        <p:spPr>
          <a:xfrm>
            <a:off x="914400" y="1696605"/>
            <a:ext cx="19851634" cy="424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0"/>
              </a:spcBef>
              <a:defRPr b="1" cap="all" i="0" spc="0" sz="12800">
                <a:solidFill>
                  <a:srgbClr val="414548"/>
                </a:solidFill>
                <a:latin typeface="+mj-lt"/>
                <a:ea typeface="+mj-ea"/>
                <a:cs typeface="+mj-cs"/>
                <a:sym typeface="Helvetica"/>
              </a:defRPr>
            </a:pPr>
            <a:r>
              <a:rPr b="0" sz="13000"/>
              <a:t>Стартаперы проели</a:t>
            </a:r>
            <a:r>
              <a:t> </a:t>
            </a:r>
            <a:r>
              <a:rPr sz="14200">
                <a:solidFill>
                  <a:srgbClr val="56AB65"/>
                </a:solidFill>
              </a:rPr>
              <a:t>600 тысяч фунтов</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0" name="slide2.jpg" descr="slide2.jpg"/>
          <p:cNvPicPr>
            <a:picLocks noChangeAspect="1"/>
          </p:cNvPicPr>
          <p:nvPr>
            <p:ph type="pic" idx="13"/>
          </p:nvPr>
        </p:nvPicPr>
        <p:blipFill>
          <a:blip r:embed="rId3">
            <a:extLst/>
          </a:blip>
          <a:srcRect l="0" t="0" r="0" b="0"/>
          <a:stretch>
            <a:fillRect/>
          </a:stretch>
        </p:blipFill>
        <p:spPr>
          <a:prstGeom prst="rect">
            <a:avLst/>
          </a:prstGeom>
        </p:spPr>
      </p:pic>
      <p:sp>
        <p:nvSpPr>
          <p:cNvPr id="91" name="M19 переехали в…"/>
          <p:cNvSpPr/>
          <p:nvPr/>
        </p:nvSpPr>
        <p:spPr>
          <a:xfrm>
            <a:off x="1206500" y="8751024"/>
            <a:ext cx="8630413" cy="3296921"/>
          </a:xfrm>
          <a:prstGeom prst="rect">
            <a:avLst/>
          </a:prstGeom>
          <a:ln w="12700">
            <a:miter lim="400000"/>
          </a:ln>
          <a:effectLst>
            <a:outerShdw sx="100000" sy="100000" kx="0" ky="0" algn="b" rotWithShape="0" blurRad="228600" dist="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lnSpc>
                <a:spcPct val="120000"/>
              </a:lnSpc>
              <a:spcBef>
                <a:spcPts val="0"/>
              </a:spcBef>
              <a:defRPr b="1" cap="all" i="0" spc="0" sz="6200">
                <a:solidFill>
                  <a:srgbClr val="FFFFFF"/>
                </a:solidFill>
                <a:latin typeface="+mj-lt"/>
                <a:ea typeface="+mj-ea"/>
                <a:cs typeface="+mj-cs"/>
                <a:sym typeface="Helvetica"/>
              </a:defRPr>
            </a:pPr>
            <a:r>
              <a:t>M19 переехали в</a:t>
            </a:r>
          </a:p>
          <a:p>
            <a:pPr>
              <a:lnSpc>
                <a:spcPct val="120000"/>
              </a:lnSpc>
              <a:spcBef>
                <a:spcPts val="0"/>
              </a:spcBef>
              <a:defRPr b="1" cap="all" i="0" spc="0" sz="6200">
                <a:solidFill>
                  <a:srgbClr val="FFFFFF"/>
                </a:solidFill>
                <a:latin typeface="+mj-lt"/>
                <a:ea typeface="+mj-ea"/>
                <a:cs typeface="+mj-cs"/>
                <a:sym typeface="Helvetica"/>
              </a:defRPr>
            </a:pPr>
            <a:r>
              <a:t>подмосковную усадьбу</a:t>
            </a:r>
          </a:p>
        </p:txBody>
      </p:sp>
      <p:sp>
        <p:nvSpPr>
          <p:cNvPr id="92" name="$22M"/>
          <p:cNvSpPr/>
          <p:nvPr/>
        </p:nvSpPr>
        <p:spPr>
          <a:xfrm>
            <a:off x="1168400" y="1416230"/>
            <a:ext cx="8071393" cy="1041401"/>
          </a:xfrm>
          <a:prstGeom prst="rect">
            <a:avLst/>
          </a:prstGeom>
          <a:ln w="12700">
            <a:miter lim="400000"/>
          </a:ln>
          <a:effectLst>
            <a:outerShdw sx="100000" sy="100000" kx="0" ky="0" algn="b" rotWithShape="0" blurRad="228600" dist="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lgn="ctr">
              <a:lnSpc>
                <a:spcPct val="120000"/>
              </a:lnSpc>
              <a:spcBef>
                <a:spcPts val="0"/>
              </a:spcBef>
              <a:defRPr b="1" cap="all" i="0" spc="0" sz="6200">
                <a:solidFill>
                  <a:srgbClr val="56AB65"/>
                </a:solidFill>
                <a:latin typeface="+mj-lt"/>
                <a:ea typeface="+mj-ea"/>
                <a:cs typeface="+mj-cs"/>
                <a:sym typeface="Helvetica"/>
              </a:defRPr>
            </a:pPr>
            <a:r>
              <a:t>$22</a:t>
            </a:r>
            <a:r>
              <a:rPr cap="none"/>
              <a:t>M</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6" name="slide3_1.jpg" descr="slide3_1.jpg"/>
          <p:cNvPicPr>
            <a:picLocks noChangeAspect="1"/>
          </p:cNvPicPr>
          <p:nvPr>
            <p:ph type="pic" idx="13"/>
          </p:nvPr>
        </p:nvPicPr>
        <p:blipFill>
          <a:blip r:embed="rId3">
            <a:extLst/>
          </a:blip>
          <a:srcRect l="0" t="0" r="0" b="0"/>
          <a:stretch>
            <a:fillRect/>
          </a:stretch>
        </p:blipFill>
        <p:spPr>
          <a:prstGeom prst="rect">
            <a:avLst/>
          </a:prstGeom>
        </p:spPr>
      </p:pic>
      <p:sp>
        <p:nvSpPr>
          <p:cNvPr id="97" name="Azubu + Hitbox  =  $45M  ="/>
          <p:cNvSpPr/>
          <p:nvPr/>
        </p:nvSpPr>
        <p:spPr>
          <a:xfrm>
            <a:off x="3238951" y="11663888"/>
            <a:ext cx="11940414" cy="1079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0"/>
              </a:spcBef>
              <a:defRPr b="1" cap="all" i="0" spc="0" sz="6400">
                <a:solidFill>
                  <a:srgbClr val="103A65"/>
                </a:solidFill>
                <a:latin typeface="+mj-lt"/>
                <a:ea typeface="+mj-ea"/>
                <a:cs typeface="+mj-cs"/>
                <a:sym typeface="Helvetica"/>
              </a:defRPr>
            </a:pPr>
            <a:r>
              <a:t>Azubu + Hitbox  =  </a:t>
            </a:r>
            <a:r>
              <a:rPr>
                <a:solidFill>
                  <a:srgbClr val="56AB65"/>
                </a:solidFill>
              </a:rPr>
              <a:t>$45</a:t>
            </a:r>
            <a:r>
              <a:rPr cap="none">
                <a:solidFill>
                  <a:srgbClr val="56AB65"/>
                </a:solidFill>
              </a:rPr>
              <a:t>M</a:t>
            </a:r>
            <a:r>
              <a:t>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1" name="slide4.jpg" descr="slide4.jpg"/>
          <p:cNvPicPr>
            <a:picLocks noChangeAspect="1"/>
          </p:cNvPicPr>
          <p:nvPr>
            <p:ph type="pic" idx="13"/>
          </p:nvPr>
        </p:nvPicPr>
        <p:blipFill>
          <a:blip r:embed="rId3">
            <a:extLst/>
          </a:blip>
          <a:srcRect l="0" t="0" r="0" b="0"/>
          <a:stretch>
            <a:fillRect/>
          </a:stretch>
        </p:blipFill>
        <p:spPr>
          <a:prstGeom prst="rect">
            <a:avLst/>
          </a:prstGeom>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5" name="slide5.jpg" descr="slide5.jpg"/>
          <p:cNvPicPr>
            <a:picLocks noChangeAspect="1"/>
          </p:cNvPicPr>
          <p:nvPr>
            <p:ph type="pic" idx="13"/>
          </p:nvPr>
        </p:nvPicPr>
        <p:blipFill>
          <a:blip r:embed="rId3">
            <a:extLst/>
          </a:blip>
          <a:srcRect l="0" t="0" r="0" b="0"/>
          <a:stretch>
            <a:fillRect/>
          </a:stretch>
        </p:blipFill>
        <p:spPr>
          <a:prstGeom prst="rect">
            <a:avLst/>
          </a:prstGeom>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9" name="slide6.jpg" descr="slide6.jpg"/>
          <p:cNvPicPr>
            <a:picLocks noChangeAspect="1"/>
          </p:cNvPicPr>
          <p:nvPr>
            <p:ph type="pic" idx="13"/>
          </p:nvPr>
        </p:nvPicPr>
        <p:blipFill>
          <a:blip r:embed="rId3">
            <a:extLst/>
          </a:blip>
          <a:srcRect l="0" t="0" r="0" b="0"/>
          <a:stretch>
            <a:fillRect/>
          </a:stretch>
        </p:blipFill>
        <p:spPr>
          <a:prstGeom prst="rect">
            <a:avLst/>
          </a:prstGeom>
        </p:spPr>
      </p:pic>
      <p:sp>
        <p:nvSpPr>
          <p:cNvPr id="110" name="Явление LOOCH.tv…"/>
          <p:cNvSpPr/>
          <p:nvPr/>
        </p:nvSpPr>
        <p:spPr>
          <a:xfrm>
            <a:off x="914400" y="9410181"/>
            <a:ext cx="19851634" cy="4013201"/>
          </a:xfrm>
          <a:prstGeom prst="rect">
            <a:avLst/>
          </a:prstGeom>
          <a:ln w="12700">
            <a:miter lim="400000"/>
          </a:ln>
          <a:effectLst>
            <a:outerShdw sx="100000" sy="100000" kx="0" ky="0" algn="b" rotWithShape="0" blurRad="228600" dist="0" dir="540000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spcBef>
                <a:spcPts val="0"/>
              </a:spcBef>
              <a:defRPr b="1" cap="all" i="0" spc="0" sz="12800">
                <a:solidFill>
                  <a:srgbClr val="FFFFFF"/>
                </a:solidFill>
                <a:latin typeface="+mj-lt"/>
                <a:ea typeface="+mj-ea"/>
                <a:cs typeface="+mj-cs"/>
                <a:sym typeface="Helvetica"/>
              </a:defRPr>
            </a:pPr>
            <a:r>
              <a:t>Явление LOOCH.tv</a:t>
            </a:r>
          </a:p>
          <a:p>
            <a:pPr>
              <a:spcBef>
                <a:spcPts val="0"/>
              </a:spcBef>
              <a:defRPr b="1" cap="all" i="0" spc="0" sz="12800">
                <a:solidFill>
                  <a:srgbClr val="FFFFFF"/>
                </a:solidFill>
                <a:latin typeface="+mj-lt"/>
                <a:ea typeface="+mj-ea"/>
                <a:cs typeface="+mj-cs"/>
                <a:sym typeface="Helvetica"/>
              </a:defRPr>
            </a:pPr>
            <a:r>
              <a:t>Народу</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4" name="slide7.jpg" descr="slide7.jpg"/>
          <p:cNvPicPr>
            <a:picLocks noChangeAspect="1"/>
          </p:cNvPicPr>
          <p:nvPr>
            <p:ph type="pic" idx="13"/>
          </p:nvPr>
        </p:nvPicPr>
        <p:blipFill>
          <a:blip r:embed="rId3">
            <a:extLst/>
          </a:blip>
          <a:srcRect l="0" t="0" r="0" b="0"/>
          <a:stretch>
            <a:fillRect/>
          </a:stretch>
        </p:blipFill>
        <p:spPr>
          <a:prstGeom prst="rect">
            <a:avLst/>
          </a:prstGeom>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Натура́льное хозя́йство — самодостаточный тип (противоположно обмену и торговле) хозяйствования, который направлен только на удовлетворение собственных потребностей (не на продажу). Всё необходимое производится внутри хозяйственной единицы, при этом не возникает потребность в рынке."/>
          <p:cNvSpPr/>
          <p:nvPr>
            <p:ph type="body" idx="13"/>
          </p:nvPr>
        </p:nvSpPr>
        <p:spPr>
          <a:xfrm>
            <a:off x="3632200" y="5442942"/>
            <a:ext cx="19735800" cy="5130801"/>
          </a:xfrm>
          <a:prstGeom prst="rect">
            <a:avLst/>
          </a:prstGeom>
        </p:spPr>
        <p:txBody>
          <a:bodyPr/>
          <a:lstStyle/>
          <a:p>
            <a:pPr>
              <a:defRPr sz="4800">
                <a:solidFill>
                  <a:srgbClr val="000000"/>
                </a:solidFill>
              </a:defRPr>
            </a:pPr>
            <a:r>
              <a:rPr b="1"/>
              <a:t>Натура́льное хозя́йство</a:t>
            </a:r>
            <a:r>
              <a:t> — самодостаточный тип (противоположно обмену и торговле) хозяйствования, который направлен только на </a:t>
            </a:r>
            <a:r>
              <a:rPr b="1"/>
              <a:t>удовлетворение собственных потребностей</a:t>
            </a:r>
            <a:r>
              <a:t> (не на продажу). Всё необходимое производится внутри хозяйственной единицы, при этом не возникает потребность в рынке.</a:t>
            </a:r>
          </a:p>
        </p:txBody>
      </p:sp>
      <p:sp>
        <p:nvSpPr>
          <p:cNvPr id="119" name="Натуральное хозяйство — Википедия…"/>
          <p:cNvSpPr/>
          <p:nvPr>
            <p:ph type="body" idx="14"/>
          </p:nvPr>
        </p:nvSpPr>
        <p:spPr>
          <a:xfrm>
            <a:off x="3632200" y="11384279"/>
            <a:ext cx="19735800" cy="1539241"/>
          </a:xfrm>
          <a:prstGeom prst="rect">
            <a:avLst/>
          </a:prstGeom>
        </p:spPr>
        <p:txBody>
          <a:bodyPr anchor="ctr"/>
          <a:lstStyle/>
          <a:p>
            <a:pPr>
              <a:defRPr i="0" sz="4800">
                <a:solidFill>
                  <a:srgbClr val="1250FF"/>
                </a:solidFill>
              </a:defRPr>
            </a:pPr>
            <a:r>
              <a:t>Натуральное хозяйство — Википедия</a:t>
            </a:r>
          </a:p>
          <a:p>
            <a:pPr>
              <a:defRPr i="0" sz="3200">
                <a:solidFill>
                  <a:srgbClr val="006621"/>
                </a:solidFill>
              </a:defRPr>
            </a:pPr>
            <a:r>
              <a:rPr>
                <a:hlinkClick r:id="rId3" invalidUrl="" action="" tgtFrame="" tooltip="" history="1" highlightClick="0" endSnd="0"/>
              </a:rPr>
              <a:t>https://ru.wikipedia.org/wiki/Натуральное_хозяйство</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Helvetica"/>
        <a:ea typeface="Helvetica"/>
        <a:cs typeface="Helvetica"/>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500" u="none" kumimoji="0" normalizeH="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2000"/>
          </a:spcBef>
          <a:spcAft>
            <a:spcPts val="0"/>
          </a:spcAft>
          <a:buClrTx/>
          <a:buSzTx/>
          <a:buFontTx/>
          <a:buNone/>
          <a:tabLst/>
          <a:defRPr b="0" baseline="0" cap="none" i="1" spc="39" strike="noStrike" sz="4000" u="none" kumimoji="0" normalizeH="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Helvetica"/>
        <a:ea typeface="Helvetica"/>
        <a:cs typeface="Helvetica"/>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500" u="none" kumimoji="0" normalizeH="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2000"/>
          </a:spcBef>
          <a:spcAft>
            <a:spcPts val="0"/>
          </a:spcAft>
          <a:buClrTx/>
          <a:buSzTx/>
          <a:buFontTx/>
          <a:buNone/>
          <a:tabLst/>
          <a:defRPr b="0" baseline="0" cap="none" i="1" spc="39" strike="noStrike" sz="4000" u="none" kumimoji="0" normalizeH="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