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59" r:id="rId3"/>
    <p:sldId id="297" r:id="rId4"/>
    <p:sldId id="264" r:id="rId5"/>
    <p:sldId id="265" r:id="rId6"/>
    <p:sldId id="269" r:id="rId7"/>
    <p:sldId id="270" r:id="rId8"/>
    <p:sldId id="271" r:id="rId9"/>
    <p:sldId id="274" r:id="rId10"/>
    <p:sldId id="275" r:id="rId11"/>
    <p:sldId id="303" r:id="rId12"/>
    <p:sldId id="280" r:id="rId13"/>
    <p:sldId id="282" r:id="rId14"/>
    <p:sldId id="283" r:id="rId15"/>
    <p:sldId id="285" r:id="rId16"/>
    <p:sldId id="287" r:id="rId17"/>
    <p:sldId id="288" r:id="rId18"/>
    <p:sldId id="289" r:id="rId19"/>
    <p:sldId id="291" r:id="rId20"/>
    <p:sldId id="293" r:id="rId21"/>
    <p:sldId id="305" r:id="rId22"/>
    <p:sldId id="295" r:id="rId23"/>
    <p:sldId id="304" r:id="rId24"/>
    <p:sldId id="301" r:id="rId25"/>
    <p:sldId id="299" r:id="rId26"/>
    <p:sldId id="298" r:id="rId27"/>
    <p:sldId id="30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07439-DB47-4190-AC55-532487258D16}" type="datetimeFigureOut">
              <a:rPr lang="en-US" smtClean="0"/>
              <a:t>5/25/2017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BDC2E-E20E-41F7-8D46-3C646786B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4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1D5F1-8580-42D6-B3CC-A72448B742A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65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845514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427419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91561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377779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616238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488959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276669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009599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218053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19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35046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08039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945012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236802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85130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072213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497889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338209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433802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27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86579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209370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138739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23844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402318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706804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0096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FA2AB-B140-4A9A-A0B5-74083AA6CAC8}" type="slidenum">
              <a:rPr lang="en-US" altLang="ru-RU" smtClean="0"/>
              <a:pPr/>
              <a:t>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01127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1829279" y="2312245"/>
            <a:ext cx="8533447" cy="24036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333" b="1" baseline="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5182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9777" y="1850763"/>
            <a:ext cx="11016959" cy="3685860"/>
          </a:xfrm>
          <a:prstGeom prst="rect">
            <a:avLst/>
          </a:prstGeom>
        </p:spPr>
        <p:txBody>
          <a:bodyPr vert="horz" numCol="1" spcCol="182880"/>
          <a:lstStyle>
            <a:lvl1pPr>
              <a:defRPr lang="en-US" sz="1867" b="0" baseline="0" dirty="0" smtClean="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609780" y="1435955"/>
            <a:ext cx="6303257" cy="406399"/>
          </a:xfrm>
          <a:prstGeom prst="rect">
            <a:avLst/>
          </a:prstGeom>
        </p:spPr>
        <p:txBody>
          <a:bodyPr vert="horz"/>
          <a:lstStyle>
            <a:lvl1pPr>
              <a:defRPr sz="2133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333" kern="1200" cap="all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66467" y="351424"/>
            <a:ext cx="5122333" cy="323849"/>
          </a:xfrm>
          <a:prstGeom prst="rect">
            <a:avLst/>
          </a:prstGeom>
        </p:spPr>
        <p:txBody>
          <a:bodyPr vert="horz"/>
          <a:lstStyle>
            <a:lvl1pPr algn="r">
              <a:defRPr sz="240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65FF48-CD16-6F47-946E-37FE66AC3765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14" name="Date Placeholder 9"/>
          <p:cNvSpPr>
            <a:spLocks noGrp="1"/>
          </p:cNvSpPr>
          <p:nvPr>
            <p:ph type="dt" sz="half" idx="24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39642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 algn="ctr">
              <a:buNone/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  <a:lvl2pPr marL="519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8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7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6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6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6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257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8" y="-35738"/>
            <a:ext cx="2932679" cy="1882631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5937" y="1846719"/>
            <a:ext cx="12192000" cy="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58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9"/>
          <p:cNvCxnSpPr/>
          <p:nvPr userDrawn="1"/>
        </p:nvCxnSpPr>
        <p:spPr>
          <a:xfrm>
            <a:off x="717974" y="5094901"/>
            <a:ext cx="76623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 userDrawn="1"/>
        </p:nvCxnSpPr>
        <p:spPr>
          <a:xfrm>
            <a:off x="11086253" y="362292"/>
            <a:ext cx="0" cy="3452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6641" y="363142"/>
            <a:ext cx="642500" cy="36569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067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>
                <a:solidFill>
                  <a:srgbClr val="B4B4B4"/>
                </a:solidFill>
              </a:rPr>
              <a:pPr/>
              <a:t>‹#›</a:t>
            </a:fld>
            <a:endParaRPr lang="en-US" altLang="ru-RU" dirty="0">
              <a:solidFill>
                <a:srgbClr val="B4B4B4"/>
              </a:solidFill>
            </a:endParaRPr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7"/>
          </p:nvPr>
        </p:nvSpPr>
        <p:spPr>
          <a:xfrm>
            <a:off x="717973" y="4201455"/>
            <a:ext cx="8740987" cy="3709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Freeform 8"/>
          <p:cNvSpPr>
            <a:spLocks noEditPoints="1"/>
          </p:cNvSpPr>
          <p:nvPr userDrawn="1"/>
        </p:nvSpPr>
        <p:spPr bwMode="auto">
          <a:xfrm>
            <a:off x="9606831" y="439554"/>
            <a:ext cx="1333245" cy="300348"/>
          </a:xfrm>
          <a:custGeom>
            <a:avLst/>
            <a:gdLst>
              <a:gd name="T0" fmla="*/ 353 w 960"/>
              <a:gd name="T1" fmla="*/ 93 h 214"/>
              <a:gd name="T2" fmla="*/ 350 w 960"/>
              <a:gd name="T3" fmla="*/ 82 h 214"/>
              <a:gd name="T4" fmla="*/ 458 w 960"/>
              <a:gd name="T5" fmla="*/ 108 h 214"/>
              <a:gd name="T6" fmla="*/ 484 w 960"/>
              <a:gd name="T7" fmla="*/ 53 h 214"/>
              <a:gd name="T8" fmla="*/ 470 w 960"/>
              <a:gd name="T9" fmla="*/ 93 h 214"/>
              <a:gd name="T10" fmla="*/ 508 w 960"/>
              <a:gd name="T11" fmla="*/ 39 h 214"/>
              <a:gd name="T12" fmla="*/ 544 w 960"/>
              <a:gd name="T13" fmla="*/ 107 h 214"/>
              <a:gd name="T14" fmla="*/ 426 w 960"/>
              <a:gd name="T15" fmla="*/ 52 h 214"/>
              <a:gd name="T16" fmla="*/ 394 w 960"/>
              <a:gd name="T17" fmla="*/ 82 h 214"/>
              <a:gd name="T18" fmla="*/ 411 w 960"/>
              <a:gd name="T19" fmla="*/ 64 h 214"/>
              <a:gd name="T20" fmla="*/ 411 w 960"/>
              <a:gd name="T21" fmla="*/ 64 h 214"/>
              <a:gd name="T22" fmla="*/ 235 w 960"/>
              <a:gd name="T23" fmla="*/ 39 h 214"/>
              <a:gd name="T24" fmla="*/ 305 w 960"/>
              <a:gd name="T25" fmla="*/ 39 h 214"/>
              <a:gd name="T26" fmla="*/ 836 w 960"/>
              <a:gd name="T27" fmla="*/ 107 h 214"/>
              <a:gd name="T28" fmla="*/ 836 w 960"/>
              <a:gd name="T29" fmla="*/ 80 h 214"/>
              <a:gd name="T30" fmla="*/ 876 w 960"/>
              <a:gd name="T31" fmla="*/ 66 h 214"/>
              <a:gd name="T32" fmla="*/ 905 w 960"/>
              <a:gd name="T33" fmla="*/ 107 h 214"/>
              <a:gd name="T34" fmla="*/ 774 w 960"/>
              <a:gd name="T35" fmla="*/ 108 h 214"/>
              <a:gd name="T36" fmla="*/ 929 w 960"/>
              <a:gd name="T37" fmla="*/ 107 h 214"/>
              <a:gd name="T38" fmla="*/ 763 w 960"/>
              <a:gd name="T39" fmla="*/ 67 h 214"/>
              <a:gd name="T40" fmla="*/ 713 w 960"/>
              <a:gd name="T41" fmla="*/ 60 h 214"/>
              <a:gd name="T42" fmla="*/ 728 w 960"/>
              <a:gd name="T43" fmla="*/ 81 h 214"/>
              <a:gd name="T44" fmla="*/ 740 w 960"/>
              <a:gd name="T45" fmla="*/ 67 h 214"/>
              <a:gd name="T46" fmla="*/ 601 w 960"/>
              <a:gd name="T47" fmla="*/ 107 h 214"/>
              <a:gd name="T48" fmla="*/ 551 w 960"/>
              <a:gd name="T49" fmla="*/ 107 h 214"/>
              <a:gd name="T50" fmla="*/ 615 w 960"/>
              <a:gd name="T51" fmla="*/ 107 h 214"/>
              <a:gd name="T52" fmla="*/ 107 w 960"/>
              <a:gd name="T53" fmla="*/ 0 h 214"/>
              <a:gd name="T54" fmla="*/ 119 w 960"/>
              <a:gd name="T55" fmla="*/ 121 h 214"/>
              <a:gd name="T56" fmla="*/ 85 w 960"/>
              <a:gd name="T57" fmla="*/ 82 h 214"/>
              <a:gd name="T58" fmla="*/ 21 w 960"/>
              <a:gd name="T59" fmla="*/ 120 h 214"/>
              <a:gd name="T60" fmla="*/ 704 w 960"/>
              <a:gd name="T61" fmla="*/ 39 h 214"/>
              <a:gd name="T62" fmla="*/ 654 w 960"/>
              <a:gd name="T63" fmla="*/ 39 h 214"/>
              <a:gd name="T64" fmla="*/ 314 w 960"/>
              <a:gd name="T65" fmla="*/ 149 h 214"/>
              <a:gd name="T66" fmla="*/ 300 w 960"/>
              <a:gd name="T67" fmla="*/ 171 h 214"/>
              <a:gd name="T68" fmla="*/ 354 w 960"/>
              <a:gd name="T69" fmla="*/ 145 h 214"/>
              <a:gd name="T70" fmla="*/ 333 w 960"/>
              <a:gd name="T71" fmla="*/ 149 h 214"/>
              <a:gd name="T72" fmla="*/ 253 w 960"/>
              <a:gd name="T73" fmla="*/ 145 h 214"/>
              <a:gd name="T74" fmla="*/ 612 w 960"/>
              <a:gd name="T75" fmla="*/ 176 h 214"/>
              <a:gd name="T76" fmla="*/ 549 w 960"/>
              <a:gd name="T77" fmla="*/ 149 h 214"/>
              <a:gd name="T78" fmla="*/ 528 w 960"/>
              <a:gd name="T79" fmla="*/ 145 h 214"/>
              <a:gd name="T80" fmla="*/ 659 w 960"/>
              <a:gd name="T81" fmla="*/ 149 h 214"/>
              <a:gd name="T82" fmla="*/ 672 w 960"/>
              <a:gd name="T83" fmla="*/ 171 h 214"/>
              <a:gd name="T84" fmla="*/ 659 w 960"/>
              <a:gd name="T85" fmla="*/ 149 h 214"/>
              <a:gd name="T86" fmla="*/ 578 w 960"/>
              <a:gd name="T87" fmla="*/ 176 h 214"/>
              <a:gd name="T88" fmla="*/ 402 w 960"/>
              <a:gd name="T89" fmla="*/ 172 h 214"/>
              <a:gd name="T90" fmla="*/ 393 w 960"/>
              <a:gd name="T91" fmla="*/ 171 h 214"/>
              <a:gd name="T92" fmla="*/ 383 w 960"/>
              <a:gd name="T93" fmla="*/ 161 h 214"/>
              <a:gd name="T94" fmla="*/ 401 w 960"/>
              <a:gd name="T95" fmla="*/ 150 h 214"/>
              <a:gd name="T96" fmla="*/ 403 w 960"/>
              <a:gd name="T97" fmla="*/ 166 h 214"/>
              <a:gd name="T98" fmla="*/ 450 w 960"/>
              <a:gd name="T99" fmla="*/ 145 h 214"/>
              <a:gd name="T100" fmla="*/ 464 w 960"/>
              <a:gd name="T101" fmla="*/ 170 h 214"/>
              <a:gd name="T102" fmla="*/ 465 w 960"/>
              <a:gd name="T103" fmla="*/ 164 h 214"/>
              <a:gd name="T104" fmla="*/ 456 w 960"/>
              <a:gd name="T105" fmla="*/ 157 h 214"/>
              <a:gd name="T106" fmla="*/ 496 w 960"/>
              <a:gd name="T107" fmla="*/ 145 h 214"/>
              <a:gd name="T108" fmla="*/ 512 w 960"/>
              <a:gd name="T109" fmla="*/ 176 h 214"/>
              <a:gd name="T110" fmla="*/ 496 w 960"/>
              <a:gd name="T111" fmla="*/ 16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60" h="214">
                <a:moveTo>
                  <a:pt x="353" y="39"/>
                </a:moveTo>
                <a:cubicBezTo>
                  <a:pt x="336" y="39"/>
                  <a:pt x="336" y="39"/>
                  <a:pt x="336" y="39"/>
                </a:cubicBezTo>
                <a:cubicBezTo>
                  <a:pt x="317" y="107"/>
                  <a:pt x="317" y="107"/>
                  <a:pt x="317" y="107"/>
                </a:cubicBezTo>
                <a:cubicBezTo>
                  <a:pt x="332" y="107"/>
                  <a:pt x="332" y="107"/>
                  <a:pt x="332" y="107"/>
                </a:cubicBezTo>
                <a:cubicBezTo>
                  <a:pt x="335" y="93"/>
                  <a:pt x="335" y="93"/>
                  <a:pt x="335" y="93"/>
                </a:cubicBezTo>
                <a:cubicBezTo>
                  <a:pt x="353" y="93"/>
                  <a:pt x="353" y="93"/>
                  <a:pt x="353" y="93"/>
                </a:cubicBezTo>
                <a:cubicBezTo>
                  <a:pt x="356" y="107"/>
                  <a:pt x="356" y="107"/>
                  <a:pt x="356" y="107"/>
                </a:cubicBezTo>
                <a:cubicBezTo>
                  <a:pt x="371" y="107"/>
                  <a:pt x="371" y="107"/>
                  <a:pt x="371" y="107"/>
                </a:cubicBezTo>
                <a:lnTo>
                  <a:pt x="353" y="39"/>
                </a:lnTo>
                <a:close/>
                <a:moveTo>
                  <a:pt x="338" y="82"/>
                </a:moveTo>
                <a:cubicBezTo>
                  <a:pt x="344" y="56"/>
                  <a:pt x="344" y="56"/>
                  <a:pt x="344" y="56"/>
                </a:cubicBezTo>
                <a:cubicBezTo>
                  <a:pt x="350" y="82"/>
                  <a:pt x="350" y="82"/>
                  <a:pt x="350" y="82"/>
                </a:cubicBezTo>
                <a:lnTo>
                  <a:pt x="338" y="82"/>
                </a:lnTo>
                <a:close/>
                <a:moveTo>
                  <a:pt x="461" y="67"/>
                </a:moveTo>
                <a:cubicBezTo>
                  <a:pt x="485" y="67"/>
                  <a:pt x="485" y="67"/>
                  <a:pt x="485" y="67"/>
                </a:cubicBezTo>
                <a:cubicBezTo>
                  <a:pt x="485" y="103"/>
                  <a:pt x="485" y="103"/>
                  <a:pt x="485" y="103"/>
                </a:cubicBezTo>
                <a:cubicBezTo>
                  <a:pt x="481" y="106"/>
                  <a:pt x="477" y="108"/>
                  <a:pt x="470" y="108"/>
                </a:cubicBezTo>
                <a:cubicBezTo>
                  <a:pt x="458" y="108"/>
                  <a:pt x="458" y="108"/>
                  <a:pt x="458" y="108"/>
                </a:cubicBezTo>
                <a:cubicBezTo>
                  <a:pt x="445" y="108"/>
                  <a:pt x="435" y="98"/>
                  <a:pt x="435" y="84"/>
                </a:cubicBezTo>
                <a:cubicBezTo>
                  <a:pt x="435" y="64"/>
                  <a:pt x="435" y="64"/>
                  <a:pt x="435" y="64"/>
                </a:cubicBezTo>
                <a:cubicBezTo>
                  <a:pt x="435" y="63"/>
                  <a:pt x="435" y="61"/>
                  <a:pt x="435" y="60"/>
                </a:cubicBezTo>
                <a:cubicBezTo>
                  <a:pt x="436" y="46"/>
                  <a:pt x="446" y="38"/>
                  <a:pt x="459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53"/>
                  <a:pt x="484" y="53"/>
                  <a:pt x="484" y="53"/>
                </a:cubicBezTo>
                <a:cubicBezTo>
                  <a:pt x="460" y="53"/>
                  <a:pt x="460" y="53"/>
                  <a:pt x="460" y="53"/>
                </a:cubicBezTo>
                <a:cubicBezTo>
                  <a:pt x="452" y="53"/>
                  <a:pt x="449" y="58"/>
                  <a:pt x="449" y="64"/>
                </a:cubicBezTo>
                <a:cubicBezTo>
                  <a:pt x="449" y="81"/>
                  <a:pt x="449" y="81"/>
                  <a:pt x="449" y="81"/>
                </a:cubicBezTo>
                <a:cubicBezTo>
                  <a:pt x="449" y="88"/>
                  <a:pt x="452" y="93"/>
                  <a:pt x="460" y="93"/>
                </a:cubicBezTo>
                <a:cubicBezTo>
                  <a:pt x="466" y="93"/>
                  <a:pt x="466" y="93"/>
                  <a:pt x="466" y="93"/>
                </a:cubicBezTo>
                <a:cubicBezTo>
                  <a:pt x="467" y="93"/>
                  <a:pt x="469" y="93"/>
                  <a:pt x="470" y="93"/>
                </a:cubicBezTo>
                <a:cubicBezTo>
                  <a:pt x="470" y="88"/>
                  <a:pt x="470" y="85"/>
                  <a:pt x="470" y="80"/>
                </a:cubicBezTo>
                <a:cubicBezTo>
                  <a:pt x="461" y="80"/>
                  <a:pt x="461" y="80"/>
                  <a:pt x="461" y="80"/>
                </a:cubicBezTo>
                <a:lnTo>
                  <a:pt x="461" y="67"/>
                </a:lnTo>
                <a:close/>
                <a:moveTo>
                  <a:pt x="544" y="107"/>
                </a:moveTo>
                <a:cubicBezTo>
                  <a:pt x="525" y="39"/>
                  <a:pt x="525" y="39"/>
                  <a:pt x="525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489" y="107"/>
                  <a:pt x="489" y="107"/>
                  <a:pt x="489" y="107"/>
                </a:cubicBezTo>
                <a:cubicBezTo>
                  <a:pt x="505" y="107"/>
                  <a:pt x="505" y="107"/>
                  <a:pt x="505" y="107"/>
                </a:cubicBezTo>
                <a:cubicBezTo>
                  <a:pt x="508" y="93"/>
                  <a:pt x="508" y="93"/>
                  <a:pt x="508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9" y="107"/>
                  <a:pt x="529" y="107"/>
                  <a:pt x="529" y="107"/>
                </a:cubicBezTo>
                <a:lnTo>
                  <a:pt x="544" y="107"/>
                </a:lnTo>
                <a:close/>
                <a:moveTo>
                  <a:pt x="511" y="82"/>
                </a:moveTo>
                <a:cubicBezTo>
                  <a:pt x="517" y="56"/>
                  <a:pt x="517" y="56"/>
                  <a:pt x="517" y="56"/>
                </a:cubicBezTo>
                <a:cubicBezTo>
                  <a:pt x="523" y="82"/>
                  <a:pt x="523" y="82"/>
                  <a:pt x="523" y="82"/>
                </a:cubicBezTo>
                <a:lnTo>
                  <a:pt x="511" y="82"/>
                </a:lnTo>
                <a:close/>
                <a:moveTo>
                  <a:pt x="426" y="67"/>
                </a:moveTo>
                <a:cubicBezTo>
                  <a:pt x="426" y="52"/>
                  <a:pt x="426" y="52"/>
                  <a:pt x="426" y="52"/>
                </a:cubicBezTo>
                <a:cubicBezTo>
                  <a:pt x="426" y="46"/>
                  <a:pt x="422" y="41"/>
                  <a:pt x="416" y="40"/>
                </a:cubicBezTo>
                <a:cubicBezTo>
                  <a:pt x="413" y="39"/>
                  <a:pt x="409" y="39"/>
                  <a:pt x="405" y="39"/>
                </a:cubicBezTo>
                <a:cubicBezTo>
                  <a:pt x="379" y="39"/>
                  <a:pt x="379" y="39"/>
                  <a:pt x="379" y="39"/>
                </a:cubicBezTo>
                <a:cubicBezTo>
                  <a:pt x="379" y="107"/>
                  <a:pt x="379" y="107"/>
                  <a:pt x="379" y="107"/>
                </a:cubicBezTo>
                <a:cubicBezTo>
                  <a:pt x="394" y="107"/>
                  <a:pt x="394" y="107"/>
                  <a:pt x="394" y="107"/>
                </a:cubicBezTo>
                <a:cubicBezTo>
                  <a:pt x="394" y="82"/>
                  <a:pt x="394" y="82"/>
                  <a:pt x="394" y="82"/>
                </a:cubicBezTo>
                <a:cubicBezTo>
                  <a:pt x="403" y="82"/>
                  <a:pt x="403" y="82"/>
                  <a:pt x="403" y="82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30" y="107"/>
                  <a:pt x="430" y="107"/>
                  <a:pt x="430" y="107"/>
                </a:cubicBezTo>
                <a:cubicBezTo>
                  <a:pt x="417" y="79"/>
                  <a:pt x="417" y="79"/>
                  <a:pt x="417" y="79"/>
                </a:cubicBezTo>
                <a:cubicBezTo>
                  <a:pt x="423" y="77"/>
                  <a:pt x="426" y="73"/>
                  <a:pt x="426" y="67"/>
                </a:cubicBezTo>
                <a:close/>
                <a:moveTo>
                  <a:pt x="411" y="64"/>
                </a:moveTo>
                <a:cubicBezTo>
                  <a:pt x="411" y="67"/>
                  <a:pt x="409" y="69"/>
                  <a:pt x="406" y="69"/>
                </a:cubicBezTo>
                <a:cubicBezTo>
                  <a:pt x="394" y="69"/>
                  <a:pt x="394" y="69"/>
                  <a:pt x="394" y="69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406" y="52"/>
                  <a:pt x="406" y="52"/>
                  <a:pt x="406" y="52"/>
                </a:cubicBezTo>
                <a:cubicBezTo>
                  <a:pt x="409" y="52"/>
                  <a:pt x="411" y="54"/>
                  <a:pt x="411" y="57"/>
                </a:cubicBezTo>
                <a:lnTo>
                  <a:pt x="411" y="64"/>
                </a:lnTo>
                <a:close/>
                <a:moveTo>
                  <a:pt x="303" y="107"/>
                </a:moveTo>
                <a:cubicBezTo>
                  <a:pt x="286" y="107"/>
                  <a:pt x="286" y="107"/>
                  <a:pt x="286" y="107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0" y="107"/>
                  <a:pt x="270" y="107"/>
                  <a:pt x="270" y="107"/>
                </a:cubicBezTo>
                <a:cubicBezTo>
                  <a:pt x="253" y="107"/>
                  <a:pt x="253" y="107"/>
                  <a:pt x="253" y="107"/>
                </a:cubicBezTo>
                <a:cubicBezTo>
                  <a:pt x="235" y="39"/>
                  <a:pt x="235" y="39"/>
                  <a:pt x="235" y="39"/>
                </a:cubicBezTo>
                <a:cubicBezTo>
                  <a:pt x="251" y="39"/>
                  <a:pt x="251" y="39"/>
                  <a:pt x="251" y="39"/>
                </a:cubicBezTo>
                <a:cubicBezTo>
                  <a:pt x="261" y="83"/>
                  <a:pt x="261" y="83"/>
                  <a:pt x="261" y="83"/>
                </a:cubicBezTo>
                <a:cubicBezTo>
                  <a:pt x="269" y="39"/>
                  <a:pt x="269" y="39"/>
                  <a:pt x="269" y="39"/>
                </a:cubicBezTo>
                <a:cubicBezTo>
                  <a:pt x="288" y="39"/>
                  <a:pt x="288" y="39"/>
                  <a:pt x="288" y="39"/>
                </a:cubicBezTo>
                <a:cubicBezTo>
                  <a:pt x="295" y="83"/>
                  <a:pt x="295" y="83"/>
                  <a:pt x="295" y="83"/>
                </a:cubicBezTo>
                <a:cubicBezTo>
                  <a:pt x="305" y="39"/>
                  <a:pt x="305" y="39"/>
                  <a:pt x="305" y="39"/>
                </a:cubicBezTo>
                <a:cubicBezTo>
                  <a:pt x="322" y="39"/>
                  <a:pt x="322" y="39"/>
                  <a:pt x="322" y="39"/>
                </a:cubicBezTo>
                <a:lnTo>
                  <a:pt x="303" y="107"/>
                </a:lnTo>
                <a:close/>
                <a:moveTo>
                  <a:pt x="836" y="39"/>
                </a:moveTo>
                <a:cubicBezTo>
                  <a:pt x="850" y="39"/>
                  <a:pt x="850" y="39"/>
                  <a:pt x="850" y="39"/>
                </a:cubicBezTo>
                <a:cubicBezTo>
                  <a:pt x="850" y="107"/>
                  <a:pt x="850" y="107"/>
                  <a:pt x="850" y="107"/>
                </a:cubicBezTo>
                <a:cubicBezTo>
                  <a:pt x="836" y="107"/>
                  <a:pt x="836" y="107"/>
                  <a:pt x="836" y="107"/>
                </a:cubicBezTo>
                <a:cubicBezTo>
                  <a:pt x="814" y="67"/>
                  <a:pt x="814" y="67"/>
                  <a:pt x="814" y="67"/>
                </a:cubicBezTo>
                <a:cubicBezTo>
                  <a:pt x="814" y="107"/>
                  <a:pt x="814" y="107"/>
                  <a:pt x="814" y="107"/>
                </a:cubicBezTo>
                <a:cubicBezTo>
                  <a:pt x="799" y="107"/>
                  <a:pt x="799" y="107"/>
                  <a:pt x="799" y="107"/>
                </a:cubicBezTo>
                <a:cubicBezTo>
                  <a:pt x="799" y="39"/>
                  <a:pt x="799" y="39"/>
                  <a:pt x="799" y="39"/>
                </a:cubicBezTo>
                <a:cubicBezTo>
                  <a:pt x="814" y="39"/>
                  <a:pt x="814" y="39"/>
                  <a:pt x="814" y="39"/>
                </a:cubicBezTo>
                <a:cubicBezTo>
                  <a:pt x="836" y="80"/>
                  <a:pt x="836" y="80"/>
                  <a:pt x="836" y="80"/>
                </a:cubicBezTo>
                <a:lnTo>
                  <a:pt x="836" y="39"/>
                </a:lnTo>
                <a:close/>
                <a:moveTo>
                  <a:pt x="861" y="39"/>
                </a:moveTo>
                <a:cubicBezTo>
                  <a:pt x="905" y="39"/>
                  <a:pt x="905" y="39"/>
                  <a:pt x="905" y="39"/>
                </a:cubicBezTo>
                <a:cubicBezTo>
                  <a:pt x="905" y="52"/>
                  <a:pt x="905" y="52"/>
                  <a:pt x="905" y="52"/>
                </a:cubicBezTo>
                <a:cubicBezTo>
                  <a:pt x="876" y="52"/>
                  <a:pt x="876" y="52"/>
                  <a:pt x="876" y="52"/>
                </a:cubicBezTo>
                <a:cubicBezTo>
                  <a:pt x="876" y="66"/>
                  <a:pt x="876" y="66"/>
                  <a:pt x="876" y="66"/>
                </a:cubicBezTo>
                <a:cubicBezTo>
                  <a:pt x="902" y="66"/>
                  <a:pt x="902" y="66"/>
                  <a:pt x="902" y="66"/>
                </a:cubicBezTo>
                <a:cubicBezTo>
                  <a:pt x="902" y="79"/>
                  <a:pt x="902" y="79"/>
                  <a:pt x="902" y="79"/>
                </a:cubicBezTo>
                <a:cubicBezTo>
                  <a:pt x="876" y="79"/>
                  <a:pt x="876" y="79"/>
                  <a:pt x="876" y="79"/>
                </a:cubicBezTo>
                <a:cubicBezTo>
                  <a:pt x="876" y="94"/>
                  <a:pt x="876" y="94"/>
                  <a:pt x="876" y="94"/>
                </a:cubicBezTo>
                <a:cubicBezTo>
                  <a:pt x="905" y="94"/>
                  <a:pt x="905" y="94"/>
                  <a:pt x="905" y="94"/>
                </a:cubicBezTo>
                <a:cubicBezTo>
                  <a:pt x="905" y="107"/>
                  <a:pt x="905" y="107"/>
                  <a:pt x="905" y="107"/>
                </a:cubicBezTo>
                <a:cubicBezTo>
                  <a:pt x="861" y="107"/>
                  <a:pt x="861" y="107"/>
                  <a:pt x="861" y="107"/>
                </a:cubicBezTo>
                <a:lnTo>
                  <a:pt x="861" y="39"/>
                </a:lnTo>
                <a:close/>
                <a:moveTo>
                  <a:pt x="774" y="94"/>
                </a:moveTo>
                <a:cubicBezTo>
                  <a:pt x="788" y="94"/>
                  <a:pt x="788" y="94"/>
                  <a:pt x="788" y="94"/>
                </a:cubicBezTo>
                <a:cubicBezTo>
                  <a:pt x="788" y="108"/>
                  <a:pt x="788" y="108"/>
                  <a:pt x="788" y="108"/>
                </a:cubicBezTo>
                <a:cubicBezTo>
                  <a:pt x="774" y="108"/>
                  <a:pt x="774" y="108"/>
                  <a:pt x="774" y="108"/>
                </a:cubicBezTo>
                <a:lnTo>
                  <a:pt x="774" y="94"/>
                </a:lnTo>
                <a:close/>
                <a:moveTo>
                  <a:pt x="960" y="39"/>
                </a:moveTo>
                <a:cubicBezTo>
                  <a:pt x="960" y="52"/>
                  <a:pt x="960" y="52"/>
                  <a:pt x="960" y="52"/>
                </a:cubicBezTo>
                <a:cubicBezTo>
                  <a:pt x="943" y="52"/>
                  <a:pt x="943" y="52"/>
                  <a:pt x="943" y="52"/>
                </a:cubicBezTo>
                <a:cubicBezTo>
                  <a:pt x="943" y="107"/>
                  <a:pt x="943" y="107"/>
                  <a:pt x="943" y="107"/>
                </a:cubicBezTo>
                <a:cubicBezTo>
                  <a:pt x="929" y="107"/>
                  <a:pt x="929" y="107"/>
                  <a:pt x="929" y="107"/>
                </a:cubicBezTo>
                <a:cubicBezTo>
                  <a:pt x="929" y="52"/>
                  <a:pt x="929" y="52"/>
                  <a:pt x="929" y="52"/>
                </a:cubicBezTo>
                <a:cubicBezTo>
                  <a:pt x="912" y="52"/>
                  <a:pt x="912" y="52"/>
                  <a:pt x="912" y="52"/>
                </a:cubicBezTo>
                <a:cubicBezTo>
                  <a:pt x="912" y="39"/>
                  <a:pt x="912" y="39"/>
                  <a:pt x="912" y="39"/>
                </a:cubicBezTo>
                <a:lnTo>
                  <a:pt x="960" y="39"/>
                </a:lnTo>
                <a:close/>
                <a:moveTo>
                  <a:pt x="740" y="67"/>
                </a:moveTo>
                <a:cubicBezTo>
                  <a:pt x="763" y="67"/>
                  <a:pt x="763" y="67"/>
                  <a:pt x="763" y="67"/>
                </a:cubicBezTo>
                <a:cubicBezTo>
                  <a:pt x="763" y="103"/>
                  <a:pt x="763" y="103"/>
                  <a:pt x="763" y="103"/>
                </a:cubicBezTo>
                <a:cubicBezTo>
                  <a:pt x="759" y="106"/>
                  <a:pt x="755" y="108"/>
                  <a:pt x="748" y="108"/>
                </a:cubicBezTo>
                <a:cubicBezTo>
                  <a:pt x="736" y="108"/>
                  <a:pt x="736" y="108"/>
                  <a:pt x="736" y="108"/>
                </a:cubicBezTo>
                <a:cubicBezTo>
                  <a:pt x="723" y="108"/>
                  <a:pt x="713" y="98"/>
                  <a:pt x="713" y="8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3"/>
                  <a:pt x="713" y="61"/>
                  <a:pt x="713" y="60"/>
                </a:cubicBezTo>
                <a:cubicBezTo>
                  <a:pt x="715" y="46"/>
                  <a:pt x="724" y="38"/>
                  <a:pt x="738" y="38"/>
                </a:cubicBezTo>
                <a:cubicBezTo>
                  <a:pt x="762" y="38"/>
                  <a:pt x="762" y="38"/>
                  <a:pt x="762" y="38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39" y="53"/>
                  <a:pt x="739" y="53"/>
                  <a:pt x="739" y="53"/>
                </a:cubicBezTo>
                <a:cubicBezTo>
                  <a:pt x="731" y="53"/>
                  <a:pt x="728" y="58"/>
                  <a:pt x="728" y="64"/>
                </a:cubicBezTo>
                <a:cubicBezTo>
                  <a:pt x="728" y="81"/>
                  <a:pt x="728" y="81"/>
                  <a:pt x="728" y="81"/>
                </a:cubicBezTo>
                <a:cubicBezTo>
                  <a:pt x="728" y="88"/>
                  <a:pt x="730" y="93"/>
                  <a:pt x="738" y="93"/>
                </a:cubicBezTo>
                <a:cubicBezTo>
                  <a:pt x="744" y="93"/>
                  <a:pt x="744" y="93"/>
                  <a:pt x="744" y="93"/>
                </a:cubicBezTo>
                <a:cubicBezTo>
                  <a:pt x="745" y="93"/>
                  <a:pt x="747" y="93"/>
                  <a:pt x="748" y="93"/>
                </a:cubicBezTo>
                <a:cubicBezTo>
                  <a:pt x="748" y="88"/>
                  <a:pt x="748" y="85"/>
                  <a:pt x="748" y="80"/>
                </a:cubicBezTo>
                <a:cubicBezTo>
                  <a:pt x="740" y="80"/>
                  <a:pt x="740" y="80"/>
                  <a:pt x="740" y="80"/>
                </a:cubicBezTo>
                <a:lnTo>
                  <a:pt x="740" y="67"/>
                </a:lnTo>
                <a:close/>
                <a:moveTo>
                  <a:pt x="627" y="39"/>
                </a:moveTo>
                <a:cubicBezTo>
                  <a:pt x="642" y="39"/>
                  <a:pt x="642" y="39"/>
                  <a:pt x="642" y="39"/>
                </a:cubicBezTo>
                <a:cubicBezTo>
                  <a:pt x="642" y="107"/>
                  <a:pt x="642" y="107"/>
                  <a:pt x="642" y="107"/>
                </a:cubicBezTo>
                <a:cubicBezTo>
                  <a:pt x="627" y="107"/>
                  <a:pt x="627" y="107"/>
                  <a:pt x="627" y="107"/>
                </a:cubicBezTo>
                <a:lnTo>
                  <a:pt x="627" y="39"/>
                </a:lnTo>
                <a:close/>
                <a:moveTo>
                  <a:pt x="601" y="107"/>
                </a:moveTo>
                <a:cubicBezTo>
                  <a:pt x="601" y="66"/>
                  <a:pt x="601" y="66"/>
                  <a:pt x="601" y="66"/>
                </a:cubicBezTo>
                <a:cubicBezTo>
                  <a:pt x="590" y="107"/>
                  <a:pt x="590" y="107"/>
                  <a:pt x="590" y="107"/>
                </a:cubicBezTo>
                <a:cubicBezTo>
                  <a:pt x="576" y="107"/>
                  <a:pt x="576" y="107"/>
                  <a:pt x="576" y="107"/>
                </a:cubicBezTo>
                <a:cubicBezTo>
                  <a:pt x="565" y="66"/>
                  <a:pt x="565" y="66"/>
                  <a:pt x="565" y="66"/>
                </a:cubicBezTo>
                <a:cubicBezTo>
                  <a:pt x="565" y="107"/>
                  <a:pt x="565" y="107"/>
                  <a:pt x="565" y="107"/>
                </a:cubicBezTo>
                <a:cubicBezTo>
                  <a:pt x="551" y="107"/>
                  <a:pt x="551" y="107"/>
                  <a:pt x="551" y="107"/>
                </a:cubicBezTo>
                <a:cubicBezTo>
                  <a:pt x="551" y="39"/>
                  <a:pt x="551" y="39"/>
                  <a:pt x="551" y="39"/>
                </a:cubicBezTo>
                <a:cubicBezTo>
                  <a:pt x="569" y="39"/>
                  <a:pt x="569" y="39"/>
                  <a:pt x="569" y="39"/>
                </a:cubicBezTo>
                <a:cubicBezTo>
                  <a:pt x="583" y="90"/>
                  <a:pt x="583" y="90"/>
                  <a:pt x="583" y="90"/>
                </a:cubicBezTo>
                <a:cubicBezTo>
                  <a:pt x="597" y="39"/>
                  <a:pt x="597" y="39"/>
                  <a:pt x="597" y="39"/>
                </a:cubicBezTo>
                <a:cubicBezTo>
                  <a:pt x="615" y="39"/>
                  <a:pt x="615" y="39"/>
                  <a:pt x="615" y="39"/>
                </a:cubicBezTo>
                <a:cubicBezTo>
                  <a:pt x="615" y="107"/>
                  <a:pt x="615" y="107"/>
                  <a:pt x="615" y="107"/>
                </a:cubicBezTo>
                <a:lnTo>
                  <a:pt x="601" y="107"/>
                </a:lnTo>
                <a:close/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51" y="182"/>
                </a:moveTo>
                <a:cubicBezTo>
                  <a:pt x="156" y="163"/>
                  <a:pt x="158" y="144"/>
                  <a:pt x="158" y="122"/>
                </a:cubicBezTo>
                <a:cubicBezTo>
                  <a:pt x="162" y="123"/>
                  <a:pt x="165" y="124"/>
                  <a:pt x="168" y="125"/>
                </a:cubicBezTo>
                <a:cubicBezTo>
                  <a:pt x="169" y="125"/>
                  <a:pt x="170" y="125"/>
                  <a:pt x="172" y="126"/>
                </a:cubicBezTo>
                <a:cubicBezTo>
                  <a:pt x="165" y="110"/>
                  <a:pt x="158" y="95"/>
                  <a:pt x="149" y="80"/>
                </a:cubicBezTo>
                <a:cubicBezTo>
                  <a:pt x="141" y="95"/>
                  <a:pt x="130" y="110"/>
                  <a:pt x="119" y="121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25"/>
                  <a:pt x="131" y="130"/>
                  <a:pt x="128" y="134"/>
                </a:cubicBezTo>
                <a:cubicBezTo>
                  <a:pt x="126" y="137"/>
                  <a:pt x="123" y="140"/>
                  <a:pt x="121" y="142"/>
                </a:cubicBezTo>
                <a:cubicBezTo>
                  <a:pt x="108" y="155"/>
                  <a:pt x="91" y="162"/>
                  <a:pt x="72" y="165"/>
                </a:cubicBezTo>
                <a:cubicBezTo>
                  <a:pt x="71" y="157"/>
                  <a:pt x="70" y="148"/>
                  <a:pt x="70" y="139"/>
                </a:cubicBezTo>
                <a:cubicBezTo>
                  <a:pt x="70" y="120"/>
                  <a:pt x="74" y="99"/>
                  <a:pt x="85" y="82"/>
                </a:cubicBezTo>
                <a:cubicBezTo>
                  <a:pt x="90" y="73"/>
                  <a:pt x="97" y="65"/>
                  <a:pt x="106" y="59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16" y="65"/>
                  <a:pt x="130" y="51"/>
                  <a:pt x="140" y="41"/>
                </a:cubicBezTo>
                <a:cubicBezTo>
                  <a:pt x="124" y="34"/>
                  <a:pt x="105" y="32"/>
                  <a:pt x="88" y="36"/>
                </a:cubicBezTo>
                <a:cubicBezTo>
                  <a:pt x="91" y="38"/>
                  <a:pt x="94" y="42"/>
                  <a:pt x="97" y="44"/>
                </a:cubicBezTo>
                <a:cubicBezTo>
                  <a:pt x="57" y="61"/>
                  <a:pt x="36" y="88"/>
                  <a:pt x="21" y="120"/>
                </a:cubicBezTo>
                <a:cubicBezTo>
                  <a:pt x="21" y="116"/>
                  <a:pt x="20" y="112"/>
                  <a:pt x="20" y="107"/>
                </a:cubicBezTo>
                <a:cubicBezTo>
                  <a:pt x="20" y="59"/>
                  <a:pt x="59" y="20"/>
                  <a:pt x="107" y="20"/>
                </a:cubicBezTo>
                <a:cubicBezTo>
                  <a:pt x="155" y="20"/>
                  <a:pt x="194" y="59"/>
                  <a:pt x="194" y="107"/>
                </a:cubicBezTo>
                <a:cubicBezTo>
                  <a:pt x="194" y="139"/>
                  <a:pt x="177" y="167"/>
                  <a:pt x="151" y="182"/>
                </a:cubicBezTo>
                <a:close/>
                <a:moveTo>
                  <a:pt x="690" y="39"/>
                </a:moveTo>
                <a:cubicBezTo>
                  <a:pt x="704" y="39"/>
                  <a:pt x="704" y="39"/>
                  <a:pt x="704" y="39"/>
                </a:cubicBezTo>
                <a:cubicBezTo>
                  <a:pt x="704" y="107"/>
                  <a:pt x="704" y="107"/>
                  <a:pt x="704" y="107"/>
                </a:cubicBezTo>
                <a:cubicBezTo>
                  <a:pt x="690" y="107"/>
                  <a:pt x="690" y="107"/>
                  <a:pt x="690" y="107"/>
                </a:cubicBezTo>
                <a:cubicBezTo>
                  <a:pt x="668" y="67"/>
                  <a:pt x="668" y="67"/>
                  <a:pt x="668" y="67"/>
                </a:cubicBezTo>
                <a:cubicBezTo>
                  <a:pt x="668" y="107"/>
                  <a:pt x="668" y="107"/>
                  <a:pt x="668" y="107"/>
                </a:cubicBezTo>
                <a:cubicBezTo>
                  <a:pt x="654" y="107"/>
                  <a:pt x="654" y="107"/>
                  <a:pt x="654" y="107"/>
                </a:cubicBezTo>
                <a:cubicBezTo>
                  <a:pt x="654" y="39"/>
                  <a:pt x="654" y="39"/>
                  <a:pt x="654" y="39"/>
                </a:cubicBezTo>
                <a:cubicBezTo>
                  <a:pt x="668" y="39"/>
                  <a:pt x="668" y="39"/>
                  <a:pt x="668" y="39"/>
                </a:cubicBezTo>
                <a:cubicBezTo>
                  <a:pt x="690" y="80"/>
                  <a:pt x="690" y="80"/>
                  <a:pt x="690" y="80"/>
                </a:cubicBezTo>
                <a:lnTo>
                  <a:pt x="690" y="39"/>
                </a:lnTo>
                <a:close/>
                <a:moveTo>
                  <a:pt x="294" y="145"/>
                </a:moveTo>
                <a:cubicBezTo>
                  <a:pt x="314" y="145"/>
                  <a:pt x="314" y="145"/>
                  <a:pt x="314" y="145"/>
                </a:cubicBezTo>
                <a:cubicBezTo>
                  <a:pt x="314" y="146"/>
                  <a:pt x="314" y="148"/>
                  <a:pt x="314" y="149"/>
                </a:cubicBezTo>
                <a:cubicBezTo>
                  <a:pt x="309" y="149"/>
                  <a:pt x="304" y="149"/>
                  <a:pt x="300" y="149"/>
                </a:cubicBezTo>
                <a:cubicBezTo>
                  <a:pt x="300" y="157"/>
                  <a:pt x="300" y="157"/>
                  <a:pt x="300" y="157"/>
                </a:cubicBezTo>
                <a:cubicBezTo>
                  <a:pt x="304" y="157"/>
                  <a:pt x="308" y="157"/>
                  <a:pt x="312" y="157"/>
                </a:cubicBezTo>
                <a:cubicBezTo>
                  <a:pt x="312" y="159"/>
                  <a:pt x="312" y="160"/>
                  <a:pt x="312" y="162"/>
                </a:cubicBezTo>
                <a:cubicBezTo>
                  <a:pt x="308" y="162"/>
                  <a:pt x="304" y="162"/>
                  <a:pt x="300" y="162"/>
                </a:cubicBezTo>
                <a:cubicBezTo>
                  <a:pt x="300" y="165"/>
                  <a:pt x="300" y="168"/>
                  <a:pt x="300" y="171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73"/>
                  <a:pt x="314" y="174"/>
                  <a:pt x="314" y="176"/>
                </a:cubicBezTo>
                <a:cubicBezTo>
                  <a:pt x="294" y="176"/>
                  <a:pt x="294" y="176"/>
                  <a:pt x="294" y="176"/>
                </a:cubicBezTo>
                <a:lnTo>
                  <a:pt x="294" y="145"/>
                </a:lnTo>
                <a:close/>
                <a:moveTo>
                  <a:pt x="333" y="145"/>
                </a:moveTo>
                <a:cubicBezTo>
                  <a:pt x="354" y="145"/>
                  <a:pt x="354" y="145"/>
                  <a:pt x="354" y="145"/>
                </a:cubicBezTo>
                <a:cubicBezTo>
                  <a:pt x="354" y="146"/>
                  <a:pt x="354" y="148"/>
                  <a:pt x="354" y="149"/>
                </a:cubicBezTo>
                <a:cubicBezTo>
                  <a:pt x="351" y="149"/>
                  <a:pt x="349" y="149"/>
                  <a:pt x="346" y="149"/>
                </a:cubicBezTo>
                <a:cubicBezTo>
                  <a:pt x="346" y="176"/>
                  <a:pt x="346" y="176"/>
                  <a:pt x="346" y="176"/>
                </a:cubicBezTo>
                <a:cubicBezTo>
                  <a:pt x="344" y="176"/>
                  <a:pt x="342" y="176"/>
                  <a:pt x="341" y="176"/>
                </a:cubicBezTo>
                <a:cubicBezTo>
                  <a:pt x="341" y="149"/>
                  <a:pt x="341" y="149"/>
                  <a:pt x="341" y="149"/>
                </a:cubicBezTo>
                <a:cubicBezTo>
                  <a:pt x="338" y="149"/>
                  <a:pt x="335" y="149"/>
                  <a:pt x="333" y="149"/>
                </a:cubicBezTo>
                <a:cubicBezTo>
                  <a:pt x="333" y="148"/>
                  <a:pt x="333" y="146"/>
                  <a:pt x="333" y="145"/>
                </a:cubicBezTo>
                <a:close/>
                <a:moveTo>
                  <a:pt x="259" y="171"/>
                </a:moveTo>
                <a:cubicBezTo>
                  <a:pt x="273" y="171"/>
                  <a:pt x="273" y="171"/>
                  <a:pt x="273" y="171"/>
                </a:cubicBezTo>
                <a:cubicBezTo>
                  <a:pt x="273" y="173"/>
                  <a:pt x="273" y="174"/>
                  <a:pt x="273" y="176"/>
                </a:cubicBezTo>
                <a:cubicBezTo>
                  <a:pt x="253" y="176"/>
                  <a:pt x="253" y="176"/>
                  <a:pt x="253" y="176"/>
                </a:cubicBezTo>
                <a:cubicBezTo>
                  <a:pt x="253" y="145"/>
                  <a:pt x="253" y="145"/>
                  <a:pt x="253" y="145"/>
                </a:cubicBezTo>
                <a:cubicBezTo>
                  <a:pt x="255" y="145"/>
                  <a:pt x="257" y="145"/>
                  <a:pt x="259" y="145"/>
                </a:cubicBezTo>
                <a:lnTo>
                  <a:pt x="259" y="171"/>
                </a:lnTo>
                <a:close/>
                <a:moveTo>
                  <a:pt x="617" y="171"/>
                </a:moveTo>
                <a:cubicBezTo>
                  <a:pt x="629" y="171"/>
                  <a:pt x="629" y="171"/>
                  <a:pt x="629" y="171"/>
                </a:cubicBezTo>
                <a:cubicBezTo>
                  <a:pt x="629" y="173"/>
                  <a:pt x="629" y="174"/>
                  <a:pt x="629" y="176"/>
                </a:cubicBezTo>
                <a:cubicBezTo>
                  <a:pt x="612" y="176"/>
                  <a:pt x="612" y="176"/>
                  <a:pt x="612" y="176"/>
                </a:cubicBezTo>
                <a:cubicBezTo>
                  <a:pt x="612" y="145"/>
                  <a:pt x="612" y="145"/>
                  <a:pt x="612" y="145"/>
                </a:cubicBezTo>
                <a:cubicBezTo>
                  <a:pt x="614" y="145"/>
                  <a:pt x="616" y="145"/>
                  <a:pt x="617" y="145"/>
                </a:cubicBezTo>
                <a:lnTo>
                  <a:pt x="617" y="171"/>
                </a:lnTo>
                <a:close/>
                <a:moveTo>
                  <a:pt x="528" y="145"/>
                </a:move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8"/>
                  <a:pt x="549" y="149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76"/>
                  <a:pt x="541" y="176"/>
                  <a:pt x="541" y="176"/>
                </a:cubicBezTo>
                <a:cubicBezTo>
                  <a:pt x="540" y="176"/>
                  <a:pt x="538" y="176"/>
                  <a:pt x="536" y="176"/>
                </a:cubicBezTo>
                <a:cubicBezTo>
                  <a:pt x="536" y="149"/>
                  <a:pt x="536" y="149"/>
                  <a:pt x="536" y="149"/>
                </a:cubicBezTo>
                <a:cubicBezTo>
                  <a:pt x="528" y="149"/>
                  <a:pt x="528" y="149"/>
                  <a:pt x="528" y="149"/>
                </a:cubicBezTo>
                <a:cubicBezTo>
                  <a:pt x="528" y="148"/>
                  <a:pt x="528" y="146"/>
                  <a:pt x="528" y="145"/>
                </a:cubicBezTo>
                <a:close/>
                <a:moveTo>
                  <a:pt x="367" y="145"/>
                </a:moveTo>
                <a:cubicBezTo>
                  <a:pt x="370" y="145"/>
                  <a:pt x="372" y="145"/>
                  <a:pt x="375" y="145"/>
                </a:cubicBezTo>
                <a:cubicBezTo>
                  <a:pt x="368" y="153"/>
                  <a:pt x="368" y="153"/>
                  <a:pt x="368" y="153"/>
                </a:cubicBezTo>
                <a:cubicBezTo>
                  <a:pt x="367" y="153"/>
                  <a:pt x="366" y="152"/>
                  <a:pt x="365" y="152"/>
                </a:cubicBezTo>
                <a:lnTo>
                  <a:pt x="367" y="145"/>
                </a:lnTo>
                <a:close/>
                <a:moveTo>
                  <a:pt x="659" y="149"/>
                </a:moveTo>
                <a:cubicBezTo>
                  <a:pt x="659" y="157"/>
                  <a:pt x="659" y="157"/>
                  <a:pt x="659" y="157"/>
                </a:cubicBezTo>
                <a:cubicBezTo>
                  <a:pt x="671" y="157"/>
                  <a:pt x="671" y="157"/>
                  <a:pt x="671" y="157"/>
                </a:cubicBezTo>
                <a:cubicBezTo>
                  <a:pt x="671" y="159"/>
                  <a:pt x="671" y="160"/>
                  <a:pt x="671" y="162"/>
                </a:cubicBezTo>
                <a:cubicBezTo>
                  <a:pt x="659" y="162"/>
                  <a:pt x="659" y="162"/>
                  <a:pt x="659" y="162"/>
                </a:cubicBezTo>
                <a:cubicBezTo>
                  <a:pt x="659" y="171"/>
                  <a:pt x="659" y="171"/>
                  <a:pt x="659" y="171"/>
                </a:cubicBezTo>
                <a:cubicBezTo>
                  <a:pt x="672" y="171"/>
                  <a:pt x="672" y="171"/>
                  <a:pt x="672" y="171"/>
                </a:cubicBezTo>
                <a:cubicBezTo>
                  <a:pt x="672" y="173"/>
                  <a:pt x="672" y="174"/>
                  <a:pt x="672" y="176"/>
                </a:cubicBezTo>
                <a:cubicBezTo>
                  <a:pt x="653" y="176"/>
                  <a:pt x="653" y="176"/>
                  <a:pt x="653" y="176"/>
                </a:cubicBezTo>
                <a:cubicBezTo>
                  <a:pt x="653" y="145"/>
                  <a:pt x="653" y="145"/>
                  <a:pt x="653" y="145"/>
                </a:cubicBezTo>
                <a:cubicBezTo>
                  <a:pt x="660" y="145"/>
                  <a:pt x="666" y="145"/>
                  <a:pt x="672" y="145"/>
                </a:cubicBezTo>
                <a:cubicBezTo>
                  <a:pt x="672" y="146"/>
                  <a:pt x="672" y="148"/>
                  <a:pt x="672" y="149"/>
                </a:cubicBezTo>
                <a:lnTo>
                  <a:pt x="659" y="149"/>
                </a:lnTo>
                <a:close/>
                <a:moveTo>
                  <a:pt x="570" y="145"/>
                </a:moveTo>
                <a:cubicBezTo>
                  <a:pt x="591" y="145"/>
                  <a:pt x="591" y="145"/>
                  <a:pt x="591" y="145"/>
                </a:cubicBezTo>
                <a:cubicBezTo>
                  <a:pt x="591" y="146"/>
                  <a:pt x="591" y="148"/>
                  <a:pt x="591" y="149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3" y="176"/>
                  <a:pt x="583" y="176"/>
                  <a:pt x="583" y="176"/>
                </a:cubicBezTo>
                <a:cubicBezTo>
                  <a:pt x="582" y="176"/>
                  <a:pt x="580" y="176"/>
                  <a:pt x="578" y="176"/>
                </a:cubicBezTo>
                <a:cubicBezTo>
                  <a:pt x="578" y="149"/>
                  <a:pt x="578" y="149"/>
                  <a:pt x="578" y="149"/>
                </a:cubicBezTo>
                <a:cubicBezTo>
                  <a:pt x="570" y="149"/>
                  <a:pt x="570" y="149"/>
                  <a:pt x="570" y="149"/>
                </a:cubicBezTo>
                <a:cubicBezTo>
                  <a:pt x="570" y="148"/>
                  <a:pt x="570" y="146"/>
                  <a:pt x="570" y="145"/>
                </a:cubicBezTo>
                <a:close/>
                <a:moveTo>
                  <a:pt x="403" y="166"/>
                </a:moveTo>
                <a:cubicBezTo>
                  <a:pt x="403" y="168"/>
                  <a:pt x="403" y="168"/>
                  <a:pt x="403" y="168"/>
                </a:cubicBezTo>
                <a:cubicBezTo>
                  <a:pt x="403" y="169"/>
                  <a:pt x="402" y="171"/>
                  <a:pt x="402" y="172"/>
                </a:cubicBezTo>
                <a:cubicBezTo>
                  <a:pt x="401" y="173"/>
                  <a:pt x="401" y="174"/>
                  <a:pt x="400" y="174"/>
                </a:cubicBezTo>
                <a:cubicBezTo>
                  <a:pt x="399" y="175"/>
                  <a:pt x="397" y="176"/>
                  <a:pt x="396" y="176"/>
                </a:cubicBezTo>
                <a:cubicBezTo>
                  <a:pt x="395" y="176"/>
                  <a:pt x="393" y="176"/>
                  <a:pt x="392" y="176"/>
                </a:cubicBezTo>
                <a:cubicBezTo>
                  <a:pt x="382" y="176"/>
                  <a:pt x="382" y="176"/>
                  <a:pt x="382" y="176"/>
                </a:cubicBezTo>
                <a:cubicBezTo>
                  <a:pt x="382" y="174"/>
                  <a:pt x="382" y="172"/>
                  <a:pt x="382" y="171"/>
                </a:cubicBezTo>
                <a:cubicBezTo>
                  <a:pt x="393" y="171"/>
                  <a:pt x="393" y="171"/>
                  <a:pt x="393" y="171"/>
                </a:cubicBezTo>
                <a:cubicBezTo>
                  <a:pt x="393" y="171"/>
                  <a:pt x="393" y="171"/>
                  <a:pt x="394" y="171"/>
                </a:cubicBezTo>
                <a:cubicBezTo>
                  <a:pt x="396" y="171"/>
                  <a:pt x="397" y="170"/>
                  <a:pt x="397" y="167"/>
                </a:cubicBezTo>
                <a:cubicBezTo>
                  <a:pt x="397" y="165"/>
                  <a:pt x="397" y="164"/>
                  <a:pt x="396" y="164"/>
                </a:cubicBezTo>
                <a:cubicBezTo>
                  <a:pt x="396" y="163"/>
                  <a:pt x="395" y="163"/>
                  <a:pt x="394" y="163"/>
                </a:cubicBezTo>
                <a:cubicBezTo>
                  <a:pt x="389" y="163"/>
                  <a:pt x="389" y="163"/>
                  <a:pt x="389" y="163"/>
                </a:cubicBezTo>
                <a:cubicBezTo>
                  <a:pt x="387" y="162"/>
                  <a:pt x="385" y="162"/>
                  <a:pt x="383" y="161"/>
                </a:cubicBezTo>
                <a:cubicBezTo>
                  <a:pt x="382" y="159"/>
                  <a:pt x="381" y="157"/>
                  <a:pt x="381" y="154"/>
                </a:cubicBezTo>
                <a:cubicBezTo>
                  <a:pt x="381" y="153"/>
                  <a:pt x="381" y="153"/>
                  <a:pt x="381" y="152"/>
                </a:cubicBezTo>
                <a:cubicBezTo>
                  <a:pt x="381" y="149"/>
                  <a:pt x="382" y="147"/>
                  <a:pt x="384" y="146"/>
                </a:cubicBezTo>
                <a:cubicBezTo>
                  <a:pt x="386" y="145"/>
                  <a:pt x="389" y="144"/>
                  <a:pt x="392" y="145"/>
                </a:cubicBezTo>
                <a:cubicBezTo>
                  <a:pt x="401" y="145"/>
                  <a:pt x="401" y="145"/>
                  <a:pt x="401" y="145"/>
                </a:cubicBezTo>
                <a:cubicBezTo>
                  <a:pt x="401" y="146"/>
                  <a:pt x="401" y="148"/>
                  <a:pt x="401" y="150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90" y="150"/>
                  <a:pt x="388" y="150"/>
                  <a:pt x="388" y="150"/>
                </a:cubicBezTo>
                <a:cubicBezTo>
                  <a:pt x="387" y="151"/>
                  <a:pt x="386" y="152"/>
                  <a:pt x="386" y="153"/>
                </a:cubicBezTo>
                <a:cubicBezTo>
                  <a:pt x="386" y="156"/>
                  <a:pt x="387" y="157"/>
                  <a:pt x="390" y="157"/>
                </a:cubicBezTo>
                <a:cubicBezTo>
                  <a:pt x="395" y="158"/>
                  <a:pt x="395" y="158"/>
                  <a:pt x="395" y="158"/>
                </a:cubicBezTo>
                <a:cubicBezTo>
                  <a:pt x="400" y="158"/>
                  <a:pt x="403" y="161"/>
                  <a:pt x="403" y="166"/>
                </a:cubicBezTo>
                <a:close/>
                <a:moveTo>
                  <a:pt x="468" y="160"/>
                </a:moveTo>
                <a:cubicBezTo>
                  <a:pt x="469" y="159"/>
                  <a:pt x="470" y="157"/>
                  <a:pt x="470" y="155"/>
                </a:cubicBezTo>
                <a:cubicBezTo>
                  <a:pt x="470" y="151"/>
                  <a:pt x="470" y="151"/>
                  <a:pt x="470" y="151"/>
                </a:cubicBezTo>
                <a:cubicBezTo>
                  <a:pt x="470" y="149"/>
                  <a:pt x="469" y="147"/>
                  <a:pt x="468" y="146"/>
                </a:cubicBezTo>
                <a:cubicBezTo>
                  <a:pt x="466" y="145"/>
                  <a:pt x="465" y="145"/>
                  <a:pt x="464" y="145"/>
                </a:cubicBezTo>
                <a:cubicBezTo>
                  <a:pt x="450" y="145"/>
                  <a:pt x="450" y="145"/>
                  <a:pt x="450" y="145"/>
                </a:cubicBezTo>
                <a:cubicBezTo>
                  <a:pt x="450" y="176"/>
                  <a:pt x="450" y="176"/>
                  <a:pt x="450" y="176"/>
                </a:cubicBezTo>
                <a:cubicBezTo>
                  <a:pt x="464" y="176"/>
                  <a:pt x="464" y="176"/>
                  <a:pt x="464" y="176"/>
                </a:cubicBezTo>
                <a:cubicBezTo>
                  <a:pt x="467" y="176"/>
                  <a:pt x="470" y="173"/>
                  <a:pt x="470" y="169"/>
                </a:cubicBezTo>
                <a:cubicBezTo>
                  <a:pt x="470" y="164"/>
                  <a:pt x="470" y="164"/>
                  <a:pt x="470" y="164"/>
                </a:cubicBezTo>
                <a:cubicBezTo>
                  <a:pt x="470" y="162"/>
                  <a:pt x="469" y="160"/>
                  <a:pt x="468" y="160"/>
                </a:cubicBezTo>
                <a:close/>
                <a:moveTo>
                  <a:pt x="464" y="170"/>
                </a:moveTo>
                <a:cubicBezTo>
                  <a:pt x="464" y="171"/>
                  <a:pt x="463" y="171"/>
                  <a:pt x="463" y="171"/>
                </a:cubicBezTo>
                <a:cubicBezTo>
                  <a:pt x="456" y="171"/>
                  <a:pt x="456" y="171"/>
                  <a:pt x="456" y="171"/>
                </a:cubicBezTo>
                <a:cubicBezTo>
                  <a:pt x="456" y="162"/>
                  <a:pt x="456" y="162"/>
                  <a:pt x="456" y="162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4" y="162"/>
                  <a:pt x="464" y="162"/>
                  <a:pt x="464" y="163"/>
                </a:cubicBezTo>
                <a:cubicBezTo>
                  <a:pt x="465" y="163"/>
                  <a:pt x="465" y="164"/>
                  <a:pt x="465" y="164"/>
                </a:cubicBezTo>
                <a:cubicBezTo>
                  <a:pt x="465" y="169"/>
                  <a:pt x="465" y="169"/>
                  <a:pt x="465" y="169"/>
                </a:cubicBezTo>
                <a:cubicBezTo>
                  <a:pt x="465" y="169"/>
                  <a:pt x="465" y="170"/>
                  <a:pt x="464" y="170"/>
                </a:cubicBezTo>
                <a:close/>
                <a:moveTo>
                  <a:pt x="465" y="155"/>
                </a:moveTo>
                <a:cubicBezTo>
                  <a:pt x="465" y="156"/>
                  <a:pt x="465" y="156"/>
                  <a:pt x="464" y="157"/>
                </a:cubicBezTo>
                <a:cubicBezTo>
                  <a:pt x="464" y="157"/>
                  <a:pt x="464" y="157"/>
                  <a:pt x="463" y="157"/>
                </a:cubicBezTo>
                <a:cubicBezTo>
                  <a:pt x="456" y="157"/>
                  <a:pt x="456" y="157"/>
                  <a:pt x="456" y="157"/>
                </a:cubicBezTo>
                <a:cubicBezTo>
                  <a:pt x="456" y="149"/>
                  <a:pt x="456" y="149"/>
                  <a:pt x="456" y="149"/>
                </a:cubicBezTo>
                <a:cubicBezTo>
                  <a:pt x="463" y="149"/>
                  <a:pt x="463" y="149"/>
                  <a:pt x="463" y="149"/>
                </a:cubicBezTo>
                <a:cubicBezTo>
                  <a:pt x="463" y="149"/>
                  <a:pt x="464" y="150"/>
                  <a:pt x="464" y="150"/>
                </a:cubicBezTo>
                <a:cubicBezTo>
                  <a:pt x="465" y="150"/>
                  <a:pt x="465" y="151"/>
                  <a:pt x="465" y="152"/>
                </a:cubicBezTo>
                <a:lnTo>
                  <a:pt x="465" y="155"/>
                </a:lnTo>
                <a:close/>
                <a:moveTo>
                  <a:pt x="496" y="145"/>
                </a:moveTo>
                <a:cubicBezTo>
                  <a:pt x="488" y="176"/>
                  <a:pt x="488" y="176"/>
                  <a:pt x="488" y="176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95" y="169"/>
                  <a:pt x="495" y="169"/>
                  <a:pt x="495" y="169"/>
                </a:cubicBezTo>
                <a:cubicBezTo>
                  <a:pt x="504" y="169"/>
                  <a:pt x="504" y="169"/>
                  <a:pt x="504" y="169"/>
                </a:cubicBezTo>
                <a:cubicBezTo>
                  <a:pt x="506" y="176"/>
                  <a:pt x="506" y="176"/>
                  <a:pt x="506" y="176"/>
                </a:cubicBezTo>
                <a:cubicBezTo>
                  <a:pt x="508" y="176"/>
                  <a:pt x="510" y="176"/>
                  <a:pt x="512" y="176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1" y="145"/>
                  <a:pt x="499" y="145"/>
                  <a:pt x="496" y="145"/>
                </a:cubicBezTo>
                <a:close/>
                <a:moveTo>
                  <a:pt x="496" y="164"/>
                </a:moveTo>
                <a:cubicBezTo>
                  <a:pt x="500" y="151"/>
                  <a:pt x="500" y="151"/>
                  <a:pt x="500" y="151"/>
                </a:cubicBezTo>
                <a:cubicBezTo>
                  <a:pt x="503" y="164"/>
                  <a:pt x="503" y="164"/>
                  <a:pt x="503" y="164"/>
                </a:cubicBezTo>
                <a:lnTo>
                  <a:pt x="496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8841" tIns="24420" rIns="48841" bIns="24420" numCol="1" anchor="t" anchorCtr="0" compatLnSpc="1">
            <a:prstTxWarp prst="textNoShape">
              <a:avLst/>
            </a:prstTxWarp>
          </a:bodyPr>
          <a:lstStyle/>
          <a:p>
            <a:endParaRPr lang="ru-RU" sz="2400">
              <a:solidFill>
                <a:srgbClr val="870009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36631" tIns="18315" rIns="36631" bIns="18315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1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>
          <a:xfrm>
            <a:off x="0" y="3184072"/>
            <a:ext cx="12192000" cy="3673928"/>
          </a:xfrm>
          <a:prstGeom prst="rect">
            <a:avLst/>
          </a:prstGeom>
        </p:spPr>
        <p:txBody>
          <a:bodyPr lIns="36631" tIns="18315" rIns="36631" bIns="18315"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716040" y="344367"/>
            <a:ext cx="8742921" cy="3709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Текст 12"/>
          <p:cNvSpPr>
            <a:spLocks noGrp="1"/>
          </p:cNvSpPr>
          <p:nvPr>
            <p:ph type="body" sz="quarter" idx="22"/>
          </p:nvPr>
        </p:nvSpPr>
        <p:spPr>
          <a:xfrm>
            <a:off x="716040" y="853663"/>
            <a:ext cx="8742921" cy="2473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6641" y="363142"/>
            <a:ext cx="642500" cy="36569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067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795BCFB-FA13-4E39-B94D-224F784A50CF}" type="slidenum">
              <a:rPr lang="en-US" altLang="ru-RU" smtClean="0">
                <a:solidFill>
                  <a:srgbClr val="870009"/>
                </a:solidFill>
              </a:rPr>
              <a:pPr/>
              <a:t>‹#›</a:t>
            </a:fld>
            <a:endParaRPr lang="en-US" altLang="ru-RU" dirty="0">
              <a:solidFill>
                <a:srgbClr val="8700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67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716040" y="344367"/>
            <a:ext cx="8742921" cy="3709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216641" y="363142"/>
            <a:ext cx="642500" cy="3656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>
                <a:solidFill>
                  <a:srgbClr val="870009"/>
                </a:solidFill>
              </a:rPr>
              <a:pPr/>
              <a:t>‹#›</a:t>
            </a:fld>
            <a:endParaRPr lang="en-US" altLang="ru-RU" dirty="0">
              <a:solidFill>
                <a:srgbClr val="870009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0"/>
          </p:nvPr>
        </p:nvSpPr>
        <p:spPr>
          <a:xfrm>
            <a:off x="716040" y="1502732"/>
            <a:ext cx="10744441" cy="3173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716040" y="853663"/>
            <a:ext cx="8742921" cy="2473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411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2"/>
          <p:cNvSpPr>
            <a:spLocks noGrp="1"/>
          </p:cNvSpPr>
          <p:nvPr>
            <p:ph type="body" sz="quarter" idx="17"/>
          </p:nvPr>
        </p:nvSpPr>
        <p:spPr>
          <a:xfrm>
            <a:off x="716040" y="344367"/>
            <a:ext cx="8742921" cy="3709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216641" y="363142"/>
            <a:ext cx="642500" cy="3656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BEB24F-7700-49B5-A5A1-3575DE3582D4}" type="slidenum">
              <a:rPr lang="en-US" altLang="ru-RU" smtClean="0">
                <a:solidFill>
                  <a:srgbClr val="870009"/>
                </a:solidFill>
              </a:rPr>
              <a:pPr/>
              <a:t>‹#›</a:t>
            </a:fld>
            <a:endParaRPr lang="en-US" altLang="ru-RU" dirty="0">
              <a:solidFill>
                <a:srgbClr val="870009"/>
              </a:solidFill>
            </a:endParaRP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22"/>
          </p:nvPr>
        </p:nvSpPr>
        <p:spPr>
          <a:xfrm>
            <a:off x="716040" y="853663"/>
            <a:ext cx="8742921" cy="24732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494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61102" y="4367688"/>
            <a:ext cx="2829380" cy="806449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1561102" y="1774334"/>
            <a:ext cx="2829380" cy="2593353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90370" y="4367688"/>
            <a:ext cx="2829380" cy="806449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5"/>
          <p:cNvSpPr>
            <a:spLocks noGrp="1"/>
          </p:cNvSpPr>
          <p:nvPr>
            <p:ph sz="quarter" idx="17"/>
          </p:nvPr>
        </p:nvSpPr>
        <p:spPr>
          <a:xfrm>
            <a:off x="4690370" y="1774334"/>
            <a:ext cx="2829380" cy="2593353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7779014" y="4367688"/>
            <a:ext cx="2829380" cy="806449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19"/>
          </p:nvPr>
        </p:nvSpPr>
        <p:spPr>
          <a:xfrm>
            <a:off x="7779014" y="1774334"/>
            <a:ext cx="2829380" cy="2593353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kern="1200" cap="all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 dirty="0"/>
              <a:t>DECK NAME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1772A9-2F74-A045-A85F-3490D38E1369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879821" y="349097"/>
            <a:ext cx="510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EFFFB"/>
                </a:solidFill>
                <a:latin typeface="WarHeliosCondCBold" panose="02000800000000000000" pitchFamily="2" charset="0"/>
                <a:cs typeface="Arial Black"/>
              </a:rPr>
              <a:t>PERM. SECTION NAME</a:t>
            </a:r>
          </a:p>
        </p:txBody>
      </p:sp>
      <p:sp>
        <p:nvSpPr>
          <p:cNvPr id="12" name="Date Placeholder 9"/>
          <p:cNvSpPr>
            <a:spLocks noGrp="1"/>
          </p:cNvSpPr>
          <p:nvPr>
            <p:ph type="dt" sz="half" idx="12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3707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61102" y="4367688"/>
            <a:ext cx="2829380" cy="806449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1561102" y="1774334"/>
            <a:ext cx="2829380" cy="2593353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90370" y="4367688"/>
            <a:ext cx="2829380" cy="806449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5"/>
          <p:cNvSpPr>
            <a:spLocks noGrp="1"/>
          </p:cNvSpPr>
          <p:nvPr>
            <p:ph sz="quarter" idx="17"/>
          </p:nvPr>
        </p:nvSpPr>
        <p:spPr>
          <a:xfrm>
            <a:off x="4690370" y="1774334"/>
            <a:ext cx="2829380" cy="2593353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7779014" y="4367688"/>
            <a:ext cx="2829380" cy="806449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5"/>
          <p:cNvSpPr>
            <a:spLocks noGrp="1"/>
          </p:cNvSpPr>
          <p:nvPr>
            <p:ph sz="quarter" idx="19"/>
          </p:nvPr>
        </p:nvSpPr>
        <p:spPr>
          <a:xfrm>
            <a:off x="7779014" y="1774334"/>
            <a:ext cx="2829380" cy="2593353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kern="1200" cap="all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 dirty="0"/>
              <a:t>DECK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66467" y="351424"/>
            <a:ext cx="5122333" cy="323849"/>
          </a:xfrm>
          <a:prstGeom prst="rect">
            <a:avLst/>
          </a:prstGeom>
        </p:spPr>
        <p:txBody>
          <a:bodyPr vert="horz"/>
          <a:lstStyle>
            <a:lvl1pPr algn="r">
              <a:defRPr sz="240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 dirty="0"/>
              <a:t>TEMP. SECTION NAME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1772A9-2F74-A045-A85F-3490D38E1369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13" name="Date Placeholder 9"/>
          <p:cNvSpPr>
            <a:spLocks noGrp="1"/>
          </p:cNvSpPr>
          <p:nvPr>
            <p:ph type="dt" sz="half" idx="12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31059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290157" y="5511227"/>
            <a:ext cx="2829380" cy="387200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1290155" y="1128186"/>
            <a:ext cx="10210965" cy="4370916"/>
          </a:xfrm>
          <a:prstGeom prst="rect">
            <a:avLst/>
          </a:prstGeom>
        </p:spPr>
        <p:txBody>
          <a:bodyPr vert="horz"/>
          <a:lstStyle>
            <a:lvl1pPr algn="ctr"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333" kern="1200" cap="all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 dirty="0"/>
              <a:t>DECK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66467" y="351424"/>
            <a:ext cx="5122333" cy="323849"/>
          </a:xfrm>
          <a:prstGeom prst="rect">
            <a:avLst/>
          </a:prstGeom>
        </p:spPr>
        <p:txBody>
          <a:bodyPr vert="horz"/>
          <a:lstStyle>
            <a:lvl1pPr algn="r">
              <a:defRPr sz="240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B7A484-C8AE-8B41-921C-116AC635D244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2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9643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9777" y="2032000"/>
            <a:ext cx="11016959" cy="3558861"/>
          </a:xfrm>
          <a:prstGeom prst="rect">
            <a:avLst/>
          </a:prstGeom>
        </p:spPr>
        <p:txBody>
          <a:bodyPr vert="horz" numCol="2" spcCol="182880"/>
          <a:lstStyle>
            <a:lvl1pPr>
              <a:defRPr lang="en-US" sz="1600" b="0" baseline="0" dirty="0" smtClean="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  <a:lvl2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2pPr>
            <a:lvl3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3pPr>
            <a:lvl4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4pPr>
            <a:lvl5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609780" y="1300489"/>
            <a:ext cx="6303257" cy="406399"/>
          </a:xfrm>
          <a:prstGeom prst="rect">
            <a:avLst/>
          </a:prstGeom>
        </p:spPr>
        <p:txBody>
          <a:bodyPr vert="horz"/>
          <a:lstStyle>
            <a:lvl1pPr>
              <a:defRPr sz="2133">
                <a:solidFill>
                  <a:schemeClr val="accent3"/>
                </a:solidFill>
                <a:latin typeface="WarHeliosCondCBold" panose="02000800000000000000" pitchFamily="2" charset="0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333" kern="1200" cap="all" baseline="0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 dirty="0"/>
              <a:t>DECK NAME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66467" y="351424"/>
            <a:ext cx="5122333" cy="323849"/>
          </a:xfrm>
          <a:prstGeom prst="rect">
            <a:avLst/>
          </a:prstGeom>
        </p:spPr>
        <p:txBody>
          <a:bodyPr vert="horz"/>
          <a:lstStyle>
            <a:lvl1pPr algn="r">
              <a:defRPr sz="2400" baseline="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E12CF50-83A9-A240-B24B-E5088471DB68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1563068"/>
            <a:ext cx="2573528" cy="39194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3"/>
                </a:solidFill>
                <a:latin typeface="WarHeliosCondCBold" panose="02000800000000000000" pitchFamily="2" charset="0"/>
                <a:cs typeface="WarHeliosCondC" panose="02000500000000000000" pitchFamily="2" charset="2"/>
              </a:defRPr>
            </a:lvl1pPr>
          </a:lstStyle>
          <a:p>
            <a:r>
              <a:rPr lang="en-US" sz="1867" b="1" dirty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sz="1867" b="1" baseline="30000" dirty="0">
                <a:solidFill>
                  <a:schemeClr val="bg2"/>
                </a:solidFill>
                <a:cs typeface="Arial" charset="0"/>
              </a:rPr>
              <a:t>ND</a:t>
            </a:r>
            <a:r>
              <a:rPr lang="en-US" sz="1867" b="1" dirty="0">
                <a:solidFill>
                  <a:schemeClr val="bg2"/>
                </a:solidFill>
                <a:cs typeface="Arial" charset="0"/>
              </a:rPr>
              <a:t> SUB TITLE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25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39219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2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29877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9777" y="1850814"/>
            <a:ext cx="11016959" cy="3685860"/>
          </a:xfrm>
          <a:prstGeom prst="rect">
            <a:avLst/>
          </a:prstGeom>
        </p:spPr>
        <p:txBody>
          <a:bodyPr vert="horz" numCol="2" spcCol="182880"/>
          <a:lstStyle>
            <a:lvl1pPr>
              <a:defRPr lang="en-US" sz="1867" b="0" baseline="0" dirty="0" smtClean="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  <a:lvl2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2pPr>
            <a:lvl3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3pPr>
            <a:lvl4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4pPr>
            <a:lvl5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3"/>
          </p:nvPr>
        </p:nvSpPr>
        <p:spPr>
          <a:xfrm>
            <a:off x="609780" y="1435955"/>
            <a:ext cx="6303257" cy="406399"/>
          </a:xfrm>
          <a:prstGeom prst="rect">
            <a:avLst/>
          </a:prstGeom>
        </p:spPr>
        <p:txBody>
          <a:bodyPr vert="horz"/>
          <a:lstStyle>
            <a:lvl1pPr>
              <a:defRPr sz="2133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20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333" kern="1200" cap="all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66467" y="351424"/>
            <a:ext cx="5122333" cy="323849"/>
          </a:xfrm>
          <a:prstGeom prst="rect">
            <a:avLst/>
          </a:prstGeom>
        </p:spPr>
        <p:txBody>
          <a:bodyPr vert="horz"/>
          <a:lstStyle>
            <a:lvl1pPr algn="r">
              <a:defRPr sz="240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A1DE65-AAF8-6A46-B7FD-75188F1BDA8E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233866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9777" y="1850814"/>
            <a:ext cx="11016959" cy="3685860"/>
          </a:xfrm>
          <a:prstGeom prst="rect">
            <a:avLst/>
          </a:prstGeom>
        </p:spPr>
        <p:txBody>
          <a:bodyPr vert="horz" numCol="1" spcCol="182880"/>
          <a:lstStyle>
            <a:lvl1pPr>
              <a:defRPr lang="en-US" sz="1867" b="0" baseline="0" dirty="0" smtClean="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609780" y="1435955"/>
            <a:ext cx="6303257" cy="406399"/>
          </a:xfrm>
          <a:prstGeom prst="rect">
            <a:avLst/>
          </a:prstGeom>
        </p:spPr>
        <p:txBody>
          <a:bodyPr vert="horz"/>
          <a:lstStyle>
            <a:lvl1pPr>
              <a:defRPr sz="2133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20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333" kern="1200" cap="all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66467" y="351424"/>
            <a:ext cx="5122333" cy="323849"/>
          </a:xfrm>
          <a:prstGeom prst="rect">
            <a:avLst/>
          </a:prstGeom>
        </p:spPr>
        <p:txBody>
          <a:bodyPr vert="horz"/>
          <a:lstStyle>
            <a:lvl1pPr algn="r">
              <a:defRPr sz="240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5C8EF35-70C9-7B4B-A7FF-F3A539FA97A1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13" name="Date Placeholder 9"/>
          <p:cNvSpPr>
            <a:spLocks noGrp="1"/>
          </p:cNvSpPr>
          <p:nvPr>
            <p:ph type="dt" sz="half" idx="24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14369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9777" y="1849147"/>
            <a:ext cx="11016959" cy="3685860"/>
          </a:xfrm>
          <a:prstGeom prst="rect">
            <a:avLst/>
          </a:prstGeom>
        </p:spPr>
        <p:txBody>
          <a:bodyPr vert="horz" numCol="2" spcCol="182880"/>
          <a:lstStyle>
            <a:lvl1pPr>
              <a:defRPr lang="en-US" sz="1867" b="0" baseline="0" dirty="0" smtClean="0"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1pPr>
            <a:lvl2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2pPr>
            <a:lvl3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3pPr>
            <a:lvl4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4pPr>
            <a:lvl5pPr>
              <a:defRPr>
                <a:solidFill>
                  <a:schemeClr val="accent3"/>
                </a:solidFill>
                <a:latin typeface="WarHeliosCondC" panose="02000500000000000000" pitchFamily="2" charset="2"/>
                <a:cs typeface="WarHeliosCondC" panose="02000500000000000000" pitchFamily="2" charset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609780" y="1435955"/>
            <a:ext cx="6303257" cy="406399"/>
          </a:xfrm>
          <a:prstGeom prst="rect">
            <a:avLst/>
          </a:prstGeom>
        </p:spPr>
        <p:txBody>
          <a:bodyPr vert="horz"/>
          <a:lstStyle>
            <a:lvl1pPr>
              <a:defRPr sz="2133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/>
          </p:nvPr>
        </p:nvSpPr>
        <p:spPr>
          <a:xfrm>
            <a:off x="8995847" y="176107"/>
            <a:ext cx="2992967" cy="279400"/>
          </a:xfrm>
          <a:prstGeom prst="rect">
            <a:avLst/>
          </a:prstGeom>
        </p:spPr>
        <p:txBody>
          <a:bodyPr vert="horz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333" kern="1200" cap="all">
                <a:solidFill>
                  <a:schemeClr val="accent3"/>
                </a:solidFill>
                <a:latin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66467" y="351424"/>
            <a:ext cx="5122333" cy="323849"/>
          </a:xfrm>
          <a:prstGeom prst="rect">
            <a:avLst/>
          </a:prstGeom>
        </p:spPr>
        <p:txBody>
          <a:bodyPr vert="horz"/>
          <a:lstStyle>
            <a:lvl1pPr algn="r">
              <a:defRPr sz="2400">
                <a:solidFill>
                  <a:schemeClr val="accent3"/>
                </a:solidFill>
                <a:latin typeface="WarHeliosCondCBold" panose="02000800000000000000" pitchFamily="2" charset="0"/>
                <a:cs typeface="WarHeliosCondCBold" panose="020008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3"/>
          </p:nvPr>
        </p:nvSpPr>
        <p:spPr>
          <a:xfrm>
            <a:off x="11626851" y="5590119"/>
            <a:ext cx="635000" cy="484716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E3A0B7-5EB1-3849-8239-2F4EEBA923D0}" type="slidenum">
              <a:rPr lang="en-US">
                <a:solidFill>
                  <a:srgbClr val="FEFFF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FFB"/>
              </a:solidFill>
            </a:endParaRPr>
          </a:p>
        </p:txBody>
      </p:sp>
      <p:sp>
        <p:nvSpPr>
          <p:cNvPr id="14" name="Date Placeholder 9"/>
          <p:cNvSpPr>
            <a:spLocks noGrp="1"/>
          </p:cNvSpPr>
          <p:nvPr>
            <p:ph type="dt" sz="half" idx="24"/>
          </p:nvPr>
        </p:nvSpPr>
        <p:spPr>
          <a:xfrm>
            <a:off x="609602" y="112184"/>
            <a:ext cx="2326217" cy="364067"/>
          </a:xfrm>
          <a:prstGeom prst="rect">
            <a:avLst/>
          </a:prstGeom>
        </p:spPr>
        <p:txBody>
          <a:bodyPr lIns="91363" tIns="45683" rIns="91363" bIns="45683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aseline="0" dirty="0" smtClean="0">
                <a:solidFill>
                  <a:schemeClr val="accent3"/>
                </a:solidFill>
                <a:latin typeface="WarHeliosCondCBold" panose="02000800000000000000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EFFFB"/>
                </a:solidFill>
              </a:rPr>
              <a:t>Wave 7</a:t>
            </a:r>
          </a:p>
        </p:txBody>
      </p:sp>
    </p:spTree>
    <p:extLst>
      <p:ext uri="{BB962C8B-B14F-4D97-AF65-F5344CB8AC3E}">
        <p14:creationId xmlns:p14="http://schemas.microsoft.com/office/powerpoint/2010/main" val="26397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5881" y="25404"/>
            <a:ext cx="6015567" cy="1172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58241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667" cap="all" baseline="0">
          <a:solidFill>
            <a:schemeClr val="accent3"/>
          </a:solidFill>
          <a:latin typeface="WarHeliosCondCBold" panose="02000800000000000000" pitchFamily="2" charset="0"/>
          <a:ea typeface="ＭＳ Ｐゴシック" charset="0"/>
          <a:cs typeface="WarHeliosCondCBold" panose="02000800000000000000" pitchFamily="2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5pPr>
      <a:lvl6pPr marL="609585"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6pPr>
      <a:lvl7pPr marL="1219170"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7pPr>
      <a:lvl8pPr marL="1828754"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8pPr>
      <a:lvl9pPr marL="2438339" algn="r" rtl="0" eaLnBrk="1" fontAlgn="base" hangingPunct="1">
        <a:spcBef>
          <a:spcPct val="0"/>
        </a:spcBef>
        <a:spcAft>
          <a:spcPct val="0"/>
        </a:spcAft>
        <a:defRPr sz="2667">
          <a:solidFill>
            <a:srgbClr val="5A5A5A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defRPr sz="1467">
          <a:solidFill>
            <a:schemeClr val="tx1"/>
          </a:solidFill>
          <a:latin typeface="Arial"/>
          <a:ea typeface="ＭＳ Ｐゴシック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defRPr sz="1467" b="1">
          <a:solidFill>
            <a:schemeClr val="accent2"/>
          </a:solidFill>
          <a:latin typeface="Arial"/>
          <a:ea typeface="ＭＳ Ｐゴシック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defRPr sz="1333">
          <a:solidFill>
            <a:srgbClr val="757575"/>
          </a:solidFill>
          <a:latin typeface="Arial"/>
          <a:ea typeface="ＭＳ Ｐゴシック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defRPr sz="1467">
          <a:solidFill>
            <a:schemeClr val="tx1"/>
          </a:solidFill>
          <a:latin typeface="HeliosCondC"/>
          <a:ea typeface="ＭＳ Ｐゴシック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defRPr sz="1467">
          <a:solidFill>
            <a:schemeClr val="tx1"/>
          </a:solidFill>
          <a:latin typeface="HeliosCondC"/>
          <a:ea typeface="ＭＳ Ｐゴシック" charset="0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defRPr sz="1467">
          <a:solidFill>
            <a:schemeClr val="tx1"/>
          </a:solidFill>
          <a:latin typeface="HeliosCondC"/>
          <a:ea typeface="ＭＳ Ｐゴシック" charset="0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defRPr sz="1467">
          <a:solidFill>
            <a:schemeClr val="tx1"/>
          </a:solidFill>
          <a:latin typeface="HeliosCondC"/>
          <a:ea typeface="ＭＳ Ｐゴシック" charset="0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defRPr sz="1467">
          <a:solidFill>
            <a:schemeClr val="tx1"/>
          </a:solidFill>
          <a:latin typeface="HeliosCondC"/>
          <a:ea typeface="ＭＳ Ｐゴシック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44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280273"/>
            <a:ext cx="12192000" cy="297454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ru-RU" sz="1333" b="1" dirty="0">
              <a:solidFill>
                <a:srgbClr val="87000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807" y="0"/>
            <a:ext cx="12192000" cy="6858000"/>
          </a:xfrm>
          <a:prstGeom prst="rect">
            <a:avLst/>
          </a:prstGeom>
          <a:solidFill>
            <a:schemeClr val="tx2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B4B4B4"/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35360" y="2808521"/>
            <a:ext cx="0" cy="911224"/>
          </a:xfrm>
          <a:prstGeom prst="line">
            <a:avLst/>
          </a:prstGeom>
          <a:ln w="76200"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0701" y="500295"/>
            <a:ext cx="3987108" cy="14885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133" b="1" dirty="0" smtClean="0">
                <a:solidFill>
                  <a:srgbClr val="B4B4B4">
                    <a:lumMod val="95000"/>
                  </a:srgbClr>
                </a:solidFill>
                <a:cs typeface="Warhelios-Bold" panose="02000506000000020004" pitchFamily="2" charset="0"/>
              </a:rPr>
              <a:t>IGOR SHIROKIY</a:t>
            </a:r>
            <a:endParaRPr lang="ru-RU" sz="2133" b="1" dirty="0">
              <a:solidFill>
                <a:srgbClr val="B4B4B4">
                  <a:lumMod val="95000"/>
                </a:srgbClr>
              </a:solidFill>
              <a:cs typeface="Warhelios-Bold" panose="02000506000000020004" pitchFamily="2" charset="0"/>
            </a:endParaRPr>
          </a:p>
          <a:p>
            <a:r>
              <a:rPr lang="en-US" sz="1867" dirty="0">
                <a:solidFill>
                  <a:srgbClr val="B4B4B4">
                    <a:lumMod val="95000"/>
                  </a:srgbClr>
                </a:solidFill>
              </a:rPr>
              <a:t>Head of </a:t>
            </a:r>
            <a:r>
              <a:rPr lang="en-US" sz="1867" dirty="0" smtClean="0">
                <a:solidFill>
                  <a:srgbClr val="B4B4B4">
                    <a:lumMod val="95000"/>
                  </a:srgbClr>
                </a:solidFill>
              </a:rPr>
              <a:t>Publishing Analytics</a:t>
            </a:r>
            <a:endParaRPr lang="ru-RU" sz="1867" dirty="0">
              <a:solidFill>
                <a:srgbClr val="B4B4B4">
                  <a:lumMod val="95000"/>
                </a:srgbClr>
              </a:solidFill>
            </a:endParaRPr>
          </a:p>
          <a:p>
            <a:r>
              <a:rPr lang="en-US" sz="1867" dirty="0" smtClean="0">
                <a:solidFill>
                  <a:srgbClr val="B4B4B4"/>
                </a:solidFill>
              </a:rPr>
              <a:t>i_shirokiy@wargaming.net</a:t>
            </a:r>
            <a:endParaRPr lang="ru-RU" sz="1867" dirty="0">
              <a:solidFill>
                <a:srgbClr val="B4B4B4"/>
              </a:solidFill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380701" y="2808521"/>
            <a:ext cx="10264543" cy="9112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0510" y="2774637"/>
            <a:ext cx="8601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D0D2D7"/>
                </a:solidFill>
              </a:rPr>
              <a:t>Data </a:t>
            </a:r>
            <a:r>
              <a:rPr lang="en-US" sz="5400" b="1" dirty="0">
                <a:solidFill>
                  <a:srgbClr val="D0D2D7"/>
                </a:solidFill>
              </a:rPr>
              <a:t>D</a:t>
            </a:r>
            <a:r>
              <a:rPr lang="en-US" sz="5400" b="1" dirty="0" smtClean="0">
                <a:solidFill>
                  <a:srgbClr val="D0D2D7"/>
                </a:solidFill>
              </a:rPr>
              <a:t>riven </a:t>
            </a:r>
            <a:r>
              <a:rPr lang="en-US" sz="5400" b="1" dirty="0">
                <a:solidFill>
                  <a:srgbClr val="D0D2D7"/>
                </a:solidFill>
              </a:rPr>
              <a:t>U</a:t>
            </a:r>
            <a:r>
              <a:rPr lang="en-US" sz="5400" b="1" dirty="0" smtClean="0">
                <a:solidFill>
                  <a:srgbClr val="D0D2D7"/>
                </a:solidFill>
              </a:rPr>
              <a:t>ser </a:t>
            </a:r>
            <a:r>
              <a:rPr lang="en-US" sz="5400" b="1" dirty="0">
                <a:solidFill>
                  <a:srgbClr val="D0D2D7"/>
                </a:solidFill>
              </a:rPr>
              <a:t>J</a:t>
            </a:r>
            <a:r>
              <a:rPr lang="en-US" sz="5400" b="1" dirty="0" smtClean="0">
                <a:solidFill>
                  <a:srgbClr val="D0D2D7"/>
                </a:solidFill>
              </a:rPr>
              <a:t>ourney</a:t>
            </a:r>
          </a:p>
        </p:txBody>
      </p:sp>
    </p:spTree>
    <p:extLst>
      <p:ext uri="{BB962C8B-B14F-4D97-AF65-F5344CB8AC3E}">
        <p14:creationId xmlns:p14="http://schemas.microsoft.com/office/powerpoint/2010/main" val="330420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43" y="3529012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481539"/>
            <a:ext cx="9525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496195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96" y="1781834"/>
            <a:ext cx="2926123" cy="2997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37" y="1781834"/>
            <a:ext cx="2792931" cy="4647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2370" y="2634171"/>
            <a:ext cx="313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Длина игровой сессии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99466" y="3095836"/>
            <a:ext cx="313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Roboto"/>
              </a:rPr>
              <a:t>Retention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9466" y="1895507"/>
            <a:ext cx="313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Поздравили игроков с днем рождения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4050" y="4176589"/>
            <a:ext cx="313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Roboto"/>
              </a:rPr>
              <a:t>Welcome Letter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8310" y="4633680"/>
            <a:ext cx="353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Конверсия на раннем этапе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17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SMM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Социальные сети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737" y="430602"/>
            <a:ext cx="952500" cy="9525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7565" y="5986858"/>
            <a:ext cx="3940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Быть ближе к конкретному игроку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03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496195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59" y="353676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Bizdev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спецпроекты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00725" y="1677194"/>
            <a:ext cx="445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Roboto"/>
              </a:rPr>
              <a:t>При покупке </a:t>
            </a:r>
            <a:r>
              <a:rPr lang="ru-RU" dirty="0" err="1" smtClean="0">
                <a:solidFill>
                  <a:srgbClr val="FFFFFF"/>
                </a:solidFill>
                <a:latin typeface="Roboto"/>
              </a:rPr>
              <a:t>Танкобургера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 </a:t>
            </a:r>
            <a:r>
              <a:rPr lang="ru-RU" dirty="0">
                <a:solidFill>
                  <a:srgbClr val="FFFFFF"/>
                </a:solidFill>
                <a:latin typeface="Roboto"/>
              </a:rPr>
              <a:t>человек</a:t>
            </a:r>
            <a:r>
              <a:rPr lang="en-US" dirty="0">
                <a:solidFill>
                  <a:srgbClr val="FFFFFF"/>
                </a:solidFill>
                <a:latin typeface="Roboto"/>
              </a:rPr>
              <a:t> 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получает бонус-код </a:t>
            </a:r>
            <a:r>
              <a:rPr lang="en-US" dirty="0">
                <a:solidFill>
                  <a:srgbClr val="FFFFFF"/>
                </a:solidFill>
                <a:latin typeface="Roboto"/>
              </a:rPr>
              <a:t>World of Tanks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11" y="383202"/>
            <a:ext cx="952500" cy="952500"/>
          </a:xfrm>
          <a:prstGeom prst="rect">
            <a:avLst/>
          </a:prstGeom>
        </p:spPr>
      </p:pic>
      <p:pic>
        <p:nvPicPr>
          <p:cNvPr id="14" name="Рисунок 3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" b="112"/>
          <a:stretch/>
        </p:blipFill>
        <p:spPr>
          <a:xfrm>
            <a:off x="579680" y="1613910"/>
            <a:ext cx="4049029" cy="44411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79726" y="2511094"/>
            <a:ext cx="439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Привязка покупателей к игровым аккаунтам через бонус-коды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0725" y="3344994"/>
            <a:ext cx="439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Связь этих игроков с </a:t>
            </a:r>
            <a:r>
              <a:rPr lang="ru-RU" dirty="0" err="1" smtClean="0">
                <a:solidFill>
                  <a:srgbClr val="FFFFFF"/>
                </a:solidFill>
                <a:latin typeface="Roboto"/>
              </a:rPr>
              <a:t>внутриигровой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 сегментацией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60889" y="5991652"/>
            <a:ext cx="439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Строим </a:t>
            </a:r>
            <a:r>
              <a:rPr lang="ru-RU" dirty="0" err="1" smtClean="0">
                <a:solidFill>
                  <a:srgbClr val="FFFFFF"/>
                </a:solidFill>
                <a:latin typeface="Roboto"/>
              </a:rPr>
              <a:t>соцдем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 портрет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010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/>
      <p:bldP spid="20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59" y="3536769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97" y="349191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Monetization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Акции и предложения в игре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18" y="197263"/>
            <a:ext cx="952500" cy="952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5" y="1974592"/>
            <a:ext cx="4120481" cy="274698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78381" y="2421019"/>
            <a:ext cx="2917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Roboto"/>
              </a:rPr>
              <a:t>Random boxes #1</a:t>
            </a:r>
          </a:p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Вариативность контента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8381" y="3211886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Roboto"/>
              </a:rPr>
              <a:t>Random boxes #2</a:t>
            </a:r>
            <a:endParaRPr lang="ru-RU" dirty="0" smtClean="0">
              <a:solidFill>
                <a:srgbClr val="FFFFFF"/>
              </a:solidFill>
              <a:latin typeface="Roboto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Вариативность цен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71728" y="1887736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Roboto"/>
              </a:rPr>
              <a:t>ARPPU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402639" y="1896217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Roboto"/>
              </a:rPr>
              <a:t>ARPU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271468" y="188773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Roboto"/>
              </a:rPr>
              <a:t>First Payers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41" y="2502214"/>
            <a:ext cx="483051" cy="4830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5" y="3294668"/>
            <a:ext cx="483051" cy="4830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36" y="3293527"/>
            <a:ext cx="483051" cy="48305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920398" y="4408004"/>
            <a:ext cx="271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Эффект обнаружен в регионе СНГ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8096167" y="2757412"/>
            <a:ext cx="3280894" cy="9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dashDot"/>
            <a:miter lim="800000"/>
          </a:ln>
          <a:effectLst/>
        </p:spPr>
      </p:cxnSp>
      <p:cxnSp>
        <p:nvCxnSpPr>
          <p:cNvPr id="44" name="Straight Connector 43"/>
          <p:cNvCxnSpPr>
            <a:stCxn id="35" idx="3"/>
          </p:cNvCxnSpPr>
          <p:nvPr/>
        </p:nvCxnSpPr>
        <p:spPr>
          <a:xfrm>
            <a:off x="7485423" y="3535052"/>
            <a:ext cx="3891638" cy="33898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dashDot"/>
            <a:miter lim="800000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>
            <a:off x="8726596" y="2370775"/>
            <a:ext cx="0" cy="14874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dashDot"/>
            <a:miter lim="800000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>
            <a:off x="9833502" y="2298166"/>
            <a:ext cx="0" cy="1560051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dashDot"/>
            <a:miter lim="800000"/>
          </a:ln>
          <a:effectLst/>
        </p:spPr>
      </p:cxnSp>
      <p:cxnSp>
        <p:nvCxnSpPr>
          <p:cNvPr id="47" name="Straight Connector 46"/>
          <p:cNvCxnSpPr/>
          <p:nvPr/>
        </p:nvCxnSpPr>
        <p:spPr>
          <a:xfrm>
            <a:off x="10948428" y="2298166"/>
            <a:ext cx="0" cy="1560051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dashDot"/>
            <a:miter lim="800000"/>
          </a:ln>
          <a:effectLst/>
        </p:spPr>
      </p:cxn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61931" y="5991652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Эластичность спроса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2898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2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97" y="3491914"/>
            <a:ext cx="9525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6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97" y="349191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TV</a:t>
            </a:r>
            <a:r>
              <a:rPr lang="ru-RU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+ </a:t>
            </a: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YouTube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6014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Личное информационное пространство игрока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11" y="195667"/>
            <a:ext cx="952500" cy="952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63217" y="1665009"/>
            <a:ext cx="3248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ТВ реклама на возврат 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78983"/>
            <a:ext cx="7060627" cy="309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4" y="2223774"/>
            <a:ext cx="7091996" cy="353433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463216" y="2111028"/>
            <a:ext cx="3248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Поддержка </a:t>
            </a:r>
            <a:r>
              <a:rPr lang="en-US" dirty="0" smtClean="0">
                <a:solidFill>
                  <a:srgbClr val="FFFFFF"/>
                </a:solidFill>
                <a:latin typeface="Roboto"/>
              </a:rPr>
              <a:t>YouTube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970067" y="4068304"/>
            <a:ext cx="1373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latin typeface="Roboto"/>
              </a:rPr>
              <a:t>ROMI, %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63216" y="2812667"/>
            <a:ext cx="2838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FFFFFF"/>
                </a:solidFill>
                <a:latin typeface="Roboto"/>
              </a:rPr>
              <a:t>Ценность</a:t>
            </a:r>
            <a:r>
              <a:rPr lang="en-US" dirty="0" smtClean="0">
                <a:solidFill>
                  <a:srgbClr val="FFFFFF"/>
                </a:solidFill>
                <a:latin typeface="Roboto"/>
              </a:rPr>
              <a:t> 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вернувшегося пользователя и новых игроков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634" y="1678983"/>
            <a:ext cx="7549226" cy="3126899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61931" y="5991652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Синергия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63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48" grpId="0"/>
      <p:bldP spid="50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6"/>
            <a:ext cx="9525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61" y="3432026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72" y="349572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Customer Care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Решаем проблемы игрока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18" y="197263"/>
            <a:ext cx="952500" cy="952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07730" y="1492902"/>
            <a:ext cx="442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Каждая успешно исполненная заявка делает игрока счастливым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81872" y="2139233"/>
            <a:ext cx="345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Устойчивый рост показателей на горизонте 2-5 месяцев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9" y="1611789"/>
            <a:ext cx="5001323" cy="4548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028" y="3154708"/>
            <a:ext cx="3244737" cy="1807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884" y="3411662"/>
            <a:ext cx="3299393" cy="1833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688" y="3708894"/>
            <a:ext cx="3223713" cy="1793515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68978" y="5987253"/>
            <a:ext cx="449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solidFill>
                  <a:srgbClr val="FFFFFF"/>
                </a:solidFill>
                <a:latin typeface="Roboto"/>
              </a:rPr>
              <a:t>Метрика связана с поведением игрока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346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823" y="-12700"/>
            <a:ext cx="12192000" cy="6858000"/>
          </a:xfrm>
          <a:prstGeom prst="rect">
            <a:avLst/>
          </a:prstGeom>
          <a:solidFill>
            <a:schemeClr val="tx2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35360" y="3790921"/>
            <a:ext cx="0" cy="719748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346184" y="3790922"/>
            <a:ext cx="8107649" cy="719748"/>
          </a:xfrm>
          <a:prstGeom prst="rect">
            <a:avLst/>
          </a:prstGeom>
        </p:spPr>
      </p:pic>
      <p:sp>
        <p:nvSpPr>
          <p:cNvPr id="14" name="Текст 3"/>
          <p:cNvSpPr>
            <a:spLocks noGrp="1"/>
          </p:cNvSpPr>
          <p:nvPr>
            <p:ph type="body" sz="quarter" idx="17"/>
          </p:nvPr>
        </p:nvSpPr>
        <p:spPr>
          <a:xfrm>
            <a:off x="511350" y="3790921"/>
            <a:ext cx="3655070" cy="656655"/>
          </a:xfrm>
        </p:spPr>
        <p:txBody>
          <a:bodyPr/>
          <a:lstStyle/>
          <a:p>
            <a:r>
              <a:rPr lang="ru-RU" sz="4267" dirty="0" smtClean="0">
                <a:solidFill>
                  <a:schemeClr val="accent3"/>
                </a:solidFill>
              </a:rPr>
              <a:t>Путь игрока</a:t>
            </a:r>
            <a:endParaRPr lang="en-US" sz="4533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78" y="3501941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78" y="350194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Events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Встречаемся с игроком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68978" y="5987253"/>
            <a:ext cx="449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solidFill>
                  <a:srgbClr val="FFFFFF"/>
                </a:solidFill>
                <a:latin typeface="Roboto"/>
              </a:rPr>
              <a:t>Данные из разных источников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71" y="430602"/>
            <a:ext cx="9525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95" y="1657299"/>
            <a:ext cx="7407889" cy="1894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59" y="2450195"/>
            <a:ext cx="6916635" cy="377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59" y="1608836"/>
            <a:ext cx="11117584" cy="40517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02910" y="1834122"/>
            <a:ext cx="220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Опросы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2910" y="2302472"/>
            <a:ext cx="2209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FFFF"/>
                </a:solidFill>
                <a:latin typeface="Roboto"/>
              </a:rPr>
              <a:t>Внутриигровая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 статистика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565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61" y="3484142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61" y="3484141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Competitive Gaming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Для самых вовлеченных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68978" y="5987253"/>
            <a:ext cx="449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Турниры – это выгодно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500" y="197263"/>
            <a:ext cx="952500" cy="952500"/>
          </a:xfrm>
          <a:prstGeom prst="rect">
            <a:avLst/>
          </a:prstGeom>
        </p:spPr>
      </p:pic>
      <p:pic>
        <p:nvPicPr>
          <p:cNvPr id="16" name="Picture 2" descr="https://c16bf6dae818f25ef804-3497e1c83042e554e7f05925f38cc356.ssl.cf1.rackcdn.com/5708149e2081b2105e9710b7/57a3184894d519113b19332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06" y="1100983"/>
            <a:ext cx="5418304" cy="54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304198" y="1487301"/>
            <a:ext cx="5861107" cy="3301268"/>
            <a:chOff x="1181948" y="3835388"/>
            <a:chExt cx="6019800" cy="4166939"/>
          </a:xfrm>
        </p:grpSpPr>
        <p:sp>
          <p:nvSpPr>
            <p:cNvPr id="19" name="Прямоугольник 5"/>
            <p:cNvSpPr/>
            <p:nvPr/>
          </p:nvSpPr>
          <p:spPr bwMode="auto">
            <a:xfrm>
              <a:off x="1181948" y="4940300"/>
              <a:ext cx="6019800" cy="2002098"/>
            </a:xfrm>
            <a:prstGeom prst="rect">
              <a:avLst/>
            </a:prstGeom>
            <a:solidFill>
              <a:srgbClr val="939598">
                <a:lumMod val="75000"/>
              </a:srgbClr>
            </a:solidFill>
            <a:ln w="25400">
              <a:noFill/>
              <a:prstDash val="dashDot"/>
              <a:miter lim="800000"/>
              <a:headEnd/>
              <a:tailEnd/>
            </a:ln>
            <a:extLst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Open Sans Light" pitchFamily="34" charset="0"/>
              </a:endParaRPr>
            </a:p>
          </p:txBody>
        </p:sp>
        <p:sp>
          <p:nvSpPr>
            <p:cNvPr id="20" name="Прямоугольник 4"/>
            <p:cNvSpPr/>
            <p:nvPr/>
          </p:nvSpPr>
          <p:spPr bwMode="auto">
            <a:xfrm>
              <a:off x="1549559" y="5206989"/>
              <a:ext cx="2088000" cy="1440000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  <a:ex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 panose="02000000000000000000" pitchFamily="2" charset="0"/>
                  <a:cs typeface="Open Sans Light" pitchFamily="34" charset="0"/>
                </a:rPr>
                <a:t>Случайные бои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08296" y="4139051"/>
              <a:ext cx="2767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</a:rPr>
                <a:t>WORLD OF TANKS</a:t>
              </a:r>
              <a:endPara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3" name="Прямоугольник 13"/>
            <p:cNvSpPr/>
            <p:nvPr/>
          </p:nvSpPr>
          <p:spPr bwMode="auto">
            <a:xfrm>
              <a:off x="4191848" y="5221349"/>
              <a:ext cx="2700000" cy="1440000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>
              <a:noFill/>
            </a:ln>
            <a:extLst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 panose="02000000000000000000" pitchFamily="2" charset="0"/>
                  <a:cs typeface="Open Sans Light" pitchFamily="34" charset="0"/>
                </a:rPr>
                <a:t>eSports</a:t>
              </a:r>
              <a:endPara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Open Sans Light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0344" y="6928038"/>
              <a:ext cx="16722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Tahoma" panose="020B0604030504040204" pitchFamily="34" charset="0"/>
                  <a:cs typeface="Tahoma" panose="020B0604030504040204" pitchFamily="34" charset="0"/>
                </a:rPr>
                <a:t>ARPU, + </a:t>
              </a:r>
              <a:r>
                <a: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Tahoma" panose="020B0604030504040204" pitchFamily="34" charset="0"/>
                  <a:cs typeface="Tahoma" panose="020B0604030504040204" pitchFamily="34" charset="0"/>
                </a:rPr>
                <a:t>LT</a:t>
              </a: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5" name="Прямая соединительная линия 15"/>
            <p:cNvCxnSpPr/>
            <p:nvPr/>
          </p:nvCxnSpPr>
          <p:spPr>
            <a:xfrm>
              <a:off x="2589697" y="6646989"/>
              <a:ext cx="0" cy="1341311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Прямая соединительная линия 17"/>
            <p:cNvCxnSpPr/>
            <p:nvPr/>
          </p:nvCxnSpPr>
          <p:spPr>
            <a:xfrm>
              <a:off x="2589697" y="8002327"/>
              <a:ext cx="3256548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Прямая со стрелкой 22"/>
            <p:cNvCxnSpPr/>
            <p:nvPr/>
          </p:nvCxnSpPr>
          <p:spPr>
            <a:xfrm flipV="1">
              <a:off x="5846245" y="6646990"/>
              <a:ext cx="0" cy="1355337"/>
            </a:xfrm>
            <a:prstGeom prst="straightConnector1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  <a:tailEnd type="triangle" w="lg" len="med"/>
            </a:ln>
            <a:effectLst/>
          </p:spPr>
        </p:cxnSp>
        <p:cxnSp>
          <p:nvCxnSpPr>
            <p:cNvPr id="30" name="Прямая соединительная линия 27"/>
            <p:cNvCxnSpPr/>
            <p:nvPr/>
          </p:nvCxnSpPr>
          <p:spPr>
            <a:xfrm>
              <a:off x="5846245" y="3835389"/>
              <a:ext cx="0" cy="134280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Прямая соединительная линия 28"/>
            <p:cNvCxnSpPr/>
            <p:nvPr/>
          </p:nvCxnSpPr>
          <p:spPr>
            <a:xfrm>
              <a:off x="2589697" y="3835389"/>
              <a:ext cx="3256548" cy="0"/>
            </a:xfrm>
            <a:prstGeom prst="lin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Прямая со стрелкой 30"/>
            <p:cNvCxnSpPr/>
            <p:nvPr/>
          </p:nvCxnSpPr>
          <p:spPr>
            <a:xfrm>
              <a:off x="2589697" y="3835388"/>
              <a:ext cx="0" cy="1342800"/>
            </a:xfrm>
            <a:prstGeom prst="straightConnector1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miter lim="800000"/>
              <a:tailEnd type="triangle" w="lg" len="med"/>
            </a:ln>
            <a:effectLst/>
          </p:spPr>
        </p:cxnSp>
      </p:grpSp>
      <p:sp>
        <p:nvSpPr>
          <p:cNvPr id="33" name="TextBox 32"/>
          <p:cNvSpPr txBox="1"/>
          <p:nvPr/>
        </p:nvSpPr>
        <p:spPr>
          <a:xfrm>
            <a:off x="4846338" y="5276837"/>
            <a:ext cx="276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solidFill>
                  <a:srgbClr val="FFFFFF"/>
                </a:solidFill>
                <a:latin typeface="Roboto"/>
              </a:rPr>
              <a:t>Стоит ли игра свеч?</a:t>
            </a:r>
            <a:endParaRPr lang="en-US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24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61" y="3484142"/>
            <a:ext cx="952500" cy="95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6444" y="3244001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b="1" kern="1200" cap="all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9600" b="1" kern="1200" cap="all" dirty="0" smtClean="0">
              <a:solidFill>
                <a:schemeClr val="bg1">
                  <a:lumMod val="40000"/>
                  <a:lumOff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ru-RU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Что дальше?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52396" y="3381392"/>
            <a:ext cx="10736329" cy="950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69" y="3588544"/>
            <a:ext cx="952500" cy="952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95" y="3505639"/>
            <a:ext cx="952500" cy="952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78" y="3538099"/>
            <a:ext cx="952500" cy="952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4" y="3538099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0" y="3505639"/>
            <a:ext cx="952500" cy="95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00" y="3524248"/>
            <a:ext cx="952500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492" y="3489722"/>
            <a:ext cx="952500" cy="952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30" y="3505639"/>
            <a:ext cx="952500" cy="952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61" y="3489722"/>
            <a:ext cx="952500" cy="952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20" y="3505639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225" y="246527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ru-RU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Путь игрока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3" y="980486"/>
            <a:ext cx="3143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Вселенная </a:t>
            </a:r>
            <a:r>
              <a:rPr lang="en-US" sz="1600" b="1" cap="all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wargaming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48527" y="1852614"/>
            <a:ext cx="4716378" cy="4267008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1000" b="1" dirty="0" smtClean="0">
              <a:latin typeface="Arial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42" y="1934914"/>
            <a:ext cx="952500" cy="952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2420478"/>
            <a:ext cx="952500" cy="952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06" y="3317550"/>
            <a:ext cx="952500" cy="9525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92" y="4294088"/>
            <a:ext cx="952500" cy="9525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06" y="4969793"/>
            <a:ext cx="952500" cy="9525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49" y="5110680"/>
            <a:ext cx="952500" cy="9525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59" y="4662651"/>
            <a:ext cx="952500" cy="9525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10" y="3926735"/>
            <a:ext cx="952500" cy="9525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46" y="2917625"/>
            <a:ext cx="952500" cy="952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99" y="2219085"/>
            <a:ext cx="952500" cy="9525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66" y="945921"/>
            <a:ext cx="952500" cy="9525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62" y="1142321"/>
            <a:ext cx="1296549" cy="5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-1" y="4521024"/>
            <a:ext cx="6224337" cy="147070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11297" y="4521024"/>
            <a:ext cx="0" cy="147070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345646" y="2637096"/>
            <a:ext cx="3643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D0D2D7"/>
                </a:solidFill>
              </a:rPr>
              <a:t>Спасибо</a:t>
            </a:r>
            <a:endParaRPr lang="en-US" sz="5400" b="1" dirty="0" smtClean="0">
              <a:solidFill>
                <a:srgbClr val="D0D2D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121" y="4641340"/>
            <a:ext cx="5643109" cy="16974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000" dirty="0" smtClean="0">
                <a:solidFill>
                  <a:srgbClr val="B4B4B4">
                    <a:lumMod val="9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Warhelios-Bold" panose="02000506000000020004" pitchFamily="2" charset="0"/>
              </a:rPr>
              <a:t>Игорь </a:t>
            </a:r>
            <a:r>
              <a:rPr lang="ru-RU" sz="2000" dirty="0">
                <a:solidFill>
                  <a:srgbClr val="B4B4B4">
                    <a:lumMod val="9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Warhelios-Bold" panose="02000506000000020004" pitchFamily="2" charset="0"/>
              </a:rPr>
              <a:t>Широкий </a:t>
            </a:r>
            <a:r>
              <a:rPr lang="en-US" sz="2000" dirty="0">
                <a:solidFill>
                  <a:srgbClr val="B4B4B4">
                    <a:lumMod val="9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Warhelios-Bold" panose="02000506000000020004" pitchFamily="2" charset="0"/>
              </a:rPr>
              <a:t>(Igor Shirokiy)</a:t>
            </a:r>
            <a:endParaRPr lang="ru-RU" sz="2000" dirty="0">
              <a:solidFill>
                <a:srgbClr val="B4B4B4">
                  <a:lumMod val="9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Warhelios-Bold" panose="02000506000000020004" pitchFamily="2" charset="0"/>
            </a:endParaRPr>
          </a:p>
          <a:p>
            <a:r>
              <a:rPr lang="en-US" sz="2000" dirty="0" err="1">
                <a:solidFill>
                  <a:srgbClr val="B4B4B4">
                    <a:lumMod val="9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Wargaming</a:t>
            </a:r>
            <a:r>
              <a:rPr lang="en-US" sz="2000" dirty="0">
                <a:solidFill>
                  <a:srgbClr val="B4B4B4">
                    <a:lumMod val="9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Publishing CIS</a:t>
            </a:r>
          </a:p>
          <a:p>
            <a:r>
              <a:rPr lang="en-US" sz="2000" dirty="0">
                <a:solidFill>
                  <a:srgbClr val="B4B4B4">
                    <a:lumMod val="9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Head of Publishing Analytics</a:t>
            </a:r>
            <a:endParaRPr lang="ru-RU" sz="2000" dirty="0">
              <a:solidFill>
                <a:srgbClr val="B4B4B4">
                  <a:lumMod val="95000"/>
                </a:srgb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dirty="0">
                <a:solidFill>
                  <a:srgbClr val="B4B4B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i_shirokiy@wargaming.net</a:t>
            </a:r>
            <a:endParaRPr lang="ru-RU" sz="2000" dirty="0">
              <a:solidFill>
                <a:srgbClr val="B4B4B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8691" y="1098175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b="1" kern="1200" cap="all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9600" b="1" kern="1200" cap="all" dirty="0" smtClean="0">
              <a:solidFill>
                <a:schemeClr val="bg1">
                  <a:lumMod val="40000"/>
                  <a:lumOff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52396" y="3381392"/>
            <a:ext cx="10736329" cy="950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69" y="3588544"/>
            <a:ext cx="952500" cy="952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95" y="3505639"/>
            <a:ext cx="952500" cy="952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78" y="3538099"/>
            <a:ext cx="952500" cy="952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4" y="3538099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0" y="3505639"/>
            <a:ext cx="952500" cy="95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00" y="3524248"/>
            <a:ext cx="952500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492" y="3489722"/>
            <a:ext cx="952500" cy="952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30" y="3505639"/>
            <a:ext cx="952500" cy="952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61" y="3489722"/>
            <a:ext cx="952500" cy="952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20" y="350563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6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3457575"/>
            <a:ext cx="952500" cy="95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12" y="2415827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PR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3" y="980486"/>
            <a:ext cx="5922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Информационное пространство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11" y="338396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73" y="1547778"/>
            <a:ext cx="3712422" cy="2165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320" y="3841106"/>
            <a:ext cx="3718605" cy="2543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3" y="1547778"/>
            <a:ext cx="2690991" cy="3564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59" y="1448957"/>
            <a:ext cx="6873683" cy="2203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3014" y="3780735"/>
            <a:ext cx="3321905" cy="24089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61068" y="2911713"/>
            <a:ext cx="439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Roboto"/>
              </a:rPr>
              <a:t>Контролируем 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публикации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61068" y="1748194"/>
            <a:ext cx="420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FFFF"/>
                </a:solidFill>
                <a:latin typeface="Roboto"/>
              </a:rPr>
              <a:t>Знаем предпочтения наших игроков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61068" y="2448616"/>
            <a:ext cx="420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FFFFFF"/>
                </a:solidFill>
                <a:latin typeface="Roboto"/>
              </a:rPr>
              <a:t>Таргетированно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 работаем со СМИ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43536" y="3747815"/>
            <a:ext cx="4390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Roboto"/>
              </a:rPr>
              <a:t>Gaming, Tech/IT, Sports, </a:t>
            </a:r>
            <a:r>
              <a:rPr lang="en-US" dirty="0" smtClean="0">
                <a:solidFill>
                  <a:srgbClr val="FFFFFF"/>
                </a:solidFill>
                <a:latin typeface="Roboto"/>
              </a:rPr>
              <a:t>Business</a:t>
            </a:r>
            <a:endParaRPr lang="ru-RU" dirty="0" smtClean="0">
              <a:solidFill>
                <a:srgbClr val="FFFFFF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Roboto"/>
              </a:rPr>
              <a:t>Positive, neutral, negative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  <a:latin typeface="Roboto"/>
              </a:rPr>
              <a:t>Article, interview, press release …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4810" y="5987765"/>
            <a:ext cx="439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Полная картина предпочтений 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9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1" y="3457575"/>
            <a:ext cx="95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12" y="2415827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68" y="3476623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Content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Информационное пространство внутри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93" y="430602"/>
            <a:ext cx="952500" cy="952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85591" y="2015823"/>
            <a:ext cx="31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Roboto"/>
              </a:rPr>
              <a:t>Чем дольше висят </a:t>
            </a:r>
            <a:r>
              <a:rPr lang="ru-RU" dirty="0" err="1" smtClean="0">
                <a:solidFill>
                  <a:srgbClr val="FFFFFF"/>
                </a:solidFill>
                <a:latin typeface="Roboto"/>
              </a:rPr>
              <a:t>монетизационные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 новости, </a:t>
            </a:r>
            <a:r>
              <a:rPr lang="ru-RU" dirty="0">
                <a:solidFill>
                  <a:srgbClr val="FFFFFF"/>
                </a:solidFill>
                <a:latin typeface="Roboto"/>
              </a:rPr>
              <a:t>тем лучше (?)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3002" y="3234868"/>
            <a:ext cx="313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Roboto"/>
              </a:rPr>
              <a:t>Весь </a:t>
            </a:r>
            <a:r>
              <a:rPr lang="ru-RU" dirty="0" err="1">
                <a:solidFill>
                  <a:srgbClr val="FFFFFF"/>
                </a:solidFill>
                <a:latin typeface="Roboto"/>
              </a:rPr>
              <a:t>буст</a:t>
            </a:r>
            <a:r>
              <a:rPr lang="ru-RU" dirty="0">
                <a:solidFill>
                  <a:srgbClr val="FFFFFF"/>
                </a:solidFill>
                <a:latin typeface="Roboto"/>
              </a:rPr>
              <a:t> приходится на дату анонса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77569" y="4179732"/>
            <a:ext cx="3857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Roboto"/>
              </a:rPr>
              <a:t>Остальное время освободилось для </a:t>
            </a:r>
            <a:r>
              <a:rPr lang="ru-RU" dirty="0" err="1">
                <a:solidFill>
                  <a:srgbClr val="FFFFFF"/>
                </a:solidFill>
                <a:latin typeface="Roboto"/>
              </a:rPr>
              <a:t>открутки</a:t>
            </a:r>
            <a:r>
              <a:rPr lang="ru-RU" dirty="0">
                <a:solidFill>
                  <a:srgbClr val="FFFFFF"/>
                </a:solidFill>
                <a:latin typeface="Roboto"/>
              </a:rPr>
              <a:t> менее «рейтинговых» новостей, которые также получили свою долю охвата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2" y="1383102"/>
            <a:ext cx="5612639" cy="3314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39" y="2116865"/>
            <a:ext cx="5909440" cy="427161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4810" y="5987765"/>
            <a:ext cx="439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Оптимизируем инструменты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95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57725" y="3368327"/>
            <a:ext cx="25050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1" y="2415827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68" y="3476623"/>
            <a:ext cx="952500" cy="95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094" y="3292127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9600" b="1" kern="1200" cap="all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9600" b="1" kern="1200" cap="all" dirty="0" smtClean="0">
              <a:solidFill>
                <a:schemeClr val="bg1">
                  <a:lumMod val="40000"/>
                  <a:lumOff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43" y="3529012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1895" y="383202"/>
            <a:ext cx="6190116" cy="549521"/>
          </a:xfrm>
          <a:prstGeom prst="rect">
            <a:avLst/>
          </a:prstGeom>
        </p:spPr>
      </p:pic>
      <p:cxnSp>
        <p:nvCxnSpPr>
          <p:cNvPr id="61" name="Straight Connector 5"/>
          <p:cNvCxnSpPr>
            <a:cxnSpLocks/>
          </p:cNvCxnSpPr>
          <p:nvPr/>
        </p:nvCxnSpPr>
        <p:spPr>
          <a:xfrm>
            <a:off x="335360" y="383202"/>
            <a:ext cx="0" cy="549521"/>
          </a:xfrm>
          <a:prstGeom prst="line">
            <a:avLst/>
          </a:prstGeom>
          <a:ln>
            <a:solidFill>
              <a:srgbClr val="AA00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Текст 2"/>
          <p:cNvSpPr txBox="1">
            <a:spLocks/>
          </p:cNvSpPr>
          <p:nvPr/>
        </p:nvSpPr>
        <p:spPr>
          <a:xfrm>
            <a:off x="457559" y="430602"/>
            <a:ext cx="3264364" cy="384044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 b="1">
                <a:solidFill>
                  <a:schemeClr val="accent2"/>
                </a:solidFill>
                <a:latin typeface="Arial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000">
                <a:solidFill>
                  <a:srgbClr val="757575"/>
                </a:solidFill>
                <a:latin typeface="Arial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HeliosCondC"/>
                <a:ea typeface="ＭＳ Ｐゴシック" charset="0"/>
              </a:defRPr>
            </a:lvl9pPr>
          </a:lstStyle>
          <a:p>
            <a:pPr marL="194172" indent="-194172">
              <a:lnSpc>
                <a:spcPts val="2671"/>
              </a:lnSpc>
            </a:pPr>
            <a:r>
              <a:rPr lang="en-US" sz="2133" kern="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Community</a:t>
            </a:r>
            <a:endParaRPr lang="en-US" sz="2133" kern="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8412" y="980486"/>
            <a:ext cx="534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ru-RU" sz="1600" b="1" cap="all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Сообщество игроков</a:t>
            </a:r>
            <a:endParaRPr lang="en-US" sz="1600" b="1" cap="all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9" y="1779038"/>
            <a:ext cx="6619797" cy="3557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54561" y="3007934"/>
            <a:ext cx="3135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Roboto"/>
              </a:rPr>
              <a:t>Наиболее лояльные сегменты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87174" y="3912713"/>
            <a:ext cx="31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Roboto"/>
              </a:rPr>
              <a:t>«Писатели» активнее играют, чем «читатели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» (и платят)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99466" y="1895507"/>
            <a:ext cx="31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Roboto"/>
              </a:rPr>
              <a:t>MPU/MAU, ARPU</a:t>
            </a:r>
            <a:r>
              <a:rPr lang="ru-RU" dirty="0">
                <a:solidFill>
                  <a:srgbClr val="FFFFFF"/>
                </a:solidFill>
                <a:latin typeface="Roboto"/>
              </a:rPr>
              <a:t>, </a:t>
            </a:r>
            <a:r>
              <a:rPr lang="en-US" dirty="0">
                <a:solidFill>
                  <a:srgbClr val="FFFFFF"/>
                </a:solidFill>
                <a:latin typeface="Roboto"/>
              </a:rPr>
              <a:t>ARPPU</a:t>
            </a:r>
            <a:r>
              <a:rPr lang="ru-RU" dirty="0">
                <a:solidFill>
                  <a:srgbClr val="FFFFFF"/>
                </a:solidFill>
                <a:latin typeface="Roboto"/>
              </a:rPr>
              <a:t>, сегментация </a:t>
            </a:r>
            <a:r>
              <a:rPr lang="ru-RU" dirty="0" smtClean="0">
                <a:solidFill>
                  <a:srgbClr val="FFFFFF"/>
                </a:solidFill>
                <a:latin typeface="Roboto"/>
              </a:rPr>
              <a:t>контрольные </a:t>
            </a:r>
            <a:r>
              <a:rPr lang="ru-RU" dirty="0">
                <a:solidFill>
                  <a:srgbClr val="FFFFFF"/>
                </a:solidFill>
                <a:latin typeface="Roboto"/>
              </a:rPr>
              <a:t>группы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737" y="396069"/>
            <a:ext cx="952500" cy="9525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"/>
          <a:stretch/>
        </p:blipFill>
        <p:spPr>
          <a:xfrm>
            <a:off x="7683909" y="5914965"/>
            <a:ext cx="5447825" cy="5227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55456" y="5991652"/>
            <a:ext cx="3135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Roboto"/>
              </a:rPr>
              <a:t>Игроки должны общаться</a:t>
            </a:r>
            <a:endParaRPr lang="ru-RU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373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2" grpId="0"/>
    </p:bldLst>
  </p:timing>
</p:sld>
</file>

<file path=ppt/theme/theme1.xml><?xml version="1.0" encoding="utf-8"?>
<a:theme xmlns:a="http://schemas.openxmlformats.org/drawingml/2006/main" name="1_WGNA PPT Template">
  <a:themeElements>
    <a:clrScheme name="WarGaming">
      <a:dk1>
        <a:srgbClr val="870009"/>
      </a:dk1>
      <a:lt1>
        <a:srgbClr val="B4B4B4"/>
      </a:lt1>
      <a:dk2>
        <a:srgbClr val="000000"/>
      </a:dk2>
      <a:lt2>
        <a:srgbClr val="5F5F5C"/>
      </a:lt2>
      <a:accent1>
        <a:srgbClr val="490003"/>
      </a:accent1>
      <a:accent2>
        <a:srgbClr val="C0001F"/>
      </a:accent2>
      <a:accent3>
        <a:srgbClr val="FEFFFB"/>
      </a:accent3>
      <a:accent4>
        <a:srgbClr val="323033"/>
      </a:accent4>
      <a:accent5>
        <a:srgbClr val="D0D2D7"/>
      </a:accent5>
      <a:accent6>
        <a:srgbClr val="F79646"/>
      </a:accent6>
      <a:hlink>
        <a:srgbClr val="DE0D00"/>
      </a:hlink>
      <a:folHlink>
        <a:srgbClr val="FF36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sz="1000" b="1" dirty="0" smtClean="0">
            <a:latin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marR="0" indent="0" algn="r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000" kern="1200" cap="all" dirty="0" smtClean="0">
            <a:solidFill>
              <a:srgbClr val="C0001F"/>
            </a:solidFill>
            <a:latin typeface="Arial Narrow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328</Words>
  <Application>Microsoft Office PowerPoint</Application>
  <PresentationFormat>Widescreen</PresentationFormat>
  <Paragraphs>114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ＭＳ Ｐゴシック</vt:lpstr>
      <vt:lpstr>Arial</vt:lpstr>
      <vt:lpstr>Arial Black</vt:lpstr>
      <vt:lpstr>Calibri</vt:lpstr>
      <vt:lpstr>HeliosCondC</vt:lpstr>
      <vt:lpstr>Open Sans Light</vt:lpstr>
      <vt:lpstr>Roboto</vt:lpstr>
      <vt:lpstr>Tahoma</vt:lpstr>
      <vt:lpstr>Warhelios-Bold</vt:lpstr>
      <vt:lpstr>WarHeliosCondC</vt:lpstr>
      <vt:lpstr>WarHeliosCondCBold</vt:lpstr>
      <vt:lpstr>1_WGNA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Wargaming.net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Igor Shirokiy</dc:creator>
  <cp:lastModifiedBy>Igor Shirokiy</cp:lastModifiedBy>
  <cp:revision>67</cp:revision>
  <dcterms:created xsi:type="dcterms:W3CDTF">2017-05-23T11:03:53Z</dcterms:created>
  <dcterms:modified xsi:type="dcterms:W3CDTF">2017-05-25T05:42:07Z</dcterms:modified>
</cp:coreProperties>
</file>