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9" r:id="rId3"/>
    <p:sldId id="259" r:id="rId4"/>
    <p:sldId id="258" r:id="rId5"/>
    <p:sldId id="282" r:id="rId6"/>
    <p:sldId id="280" r:id="rId7"/>
    <p:sldId id="257" r:id="rId8"/>
    <p:sldId id="277" r:id="rId9"/>
    <p:sldId id="261" r:id="rId10"/>
    <p:sldId id="281" r:id="rId11"/>
    <p:sldId id="260" r:id="rId12"/>
    <p:sldId id="278" r:id="rId13"/>
    <p:sldId id="263" r:id="rId14"/>
    <p:sldId id="266" r:id="rId15"/>
    <p:sldId id="283" r:id="rId16"/>
    <p:sldId id="285" r:id="rId17"/>
    <p:sldId id="284" r:id="rId18"/>
    <p:sldId id="264" r:id="rId19"/>
    <p:sldId id="286" r:id="rId20"/>
    <p:sldId id="276" r:id="rId21"/>
  </p:sldIdLst>
  <p:sldSz cx="13004800" cy="9753600"/>
  <p:notesSz cx="13004800" cy="97536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43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7366000" y="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C2265-AE76-4FD8-91A2-A7B4731FA252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06888" y="1219200"/>
            <a:ext cx="4391025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300163" y="4694238"/>
            <a:ext cx="10404475" cy="3840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7366000" y="926465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8467E-042A-4479-8A50-3041BA5BA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285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3100" y="469900"/>
            <a:ext cx="11658600" cy="747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9304" y="3492500"/>
            <a:ext cx="11426190" cy="3743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8000" y="2971800"/>
            <a:ext cx="9525000" cy="3447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defRPr sz="3600"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7200" dirty="0">
                <a:latin typeface="Helvetica Neue Light"/>
                <a:sym typeface="Helvetica"/>
              </a:rPr>
              <a:t>Почему и как </a:t>
            </a:r>
            <a:br>
              <a:rPr lang="en-US" sz="7200" dirty="0">
                <a:latin typeface="Helvetica Neue Light"/>
                <a:sym typeface="Helvetica"/>
              </a:rPr>
            </a:br>
            <a:r>
              <a:rPr lang="ru-RU" sz="8000" dirty="0">
                <a:latin typeface="Helvetica Neue Light"/>
                <a:sym typeface="Helvetica"/>
              </a:rPr>
              <a:t>ваша</a:t>
            </a:r>
            <a:r>
              <a:rPr lang="ru-RU" sz="7200" dirty="0">
                <a:latin typeface="Helvetica Neue Light"/>
                <a:sym typeface="Helvetica"/>
              </a:rPr>
              <a:t> CRM должна полюбить соцсети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168400" y="1752600"/>
            <a:ext cx="11201400" cy="6705600"/>
            <a:chOff x="1441286" y="746516"/>
            <a:chExt cx="6442507" cy="3326926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1441286" y="746516"/>
              <a:ext cx="6442507" cy="3326926"/>
              <a:chOff x="446807" y="416088"/>
              <a:chExt cx="7858197" cy="4096317"/>
            </a:xfrm>
          </p:grpSpPr>
          <p:sp>
            <p:nvSpPr>
              <p:cNvPr id="15" name="Shape 157"/>
              <p:cNvSpPr/>
              <p:nvPr/>
            </p:nvSpPr>
            <p:spPr>
              <a:xfrm>
                <a:off x="446807" y="416088"/>
                <a:ext cx="3064215" cy="75040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19050" tIns="19050" rIns="19050" bIns="19050" anchor="ctr">
                <a:spAutoFit/>
              </a:bodyPr>
              <a:lstStyle>
                <a:lvl1pPr algn="l">
                  <a:defRPr sz="10000">
                    <a:latin typeface="Intro Black"/>
                    <a:ea typeface="Intro Black"/>
                    <a:cs typeface="Intro Black"/>
                    <a:sym typeface="Intro Black"/>
                  </a:defRPr>
                </a:lvl1pPr>
              </a:lstStyle>
              <a:p>
                <a:r>
                  <a:rPr sz="6000" b="1" dirty="0">
                    <a:solidFill>
                      <a:schemeClr val="bg1"/>
                    </a:solidFill>
                    <a:latin typeface="Helvetica Neue Light"/>
                    <a:ea typeface="Helvetica Neue Condensed" charset="0"/>
                    <a:cs typeface="Helvetica Neue Condensed" charset="0"/>
                  </a:rPr>
                  <a:t>Репутация</a:t>
                </a:r>
              </a:p>
            </p:txBody>
          </p:sp>
          <p:sp>
            <p:nvSpPr>
              <p:cNvPr id="16" name="Shape 158"/>
              <p:cNvSpPr/>
              <p:nvPr/>
            </p:nvSpPr>
            <p:spPr>
              <a:xfrm>
                <a:off x="1296424" y="3762000"/>
                <a:ext cx="4607048" cy="75040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19050" tIns="19050" rIns="19050" bIns="19050" anchor="ctr">
                <a:spAutoFit/>
              </a:bodyPr>
              <a:lstStyle>
                <a:lvl1pPr algn="l">
                  <a:defRPr sz="10000">
                    <a:latin typeface="Intro Black"/>
                    <a:ea typeface="Intro Black"/>
                    <a:cs typeface="Intro Black"/>
                    <a:sym typeface="Intro Black"/>
                  </a:defRPr>
                </a:lvl1pPr>
              </a:lstStyle>
              <a:p>
                <a:r>
                  <a:rPr lang="ru-RU" sz="6000" b="1" dirty="0">
                    <a:solidFill>
                      <a:schemeClr val="bg1"/>
                    </a:solidFill>
                    <a:latin typeface="Helvetica Neue Light"/>
                    <a:ea typeface="Helvetica Neue Condensed" charset="0"/>
                    <a:cs typeface="Helvetica Neue Condensed" charset="0"/>
                  </a:rPr>
                  <a:t>Лидогенерация</a:t>
                </a:r>
                <a:endParaRPr sz="6000" b="1" dirty="0">
                  <a:solidFill>
                    <a:schemeClr val="bg1"/>
                  </a:solidFill>
                  <a:latin typeface="Helvetica Neue Light"/>
                  <a:ea typeface="Helvetica Neue Condensed" charset="0"/>
                  <a:cs typeface="Helvetica Neue Condensed" charset="0"/>
                </a:endParaRPr>
              </a:p>
            </p:txBody>
          </p:sp>
          <p:sp>
            <p:nvSpPr>
              <p:cNvPr id="17" name="Shape 159"/>
              <p:cNvSpPr/>
              <p:nvPr/>
            </p:nvSpPr>
            <p:spPr>
              <a:xfrm>
                <a:off x="5164009" y="775804"/>
                <a:ext cx="3140995" cy="75040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19050" tIns="19050" rIns="19050" bIns="19050" anchor="ctr">
                <a:spAutoFit/>
              </a:bodyPr>
              <a:lstStyle>
                <a:lvl1pPr algn="l">
                  <a:defRPr sz="10000">
                    <a:latin typeface="Intro Black"/>
                    <a:ea typeface="Intro Black"/>
                    <a:cs typeface="Intro Black"/>
                    <a:sym typeface="Intro Black"/>
                  </a:defRPr>
                </a:lvl1pPr>
              </a:lstStyle>
              <a:p>
                <a:r>
                  <a:rPr lang="ru-RU" sz="6000" b="1" dirty="0">
                    <a:solidFill>
                      <a:schemeClr val="bg1"/>
                    </a:solidFill>
                    <a:latin typeface="Helvetica Neue Light"/>
                    <a:ea typeface="Helvetica Neue Condensed" charset="0"/>
                    <a:cs typeface="Helvetica Neue Condensed" charset="0"/>
                  </a:rPr>
                  <a:t>Аналитика</a:t>
                </a:r>
                <a:endParaRPr sz="6000" b="1" dirty="0">
                  <a:solidFill>
                    <a:schemeClr val="bg1"/>
                  </a:solidFill>
                  <a:latin typeface="Helvetica Neue Light"/>
                  <a:ea typeface="Helvetica Neue Condensed" charset="0"/>
                  <a:cs typeface="Helvetica Neue Condensed" charset="0"/>
                </a:endParaRPr>
              </a:p>
            </p:txBody>
          </p:sp>
          <p:sp>
            <p:nvSpPr>
              <p:cNvPr id="18" name="Shape 163"/>
              <p:cNvSpPr/>
              <p:nvPr/>
            </p:nvSpPr>
            <p:spPr>
              <a:xfrm>
                <a:off x="1384134" y="1101207"/>
                <a:ext cx="1225729" cy="12220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196" extrusionOk="0">
                    <a:moveTo>
                      <a:pt x="0" y="0"/>
                    </a:moveTo>
                    <a:cubicBezTo>
                      <a:pt x="1984" y="14950"/>
                      <a:pt x="9184" y="21600"/>
                      <a:pt x="21600" y="19949"/>
                    </a:cubicBezTo>
                  </a:path>
                </a:pathLst>
              </a:custGeom>
              <a:ln w="63500">
                <a:solidFill>
                  <a:srgbClr val="92D050"/>
                </a:solidFill>
                <a:prstDash val="sysDot"/>
                <a:miter lim="400000"/>
                <a:headEnd type="triangle"/>
              </a:ln>
            </p:spPr>
            <p:txBody>
              <a:bodyPr/>
              <a:lstStyle/>
              <a:p>
                <a:endParaRPr sz="675"/>
              </a:p>
            </p:txBody>
          </p:sp>
          <p:sp>
            <p:nvSpPr>
              <p:cNvPr id="19" name="Shape 164"/>
              <p:cNvSpPr/>
              <p:nvPr/>
            </p:nvSpPr>
            <p:spPr>
              <a:xfrm>
                <a:off x="2441965" y="3008716"/>
                <a:ext cx="727039" cy="916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388" h="21600" extrusionOk="0">
                    <a:moveTo>
                      <a:pt x="3960" y="21600"/>
                    </a:moveTo>
                    <a:cubicBezTo>
                      <a:pt x="-4212" y="12043"/>
                      <a:pt x="264" y="4843"/>
                      <a:pt x="17388" y="0"/>
                    </a:cubicBezTo>
                  </a:path>
                </a:pathLst>
              </a:custGeom>
              <a:ln w="63500">
                <a:solidFill>
                  <a:srgbClr val="92D050"/>
                </a:solidFill>
                <a:prstDash val="sysDot"/>
                <a:miter lim="400000"/>
                <a:headEnd type="triangle"/>
              </a:ln>
            </p:spPr>
            <p:txBody>
              <a:bodyPr/>
              <a:lstStyle/>
              <a:p>
                <a:endParaRPr sz="675"/>
              </a:p>
            </p:txBody>
          </p:sp>
          <p:sp>
            <p:nvSpPr>
              <p:cNvPr id="20" name="Shape 165"/>
              <p:cNvSpPr/>
              <p:nvPr/>
            </p:nvSpPr>
            <p:spPr>
              <a:xfrm>
                <a:off x="4041454" y="1054986"/>
                <a:ext cx="1051064" cy="699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4133" y="7474"/>
                      <a:pt x="11333" y="274"/>
                      <a:pt x="21600" y="0"/>
                    </a:cubicBezTo>
                  </a:path>
                </a:pathLst>
              </a:custGeom>
              <a:ln w="63500">
                <a:solidFill>
                  <a:srgbClr val="92D050"/>
                </a:solidFill>
                <a:prstDash val="sysDot"/>
                <a:miter lim="400000"/>
                <a:tailEnd type="triangle"/>
              </a:ln>
            </p:spPr>
            <p:txBody>
              <a:bodyPr/>
              <a:lstStyle/>
              <a:p>
                <a:endParaRPr sz="675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085473" y="1910929"/>
              <a:ext cx="2830705" cy="962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Helvetica Neue Light"/>
                </a:rPr>
                <a:t>Social Media Listening </a:t>
              </a:r>
              <a:endParaRPr lang="ru-RU" sz="6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786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12800" y="9906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Helvetica Neue Light"/>
              </a:rPr>
              <a:t>Слушать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41600" y="25146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Helvetica Neue Light"/>
              </a:rPr>
              <a:t>Собирать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1700" y="41148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Helvetica Neue Light"/>
              </a:rPr>
              <a:t>Назначать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89750" y="5715000"/>
            <a:ext cx="393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Helvetica Neue Light"/>
              </a:rPr>
              <a:t>Реагировать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58250" y="7467600"/>
            <a:ext cx="393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Helvetica Neue Light"/>
              </a:rPr>
              <a:t>Замерять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4"/>
          <p:cNvSpPr txBox="1">
            <a:spLocks noGrp="1"/>
          </p:cNvSpPr>
          <p:nvPr>
            <p:ph type="title"/>
          </p:nvPr>
        </p:nvSpPr>
        <p:spPr>
          <a:xfrm>
            <a:off x="406400" y="304800"/>
            <a:ext cx="1165860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>
              <a:lnSpc>
                <a:spcPct val="100000"/>
              </a:lnSpc>
            </a:pPr>
            <a:r>
              <a:rPr lang="ru-RU" sz="5400" spc="-90" dirty="0">
                <a:latin typeface="Helvetica Neue Light"/>
              </a:rPr>
              <a:t>Пример отправки в </a:t>
            </a:r>
            <a:r>
              <a:rPr lang="en-US" sz="5400" spc="-90" dirty="0">
                <a:latin typeface="Helvetica Neue Light"/>
              </a:rPr>
              <a:t>CRM</a:t>
            </a:r>
            <a:endParaRPr sz="5400" spc="-90" dirty="0">
              <a:latin typeface="Helvetica Neue Light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-28380" y="2057400"/>
            <a:ext cx="13007780" cy="7301174"/>
            <a:chOff x="0" y="1494183"/>
            <a:chExt cx="13007780" cy="730117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494183"/>
              <a:ext cx="13007780" cy="297180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5380" y="4659269"/>
              <a:ext cx="5470311" cy="4136088"/>
            </a:xfrm>
            <a:prstGeom prst="rect">
              <a:avLst/>
            </a:prstGeom>
            <a:solidFill>
              <a:schemeClr val="accent2"/>
            </a:solidFill>
          </p:spPr>
        </p:pic>
        <p:cxnSp>
          <p:nvCxnSpPr>
            <p:cNvPr id="9" name="Прямая со стрелкой 8"/>
            <p:cNvCxnSpPr>
              <a:cxnSpLocks/>
            </p:cNvCxnSpPr>
            <p:nvPr/>
          </p:nvCxnSpPr>
          <p:spPr>
            <a:xfrm flipH="1">
              <a:off x="7292780" y="2057400"/>
              <a:ext cx="3408494" cy="2865783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3340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1678" y="433081"/>
            <a:ext cx="11658600" cy="830997"/>
          </a:xfrm>
        </p:spPr>
        <p:txBody>
          <a:bodyPr/>
          <a:lstStyle/>
          <a:p>
            <a:r>
              <a:rPr lang="ru-RU" sz="5400" dirty="0">
                <a:latin typeface="Helvetica Neue Light"/>
              </a:rPr>
              <a:t>Лидогенерация</a:t>
            </a:r>
          </a:p>
        </p:txBody>
      </p:sp>
      <p:pic>
        <p:nvPicPr>
          <p:cNvPr id="6" name="Picture 4" descr="Screen Shot 2014-04-21 at 10.12.51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" r="4176"/>
          <a:stretch>
            <a:fillRect/>
          </a:stretch>
        </p:blipFill>
        <p:spPr bwMode="auto">
          <a:xfrm>
            <a:off x="4216400" y="5334000"/>
            <a:ext cx="8534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1676400"/>
            <a:ext cx="10649997" cy="324527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/>
          <p:cNvSpPr txBox="1">
            <a:spLocks/>
          </p:cNvSpPr>
          <p:nvPr/>
        </p:nvSpPr>
        <p:spPr>
          <a:xfrm>
            <a:off x="272541" y="235251"/>
            <a:ext cx="1165860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76200"/>
            <a:r>
              <a:rPr lang="ru-RU" sz="5400" kern="0" spc="-90" dirty="0">
                <a:latin typeface="Helvetica Neue Light"/>
              </a:rPr>
              <a:t>Ваша </a:t>
            </a:r>
            <a:r>
              <a:rPr lang="en-US" sz="5400" kern="0" spc="-90" dirty="0">
                <a:latin typeface="Helvetica Neue Light"/>
              </a:rPr>
              <a:t>CRM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403777" y="1079500"/>
            <a:ext cx="12042223" cy="8597900"/>
            <a:chOff x="248723" y="1079500"/>
            <a:chExt cx="12042223" cy="859790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48723" y="1079500"/>
              <a:ext cx="12042223" cy="8597900"/>
              <a:chOff x="289477" y="469900"/>
              <a:chExt cx="12425846" cy="9055100"/>
            </a:xfrm>
          </p:grpSpPr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9477" y="469900"/>
                <a:ext cx="12425846" cy="5481991"/>
              </a:xfrm>
              <a:prstGeom prst="rect">
                <a:avLst/>
              </a:prstGeom>
            </p:spPr>
          </p:pic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937" y="5951891"/>
                <a:ext cx="8094531" cy="3573109"/>
              </a:xfrm>
              <a:prstGeom prst="rect">
                <a:avLst/>
              </a:prstGeom>
            </p:spPr>
          </p:pic>
        </p:grp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08335" y="6288012"/>
              <a:ext cx="4182611" cy="33893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/>
          <p:cNvSpPr txBox="1">
            <a:spLocks/>
          </p:cNvSpPr>
          <p:nvPr/>
        </p:nvSpPr>
        <p:spPr>
          <a:xfrm>
            <a:off x="272541" y="235251"/>
            <a:ext cx="1165860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76200"/>
            <a:r>
              <a:rPr lang="ru-RU" sz="5400" kern="0" spc="-90" dirty="0">
                <a:latin typeface="Helvetica Neue Light"/>
              </a:rPr>
              <a:t>Интеграция</a:t>
            </a:r>
            <a:endParaRPr lang="en-US" sz="5400" kern="0" spc="-90" dirty="0">
              <a:latin typeface="Helvetica Neue Ligh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3" y="1676400"/>
            <a:ext cx="12707057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45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/>
          <p:cNvSpPr txBox="1">
            <a:spLocks/>
          </p:cNvSpPr>
          <p:nvPr/>
        </p:nvSpPr>
        <p:spPr>
          <a:xfrm>
            <a:off x="272541" y="235251"/>
            <a:ext cx="1165860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76200"/>
            <a:r>
              <a:rPr lang="ru-RU" sz="5400" kern="0" spc="-90" dirty="0">
                <a:latin typeface="Helvetica Neue Light"/>
              </a:rPr>
              <a:t>Интеграция</a:t>
            </a:r>
            <a:endParaRPr lang="en-US" sz="5400" kern="0" spc="-90" dirty="0">
              <a:latin typeface="Helvetica Neue Light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37367" y="1371600"/>
            <a:ext cx="12689633" cy="8213599"/>
            <a:chOff x="137367" y="1371600"/>
            <a:chExt cx="12689633" cy="821359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37367" y="1371600"/>
              <a:ext cx="12689633" cy="8213599"/>
              <a:chOff x="137367" y="1371600"/>
              <a:chExt cx="12689633" cy="8213599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367" y="1371600"/>
                <a:ext cx="12689633" cy="8213599"/>
              </a:xfrm>
              <a:prstGeom prst="rect">
                <a:avLst/>
              </a:prstGeom>
            </p:spPr>
          </p:pic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45000" y="6629400"/>
                <a:ext cx="8183880" cy="990600"/>
              </a:xfrm>
              <a:prstGeom prst="rect">
                <a:avLst/>
              </a:prstGeom>
            </p:spPr>
          </p:pic>
        </p:grp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73600" y="7925352"/>
              <a:ext cx="1936260" cy="692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1870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/>
          <p:cNvSpPr txBox="1">
            <a:spLocks/>
          </p:cNvSpPr>
          <p:nvPr/>
        </p:nvSpPr>
        <p:spPr>
          <a:xfrm>
            <a:off x="272541" y="235251"/>
            <a:ext cx="1165860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76200"/>
            <a:r>
              <a:rPr lang="ru-RU" sz="5400" kern="0" spc="-90" dirty="0">
                <a:latin typeface="Helvetica Neue Light"/>
              </a:rPr>
              <a:t>Интеграция</a:t>
            </a:r>
            <a:endParaRPr lang="en-US" sz="5400" kern="0" spc="-90" dirty="0">
              <a:latin typeface="Helvetica Neue Ligh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0241" y="2133600"/>
            <a:ext cx="10363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4800" dirty="0">
                <a:solidFill>
                  <a:schemeClr val="bg1"/>
                </a:solidFill>
                <a:latin typeface="Helvetica Neue Light"/>
              </a:rPr>
              <a:t>Microsoft Dynamics CRM - via email, via API</a:t>
            </a:r>
          </a:p>
          <a:p>
            <a:pPr marL="742950" indent="-742950">
              <a:buAutoNum type="arabicPeriod"/>
            </a:pPr>
            <a:endParaRPr lang="en-US" sz="4800" dirty="0">
              <a:solidFill>
                <a:schemeClr val="bg1"/>
              </a:solidFill>
              <a:latin typeface="Helvetica Neue Light"/>
            </a:endParaRPr>
          </a:p>
          <a:p>
            <a:pPr marL="742950" indent="-742950">
              <a:buAutoNum type="arabicPeriod"/>
            </a:pPr>
            <a:r>
              <a:rPr lang="en-US" sz="4800" dirty="0" err="1">
                <a:solidFill>
                  <a:schemeClr val="bg1"/>
                </a:solidFill>
                <a:latin typeface="Helvetica Neue Light"/>
              </a:rPr>
              <a:t>Terrasoft</a:t>
            </a:r>
            <a:r>
              <a:rPr lang="en-US" sz="4800" dirty="0">
                <a:solidFill>
                  <a:schemeClr val="bg1"/>
                </a:solidFill>
                <a:latin typeface="Helvetica Neue Light"/>
              </a:rPr>
              <a:t>/</a:t>
            </a:r>
            <a:r>
              <a:rPr lang="en-US" sz="4800" dirty="0" err="1">
                <a:solidFill>
                  <a:schemeClr val="bg1"/>
                </a:solidFill>
                <a:latin typeface="Helvetica Neue Light"/>
              </a:rPr>
              <a:t>Bitrix</a:t>
            </a:r>
            <a:r>
              <a:rPr lang="en-US" sz="4800" dirty="0">
                <a:solidFill>
                  <a:schemeClr val="bg1"/>
                </a:solidFill>
                <a:latin typeface="Helvetica Neue Light"/>
              </a:rPr>
              <a:t> – API</a:t>
            </a:r>
          </a:p>
          <a:p>
            <a:pPr marL="742950" indent="-742950">
              <a:buAutoNum type="arabicPeriod"/>
            </a:pPr>
            <a:endParaRPr lang="en-US" sz="4800" dirty="0">
              <a:solidFill>
                <a:schemeClr val="bg1"/>
              </a:solidFill>
              <a:latin typeface="Helvetica Neue Light"/>
            </a:endParaRPr>
          </a:p>
          <a:p>
            <a:pPr marL="742950" indent="-742950">
              <a:buAutoNum type="arabicPeriod"/>
            </a:pPr>
            <a:r>
              <a:rPr lang="en-US" sz="4800" dirty="0">
                <a:solidFill>
                  <a:schemeClr val="bg1"/>
                </a:solidFill>
                <a:latin typeface="Helvetica Neue Light"/>
              </a:rPr>
              <a:t>Zendesk - via API</a:t>
            </a:r>
          </a:p>
          <a:p>
            <a:pPr marL="742950" indent="-742950">
              <a:buAutoNum type="arabicPeriod"/>
            </a:pPr>
            <a:endParaRPr lang="ru-RU" sz="4800" dirty="0">
              <a:solidFill>
                <a:schemeClr val="bg1"/>
              </a:solidFill>
              <a:latin typeface="Helvetica Neue Light"/>
            </a:endParaRPr>
          </a:p>
          <a:p>
            <a:pPr marL="742950" indent="-742950">
              <a:buAutoNum type="arabicPeriod"/>
            </a:pPr>
            <a:r>
              <a:rPr lang="en-US" sz="4800" dirty="0">
                <a:solidFill>
                  <a:schemeClr val="bg1"/>
                </a:solidFill>
                <a:latin typeface="Helvetica Neue Light"/>
              </a:rPr>
              <a:t>Salesforce</a:t>
            </a:r>
          </a:p>
        </p:txBody>
      </p:sp>
    </p:spTree>
    <p:extLst>
      <p:ext uri="{BB962C8B-B14F-4D97-AF65-F5344CB8AC3E}">
        <p14:creationId xmlns:p14="http://schemas.microsoft.com/office/powerpoint/2010/main" val="398198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6400" y="466285"/>
            <a:ext cx="11658600" cy="747394"/>
          </a:xfrm>
        </p:spPr>
        <p:txBody>
          <a:bodyPr/>
          <a:lstStyle/>
          <a:p>
            <a:r>
              <a:rPr lang="ru-RU" dirty="0"/>
              <a:t>Кейсы компаний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6400" y="1752600"/>
            <a:ext cx="8763000" cy="6781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Helvetica Neue Light"/>
              </a:rPr>
              <a:t>“</a:t>
            </a:r>
            <a:r>
              <a:rPr lang="ru-RU" sz="4800" dirty="0">
                <a:solidFill>
                  <a:schemeClr val="bg1"/>
                </a:solidFill>
                <a:latin typeface="Helvetica Neue Light"/>
              </a:rPr>
              <a:t>Раньше мы считали, что мониторинг упоминаний в </a:t>
            </a:r>
            <a:r>
              <a:rPr lang="ru-RU" sz="4800" dirty="0" err="1">
                <a:solidFill>
                  <a:schemeClr val="bg1"/>
                </a:solidFill>
                <a:latin typeface="Helvetica Neue Light"/>
              </a:rPr>
              <a:t>соц</a:t>
            </a:r>
            <a:r>
              <a:rPr lang="ru-RU" sz="4800" dirty="0">
                <a:solidFill>
                  <a:schemeClr val="bg1"/>
                </a:solidFill>
                <a:latin typeface="Helvetica Neue Light"/>
              </a:rPr>
              <a:t> медиа – это задача исключительно</a:t>
            </a:r>
            <a:r>
              <a:rPr lang="en-US" sz="4800" dirty="0">
                <a:solidFill>
                  <a:schemeClr val="bg1"/>
                </a:solidFill>
                <a:latin typeface="Helvetica Neue Light"/>
              </a:rPr>
              <a:t> PR </a:t>
            </a:r>
            <a:r>
              <a:rPr lang="ru-RU" sz="4800" dirty="0">
                <a:solidFill>
                  <a:schemeClr val="bg1"/>
                </a:solidFill>
                <a:latin typeface="Helvetica Neue Light"/>
              </a:rPr>
              <a:t>отдела и маркетинга, но сейчас понимаем, что влияние публикации в </a:t>
            </a:r>
            <a:r>
              <a:rPr lang="ru-RU" sz="4800" dirty="0" err="1">
                <a:solidFill>
                  <a:schemeClr val="bg1"/>
                </a:solidFill>
                <a:latin typeface="Helvetica Neue Light"/>
              </a:rPr>
              <a:t>соц</a:t>
            </a:r>
            <a:r>
              <a:rPr lang="ru-RU" sz="4800" dirty="0">
                <a:solidFill>
                  <a:schemeClr val="bg1"/>
                </a:solidFill>
                <a:latin typeface="Helvetica Neue Light"/>
              </a:rPr>
              <a:t> медиа может иметь значимый эффект для всех департаментов</a:t>
            </a:r>
            <a:r>
              <a:rPr lang="en-US" sz="4800" dirty="0">
                <a:solidFill>
                  <a:schemeClr val="bg1"/>
                </a:solidFill>
                <a:latin typeface="Helvetica Neue Light"/>
              </a:rPr>
              <a:t>”</a:t>
            </a:r>
            <a:r>
              <a:rPr lang="ru-RU" sz="4800" dirty="0">
                <a:solidFill>
                  <a:schemeClr val="bg1"/>
                </a:solidFill>
                <a:latin typeface="Helvetica Neue Light"/>
              </a:rPr>
              <a:t>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9474200" y="1981200"/>
            <a:ext cx="3354512" cy="6293563"/>
            <a:chOff x="9474200" y="1981200"/>
            <a:chExt cx="3354512" cy="6293563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9474200" y="1981200"/>
              <a:ext cx="3354512" cy="6293563"/>
              <a:chOff x="9131852" y="3735707"/>
              <a:chExt cx="3354512" cy="6293563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31852" y="7774307"/>
                <a:ext cx="3354511" cy="2254963"/>
              </a:xfrm>
              <a:prstGeom prst="rect">
                <a:avLst/>
              </a:prstGeom>
            </p:spPr>
          </p:pic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31852" y="3735707"/>
                <a:ext cx="3354512" cy="3484244"/>
              </a:xfrm>
              <a:prstGeom prst="rect">
                <a:avLst/>
              </a:prstGeom>
            </p:spPr>
          </p:pic>
        </p:grp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74200" y="5465444"/>
              <a:ext cx="3354511" cy="5389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6400" y="466285"/>
            <a:ext cx="11658600" cy="747394"/>
          </a:xfrm>
        </p:spPr>
        <p:txBody>
          <a:bodyPr/>
          <a:lstStyle/>
          <a:p>
            <a:r>
              <a:rPr lang="ru-RU" dirty="0"/>
              <a:t>Кейсы компаний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200" y="7444549"/>
            <a:ext cx="4073293" cy="1905000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406400" y="2438400"/>
            <a:ext cx="12877333" cy="4294445"/>
            <a:chOff x="406400" y="2568151"/>
            <a:chExt cx="12877333" cy="4294445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406400" y="2568151"/>
              <a:ext cx="12877333" cy="4294445"/>
              <a:chOff x="392043" y="2590800"/>
              <a:chExt cx="12877333" cy="4294445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4506376" y="2699382"/>
                <a:ext cx="8763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800" dirty="0">
                    <a:solidFill>
                      <a:schemeClr val="bg1"/>
                    </a:solidFill>
                    <a:latin typeface="Helvetica Neue Light"/>
                  </a:rPr>
                  <a:t>Количество обращений в </a:t>
                </a:r>
                <a:r>
                  <a:rPr lang="ru-RU" sz="4800" dirty="0" err="1">
                    <a:solidFill>
                      <a:schemeClr val="bg1"/>
                    </a:solidFill>
                    <a:latin typeface="Helvetica Neue Light"/>
                  </a:rPr>
                  <a:t>соц</a:t>
                </a:r>
                <a:r>
                  <a:rPr lang="ru-RU" sz="4800" dirty="0">
                    <a:solidFill>
                      <a:schemeClr val="bg1"/>
                    </a:solidFill>
                    <a:latin typeface="Helvetica Neue Light"/>
                  </a:rPr>
                  <a:t> медиа выросло в 3 раза! </a:t>
                </a:r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670242" y="6054248"/>
                <a:ext cx="821763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800" dirty="0">
                    <a:solidFill>
                      <a:schemeClr val="bg1"/>
                    </a:solidFill>
                    <a:latin typeface="Helvetica Neue Light"/>
                  </a:rPr>
                  <a:t>Решение об интеграции с </a:t>
                </a:r>
                <a:r>
                  <a:rPr lang="en-US" sz="4800" dirty="0">
                    <a:solidFill>
                      <a:schemeClr val="bg1"/>
                    </a:solidFill>
                    <a:latin typeface="Helvetica Neue Light"/>
                  </a:rPr>
                  <a:t>CRM</a:t>
                </a:r>
                <a:endParaRPr lang="ru-RU" sz="4800" dirty="0"/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2525643" y="4686500"/>
                <a:ext cx="931139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800" dirty="0">
                    <a:solidFill>
                      <a:schemeClr val="bg1"/>
                    </a:solidFill>
                    <a:latin typeface="Helvetica Neue Light"/>
                  </a:rPr>
                  <a:t>Ответы на профильных площадках</a:t>
                </a:r>
                <a:endParaRPr lang="ru-RU" sz="4800" dirty="0"/>
              </a:p>
            </p:txBody>
          </p:sp>
          <p:grpSp>
            <p:nvGrpSpPr>
              <p:cNvPr id="19" name="Группа 18"/>
              <p:cNvGrpSpPr/>
              <p:nvPr/>
            </p:nvGrpSpPr>
            <p:grpSpPr>
              <a:xfrm>
                <a:off x="392043" y="2590800"/>
                <a:ext cx="3657600" cy="3069724"/>
                <a:chOff x="425174" y="3864476"/>
                <a:chExt cx="3657600" cy="3069724"/>
              </a:xfrm>
            </p:grpSpPr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>
                  <a:off x="2253974" y="5399338"/>
                  <a:ext cx="1828800" cy="0"/>
                </a:xfrm>
                <a:prstGeom prst="line">
                  <a:avLst/>
                </a:prstGeom>
                <a:ln w="3810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/>
                <p:cNvCxnSpPr/>
                <p:nvPr/>
              </p:nvCxnSpPr>
              <p:spPr>
                <a:xfrm>
                  <a:off x="425174" y="6934200"/>
                  <a:ext cx="1828800" cy="0"/>
                </a:xfrm>
                <a:prstGeom prst="line">
                  <a:avLst/>
                </a:prstGeom>
                <a:ln w="3810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>
                  <a:off x="2253974" y="5399338"/>
                  <a:ext cx="0" cy="1534862"/>
                </a:xfrm>
                <a:prstGeom prst="line">
                  <a:avLst/>
                </a:prstGeom>
                <a:ln w="3810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>
                  <a:off x="4078357" y="3864476"/>
                  <a:ext cx="0" cy="1534862"/>
                </a:xfrm>
                <a:prstGeom prst="line">
                  <a:avLst/>
                </a:prstGeom>
                <a:ln w="3810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4" name="Прямая со стрелкой 23"/>
            <p:cNvCxnSpPr/>
            <p:nvPr/>
          </p:nvCxnSpPr>
          <p:spPr>
            <a:xfrm>
              <a:off x="4045226" y="2587487"/>
              <a:ext cx="1828800" cy="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5815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>
            <a:spLocks noGrp="1"/>
          </p:cNvSpPr>
          <p:nvPr>
            <p:ph type="title"/>
          </p:nvPr>
        </p:nvSpPr>
        <p:spPr>
          <a:xfrm>
            <a:off x="939800" y="609600"/>
            <a:ext cx="11430000" cy="1905000"/>
          </a:xfrm>
        </p:spPr>
        <p:txBody>
          <a:bodyPr>
            <a:noAutofit/>
          </a:bodyPr>
          <a:lstStyle/>
          <a:p>
            <a:pPr algn="l"/>
            <a:r>
              <a:rPr lang="ru-RU" dirty="0">
                <a:latin typeface="Helvetica Neue Light"/>
                <a:cs typeface="Rubik" pitchFamily="2" charset="-79"/>
              </a:rPr>
              <a:t>До</a:t>
            </a:r>
            <a:r>
              <a:rPr lang="ru-RU" b="1" dirty="0">
                <a:latin typeface="Helvetica Neue Light"/>
                <a:cs typeface="Rubik" pitchFamily="2" charset="-79"/>
              </a:rPr>
              <a:t> 92%</a:t>
            </a:r>
            <a:r>
              <a:rPr lang="ru-RU" dirty="0">
                <a:latin typeface="Helvetica Neue Light"/>
                <a:cs typeface="Rubik" pitchFamily="2" charset="-79"/>
              </a:rPr>
              <a:t> украинцев читают отзывы в интернете перед выбором </a:t>
            </a:r>
            <a:br>
              <a:rPr lang="ru-RU" dirty="0">
                <a:latin typeface="Helvetica Neue Light"/>
                <a:cs typeface="Rubik" pitchFamily="2" charset="-79"/>
              </a:rPr>
            </a:br>
            <a:r>
              <a:rPr lang="ru-RU" dirty="0">
                <a:latin typeface="Helvetica Neue Light"/>
                <a:cs typeface="Rubik" pitchFamily="2" charset="-79"/>
              </a:rPr>
              <a:t>товара или услуги</a:t>
            </a:r>
            <a:endParaRPr lang="ru-RU" dirty="0">
              <a:latin typeface="Helvetica Neue Light"/>
              <a:ea typeface="Gungsuh" pitchFamily="18" charset="-127"/>
              <a:cs typeface="Rubik" pitchFamily="2" charset="-79"/>
            </a:endParaRPr>
          </a:p>
        </p:txBody>
      </p:sp>
      <p:sp>
        <p:nvSpPr>
          <p:cNvPr id="7" name="Rectangle 46"/>
          <p:cNvSpPr>
            <a:spLocks/>
          </p:cNvSpPr>
          <p:nvPr/>
        </p:nvSpPr>
        <p:spPr bwMode="auto">
          <a:xfrm>
            <a:off x="5816600" y="9074426"/>
            <a:ext cx="6768753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r">
              <a:spcBef>
                <a:spcPts val="1000"/>
              </a:spcBef>
              <a:buClr>
                <a:srgbClr val="A6A6A6"/>
              </a:buClr>
              <a:buSzPct val="89000"/>
            </a:pPr>
            <a:r>
              <a:rPr lang="uk-UA" sz="2000" dirty="0">
                <a:solidFill>
                  <a:schemeClr val="bg1">
                    <a:lumMod val="65000"/>
                  </a:schemeClr>
                </a:solidFill>
                <a:latin typeface="Philosopher" pitchFamily="2" charset="-52"/>
                <a:ea typeface="Helvetica Neue Light" charset="0"/>
                <a:cs typeface="Rubik" pitchFamily="2" charset="-79"/>
              </a:rPr>
              <a:t>*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Helvetica Neue Light"/>
                <a:ea typeface="Helvetica Neue Light" charset="0"/>
                <a:cs typeface="Rubik" pitchFamily="2" charset="-79"/>
              </a:rPr>
              <a:t>TNS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Helvetica Neue Light"/>
                <a:ea typeface="Helvetica Neue Light" charset="0"/>
                <a:cs typeface="Rubik" pitchFamily="2" charset="-79"/>
              </a:rPr>
              <a:t>Infratest</a:t>
            </a:r>
            <a:r>
              <a:rPr lang="ru-RU" sz="2000" dirty="0">
                <a:solidFill>
                  <a:schemeClr val="bg1">
                    <a:lumMod val="65000"/>
                  </a:schemeClr>
                </a:solidFill>
                <a:latin typeface="Philosopher" pitchFamily="2" charset="-52"/>
                <a:ea typeface="Helvetica Neue Light" charset="0"/>
                <a:cs typeface="Rubik" pitchFamily="2" charset="-79"/>
              </a:rPr>
              <a:t>, 2015</a:t>
            </a:r>
            <a:endParaRPr lang="en-US" sz="2000" dirty="0">
              <a:solidFill>
                <a:srgbClr val="00B050"/>
              </a:solidFill>
              <a:latin typeface="Helvetica Neue Light"/>
              <a:ea typeface="Helvetica Neue Light" charset="0"/>
              <a:cs typeface="Helvetica Neue Light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3360664"/>
            <a:ext cx="6348413" cy="597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29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9800" y="914400"/>
            <a:ext cx="11398884" cy="4431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7200" spc="280" dirty="0"/>
              <a:t>Используйте силу социальных медиа для принятия </a:t>
            </a:r>
            <a:br>
              <a:rPr lang="ru-RU" sz="7200" spc="280" dirty="0"/>
            </a:br>
            <a:r>
              <a:rPr lang="ru-RU" sz="7200" spc="280" dirty="0"/>
              <a:t>правильных решений!</a:t>
            </a:r>
            <a:endParaRPr sz="7200" spc="145" dirty="0"/>
          </a:p>
        </p:txBody>
      </p:sp>
      <p:sp>
        <p:nvSpPr>
          <p:cNvPr id="5" name="object 5"/>
          <p:cNvSpPr txBox="1"/>
          <p:nvPr/>
        </p:nvSpPr>
        <p:spPr>
          <a:xfrm>
            <a:off x="3352800" y="7391400"/>
            <a:ext cx="6572884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5400" dirty="0">
              <a:latin typeface="Helvetica Neue Light"/>
              <a:cs typeface="Times New Roman"/>
            </a:endParaRPr>
          </a:p>
          <a:p>
            <a:pPr marL="1307465" marR="1299845" indent="1270" algn="ctr">
              <a:lnSpc>
                <a:spcPct val="100499"/>
              </a:lnSpc>
            </a:pPr>
            <a:r>
              <a:rPr sz="5400" u="heavy" spc="120" dirty="0">
                <a:solidFill>
                  <a:srgbClr val="FFFFFF"/>
                </a:solidFill>
                <a:latin typeface="Helvetica Neue Light"/>
                <a:cs typeface="Arial"/>
              </a:rPr>
              <a:t>YOUSCAN.IO</a:t>
            </a:r>
            <a:endParaRPr sz="5400" dirty="0">
              <a:latin typeface="Helvetica Neue Light"/>
              <a:cs typeface="Arial"/>
            </a:endParaRPr>
          </a:p>
        </p:txBody>
      </p:sp>
      <p:sp>
        <p:nvSpPr>
          <p:cNvPr id="4" name="object 5"/>
          <p:cNvSpPr txBox="1"/>
          <p:nvPr/>
        </p:nvSpPr>
        <p:spPr>
          <a:xfrm>
            <a:off x="3325191" y="5914072"/>
            <a:ext cx="6572884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4800" dirty="0">
              <a:latin typeface="Helvetica Neue Light"/>
              <a:cs typeface="Times New Roman"/>
            </a:endParaRPr>
          </a:p>
          <a:p>
            <a:pPr marL="1307465" marR="1299845" indent="1270" algn="ctr">
              <a:lnSpc>
                <a:spcPct val="100499"/>
              </a:lnSpc>
            </a:pPr>
            <a:r>
              <a:rPr lang="ru-RU" sz="4800" spc="120" dirty="0">
                <a:solidFill>
                  <a:srgbClr val="FFFFFF"/>
                </a:solidFill>
                <a:latin typeface="Helvetica Neue Light"/>
                <a:cs typeface="Arial"/>
              </a:rPr>
              <a:t>Анна </a:t>
            </a:r>
            <a:r>
              <a:rPr lang="ru-RU" sz="4800" spc="120" dirty="0" err="1">
                <a:solidFill>
                  <a:srgbClr val="FFFFFF"/>
                </a:solidFill>
                <a:latin typeface="Helvetica Neue Light"/>
                <a:cs typeface="Arial"/>
              </a:rPr>
              <a:t>Лилик</a:t>
            </a:r>
            <a:endParaRPr sz="4800" dirty="0">
              <a:latin typeface="Helvetica Neue Light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73100" y="469900"/>
            <a:ext cx="1165860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0">
              <a:lnSpc>
                <a:spcPct val="100000"/>
              </a:lnSpc>
            </a:pPr>
            <a:r>
              <a:rPr lang="ru-RU" sz="5400" spc="120" dirty="0">
                <a:latin typeface="Helvetica Neue Light"/>
              </a:rPr>
              <a:t>Что изменилось</a:t>
            </a:r>
            <a:endParaRPr sz="5400" spc="170" dirty="0">
              <a:latin typeface="Helvetica Neue Ligh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536" y="364698"/>
            <a:ext cx="1983726" cy="199750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6400" y="2291049"/>
            <a:ext cx="11734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800" dirty="0">
                <a:solidFill>
                  <a:schemeClr val="bg1"/>
                </a:solidFill>
                <a:latin typeface="Helvetica Neue Light"/>
              </a:rPr>
              <a:t>Более 60% пользователей обращаются к бренду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4800" dirty="0">
              <a:solidFill>
                <a:schemeClr val="bg1"/>
              </a:solidFill>
              <a:latin typeface="Helvetica Neue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800" dirty="0">
                <a:solidFill>
                  <a:schemeClr val="bg1"/>
                </a:solidFill>
                <a:latin typeface="Helvetica Neue Light"/>
              </a:rPr>
              <a:t>Каждый 4й пользователь </a:t>
            </a:r>
            <a:r>
              <a:rPr lang="en-US" sz="4800" dirty="0">
                <a:solidFill>
                  <a:schemeClr val="bg1"/>
                </a:solidFill>
                <a:latin typeface="Helvetica Neue Light"/>
              </a:rPr>
              <a:t>FB </a:t>
            </a:r>
            <a:r>
              <a:rPr lang="ru-RU" sz="4800" dirty="0">
                <a:solidFill>
                  <a:schemeClr val="bg1"/>
                </a:solidFill>
                <a:latin typeface="Helvetica Neue Light"/>
              </a:rPr>
              <a:t>и </a:t>
            </a:r>
            <a:r>
              <a:rPr lang="en-US" sz="4800" dirty="0">
                <a:solidFill>
                  <a:schemeClr val="bg1"/>
                </a:solidFill>
                <a:latin typeface="Helvetica Neue Light"/>
              </a:rPr>
              <a:t>Twitter</a:t>
            </a:r>
            <a:r>
              <a:rPr lang="ru-RU" sz="4800" dirty="0">
                <a:solidFill>
                  <a:schemeClr val="bg1"/>
                </a:solidFill>
                <a:latin typeface="Helvetica Neue Light"/>
              </a:rPr>
              <a:t> считает, что бренд должен отвечать на жалобу в течении 1 часа!</a:t>
            </a:r>
            <a:endParaRPr lang="en-US" sz="4800" dirty="0">
              <a:solidFill>
                <a:schemeClr val="bg1"/>
              </a:solidFill>
              <a:latin typeface="Helvetica Neue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4800" dirty="0">
              <a:solidFill>
                <a:schemeClr val="bg1"/>
              </a:solidFill>
              <a:latin typeface="Helvetica Neue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800" dirty="0">
                <a:solidFill>
                  <a:schemeClr val="bg1"/>
                </a:solidFill>
                <a:latin typeface="Helvetica Neue Light"/>
              </a:rPr>
              <a:t>Более 62% пользователей ищут новости/инфо о бренде</a:t>
            </a:r>
          </a:p>
        </p:txBody>
      </p:sp>
      <p:sp>
        <p:nvSpPr>
          <p:cNvPr id="6" name="Rectangle 46"/>
          <p:cNvSpPr>
            <a:spLocks/>
          </p:cNvSpPr>
          <p:nvPr/>
        </p:nvSpPr>
        <p:spPr bwMode="auto">
          <a:xfrm>
            <a:off x="5816600" y="9074426"/>
            <a:ext cx="6768753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r">
              <a:spcBef>
                <a:spcPts val="1000"/>
              </a:spcBef>
              <a:buClr>
                <a:srgbClr val="A6A6A6"/>
              </a:buClr>
              <a:buSzPct val="89000"/>
            </a:pPr>
            <a:r>
              <a:rPr lang="uk-UA" sz="2000" dirty="0">
                <a:solidFill>
                  <a:schemeClr val="bg1">
                    <a:lumMod val="65000"/>
                  </a:schemeClr>
                </a:solidFill>
                <a:latin typeface="Philosopher" pitchFamily="2" charset="-52"/>
                <a:ea typeface="Helvetica Neue Light" charset="0"/>
                <a:cs typeface="Rubik" pitchFamily="2" charset="-79"/>
              </a:rPr>
              <a:t>*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Helvetica Neue Light"/>
                <a:ea typeface="Helvetica Neue Light" charset="0"/>
                <a:cs typeface="Rubik" pitchFamily="2" charset="-79"/>
              </a:rPr>
              <a:t>TNS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Helvetica Neue Light"/>
                <a:ea typeface="Helvetica Neue Light" charset="0"/>
                <a:cs typeface="Rubik" pitchFamily="2" charset="-79"/>
              </a:rPr>
              <a:t>Infratest</a:t>
            </a:r>
            <a:r>
              <a:rPr lang="ru-RU" sz="2000" dirty="0">
                <a:solidFill>
                  <a:schemeClr val="bg1">
                    <a:lumMod val="65000"/>
                  </a:schemeClr>
                </a:solidFill>
                <a:latin typeface="Philosopher" pitchFamily="2" charset="-52"/>
                <a:ea typeface="Helvetica Neue Light" charset="0"/>
                <a:cs typeface="Rubik" pitchFamily="2" charset="-79"/>
              </a:rPr>
              <a:t>, 2016</a:t>
            </a:r>
            <a:endParaRPr lang="en-US" sz="2000" dirty="0">
              <a:solidFill>
                <a:srgbClr val="00B050"/>
              </a:solidFill>
              <a:latin typeface="Helvetica Neue Light"/>
              <a:ea typeface="Helvetica Neue Light" charset="0"/>
              <a:cs typeface="Helvetica Neue Light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092200" y="2514600"/>
            <a:ext cx="4876800" cy="4800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Helvetica Neue Light"/>
              </a:rPr>
              <a:t>CRM</a:t>
            </a:r>
            <a:endParaRPr lang="ru-RU" sz="6600" b="1" dirty="0">
              <a:solidFill>
                <a:schemeClr val="tx1"/>
              </a:solidFill>
              <a:latin typeface="Helvetica Neue Light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112000" y="2590800"/>
            <a:ext cx="4876800" cy="4800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Helvetica Neue Light"/>
              </a:rPr>
              <a:t>Social Media</a:t>
            </a:r>
            <a:endParaRPr lang="ru-RU" sz="6600" b="1" dirty="0">
              <a:solidFill>
                <a:schemeClr val="tx1"/>
              </a:solidFill>
              <a:latin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96" y="279605"/>
            <a:ext cx="12778004" cy="47495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5982058"/>
            <a:ext cx="12725400" cy="186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39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54000" y="152400"/>
            <a:ext cx="12268200" cy="9372600"/>
            <a:chOff x="-1" y="0"/>
            <a:chExt cx="13004801" cy="975360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-1" y="0"/>
              <a:ext cx="9190625" cy="9753600"/>
              <a:chOff x="-1" y="0"/>
              <a:chExt cx="9190625" cy="9753600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1" y="0"/>
                <a:ext cx="9190625" cy="9753600"/>
              </a:xfrm>
              <a:prstGeom prst="rect">
                <a:avLst/>
              </a:prstGeom>
            </p:spPr>
          </p:pic>
          <p:sp>
            <p:nvSpPr>
              <p:cNvPr id="7" name="Прямоугольник 6"/>
              <p:cNvSpPr/>
              <p:nvPr/>
            </p:nvSpPr>
            <p:spPr>
              <a:xfrm>
                <a:off x="4978400" y="7543800"/>
                <a:ext cx="3352800" cy="5334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****</a:t>
                </a:r>
              </a:p>
            </p:txBody>
          </p:sp>
        </p:grp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6741" y="0"/>
              <a:ext cx="6828059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7405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528"/>
          <p:cNvPicPr preferRelativeResize="0"/>
          <p:nvPr/>
        </p:nvPicPr>
        <p:blipFill rotWithShape="1">
          <a:blip r:embed="rId2"/>
          <a:stretch/>
        </p:blipFill>
        <p:spPr>
          <a:xfrm>
            <a:off x="0" y="1295400"/>
            <a:ext cx="13004800" cy="8458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4"/>
          <p:cNvSpPr txBox="1">
            <a:spLocks noGrp="1"/>
          </p:cNvSpPr>
          <p:nvPr>
            <p:ph type="title"/>
          </p:nvPr>
        </p:nvSpPr>
        <p:spPr>
          <a:xfrm>
            <a:off x="330200" y="228600"/>
            <a:ext cx="1165860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Helvetica Neue Light"/>
                <a:ea typeface="Helvetica Neue"/>
                <a:cs typeface="Helvetica Neue"/>
                <a:sym typeface="Helvetica Neue"/>
              </a:rPr>
              <a:t>Ч</a:t>
            </a:r>
            <a:r>
              <a:rPr lang="ru-RU" sz="5400" dirty="0">
                <a:solidFill>
                  <a:srgbClr val="FFFFFF"/>
                </a:solidFill>
                <a:latin typeface="Helvetica Neue Light"/>
                <a:ea typeface="Helvetica Neue"/>
                <a:cs typeface="Helvetica Neue"/>
                <a:sym typeface="Helvetica Neue"/>
              </a:rPr>
              <a:t>то-то нужно с этим делать</a:t>
            </a:r>
            <a:endParaRPr lang="ru-RU" sz="5400" dirty="0">
              <a:latin typeface="Helvetica Neue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73100" y="469900"/>
            <a:ext cx="1165860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>
              <a:lnSpc>
                <a:spcPct val="100000"/>
              </a:lnSpc>
            </a:pPr>
            <a:r>
              <a:rPr lang="en-US" sz="5400" spc="-90" dirty="0">
                <a:latin typeface="Helvetica Neue Light"/>
              </a:rPr>
              <a:t>Social CRM</a:t>
            </a:r>
            <a:endParaRPr sz="5400" spc="-90" dirty="0">
              <a:latin typeface="Helvetica Neue Light"/>
            </a:endParaRPr>
          </a:p>
        </p:txBody>
      </p:sp>
      <p:sp>
        <p:nvSpPr>
          <p:cNvPr id="3" name="Полилиния: фигура 2"/>
          <p:cNvSpPr/>
          <p:nvPr/>
        </p:nvSpPr>
        <p:spPr>
          <a:xfrm>
            <a:off x="1543684" y="1976411"/>
            <a:ext cx="5497830" cy="5497829"/>
          </a:xfrm>
          <a:custGeom>
            <a:avLst/>
            <a:gdLst>
              <a:gd name="connsiteX0" fmla="*/ 0 w 5497830"/>
              <a:gd name="connsiteY0" fmla="*/ 2748915 h 5497829"/>
              <a:gd name="connsiteX1" fmla="*/ 2748915 w 5497830"/>
              <a:gd name="connsiteY1" fmla="*/ 0 h 5497829"/>
              <a:gd name="connsiteX2" fmla="*/ 5497830 w 5497830"/>
              <a:gd name="connsiteY2" fmla="*/ 2748915 h 5497829"/>
              <a:gd name="connsiteX3" fmla="*/ 2748915 w 5497830"/>
              <a:gd name="connsiteY3" fmla="*/ 5497830 h 5497829"/>
              <a:gd name="connsiteX4" fmla="*/ 0 w 5497830"/>
              <a:gd name="connsiteY4" fmla="*/ 2748915 h 549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7830" h="5497829">
                <a:moveTo>
                  <a:pt x="0" y="2748915"/>
                </a:moveTo>
                <a:cubicBezTo>
                  <a:pt x="0" y="1230731"/>
                  <a:pt x="1230731" y="0"/>
                  <a:pt x="2748915" y="0"/>
                </a:cubicBezTo>
                <a:cubicBezTo>
                  <a:pt x="4267099" y="0"/>
                  <a:pt x="5497830" y="1230731"/>
                  <a:pt x="5497830" y="2748915"/>
                </a:cubicBezTo>
                <a:cubicBezTo>
                  <a:pt x="5497830" y="4267099"/>
                  <a:pt x="4267099" y="5497830"/>
                  <a:pt x="2748915" y="5497830"/>
                </a:cubicBezTo>
                <a:cubicBezTo>
                  <a:pt x="1230731" y="5497830"/>
                  <a:pt x="0" y="4267099"/>
                  <a:pt x="0" y="2748915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767716" tIns="648312" rIns="1560194" bIns="648312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6500" b="1" kern="1200" dirty="0">
                <a:solidFill>
                  <a:schemeClr val="tx1"/>
                </a:solidFill>
                <a:latin typeface="Helvetica Neue Light"/>
              </a:rPr>
              <a:t>CRM</a:t>
            </a:r>
            <a:endParaRPr lang="ru-RU" sz="6500" kern="1200" dirty="0"/>
          </a:p>
        </p:txBody>
      </p:sp>
      <p:sp>
        <p:nvSpPr>
          <p:cNvPr id="5" name="Полилиния: фигура 4"/>
          <p:cNvSpPr/>
          <p:nvPr/>
        </p:nvSpPr>
        <p:spPr>
          <a:xfrm>
            <a:off x="5506085" y="1976411"/>
            <a:ext cx="5497830" cy="5497829"/>
          </a:xfrm>
          <a:custGeom>
            <a:avLst/>
            <a:gdLst>
              <a:gd name="connsiteX0" fmla="*/ 0 w 5497830"/>
              <a:gd name="connsiteY0" fmla="*/ 2748915 h 5497829"/>
              <a:gd name="connsiteX1" fmla="*/ 2748915 w 5497830"/>
              <a:gd name="connsiteY1" fmla="*/ 0 h 5497829"/>
              <a:gd name="connsiteX2" fmla="*/ 5497830 w 5497830"/>
              <a:gd name="connsiteY2" fmla="*/ 2748915 h 5497829"/>
              <a:gd name="connsiteX3" fmla="*/ 2748915 w 5497830"/>
              <a:gd name="connsiteY3" fmla="*/ 5497830 h 5497829"/>
              <a:gd name="connsiteX4" fmla="*/ 0 w 5497830"/>
              <a:gd name="connsiteY4" fmla="*/ 2748915 h 549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7830" h="5497829">
                <a:moveTo>
                  <a:pt x="0" y="2748915"/>
                </a:moveTo>
                <a:cubicBezTo>
                  <a:pt x="0" y="1230731"/>
                  <a:pt x="1230731" y="0"/>
                  <a:pt x="2748915" y="0"/>
                </a:cubicBezTo>
                <a:cubicBezTo>
                  <a:pt x="4267099" y="0"/>
                  <a:pt x="5497830" y="1230731"/>
                  <a:pt x="5497830" y="2748915"/>
                </a:cubicBezTo>
                <a:cubicBezTo>
                  <a:pt x="5497830" y="4267099"/>
                  <a:pt x="4267099" y="5497830"/>
                  <a:pt x="2748915" y="5497830"/>
                </a:cubicBezTo>
                <a:cubicBezTo>
                  <a:pt x="1230731" y="5497830"/>
                  <a:pt x="0" y="4267099"/>
                  <a:pt x="0" y="2748915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560195" tIns="648312" rIns="767715" bIns="648312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6500" b="1" kern="1200" dirty="0">
                <a:solidFill>
                  <a:schemeClr val="tx1"/>
                </a:solidFill>
                <a:latin typeface="Helvetica Neue Light"/>
              </a:rPr>
              <a:t>Social Media</a:t>
            </a:r>
            <a:endParaRPr lang="ru-RU" sz="6500" kern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283200" y="4151293"/>
            <a:ext cx="198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Helvetica Neue Light"/>
              </a:rPr>
              <a:t>Social CRM</a:t>
            </a:r>
            <a:endParaRPr lang="ru-RU" sz="4400" b="1" dirty="0">
              <a:solidFill>
                <a:schemeClr val="bg1"/>
              </a:solidFill>
              <a:latin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43036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863600" y="3126492"/>
            <a:ext cx="880342" cy="3223416"/>
            <a:chOff x="787398" y="3810000"/>
            <a:chExt cx="880342" cy="3223416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7399" y="3810000"/>
              <a:ext cx="880341" cy="1003589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7400" y="4571999"/>
              <a:ext cx="880340" cy="89990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7399" y="5345623"/>
              <a:ext cx="880341" cy="923285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7398" y="6268908"/>
              <a:ext cx="880342" cy="764508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6079258" y="420045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dirty="0">
                <a:solidFill>
                  <a:schemeClr val="bg1"/>
                </a:solidFill>
                <a:latin typeface="Helvetica Neue Light"/>
              </a:rPr>
              <a:t>CRM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7" name="object 4"/>
          <p:cNvSpPr txBox="1">
            <a:spLocks noGrp="1"/>
          </p:cNvSpPr>
          <p:nvPr>
            <p:ph type="title"/>
          </p:nvPr>
        </p:nvSpPr>
        <p:spPr>
          <a:xfrm>
            <a:off x="673100" y="469900"/>
            <a:ext cx="1165860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>
              <a:lnSpc>
                <a:spcPct val="100000"/>
              </a:lnSpc>
            </a:pPr>
            <a:r>
              <a:rPr lang="en-US" sz="5400" spc="-90" dirty="0">
                <a:latin typeface="Helvetica Neue Light"/>
              </a:rPr>
              <a:t>Social CRM Process</a:t>
            </a:r>
            <a:r>
              <a:rPr lang="ru-RU" sz="5400" spc="-90" dirty="0">
                <a:latin typeface="Helvetica Neue Light"/>
              </a:rPr>
              <a:t> </a:t>
            </a:r>
            <a:endParaRPr sz="5400" spc="-90" dirty="0">
              <a:latin typeface="Helvetica Neue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71329" y="3507953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Helvetica Neue Light"/>
              </a:rPr>
              <a:t>Social Media Listening 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419071" y="3461742"/>
            <a:ext cx="2874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Helvetica Neue Light"/>
              </a:rPr>
              <a:t>Marketing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99600" y="4338442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Helvetica Neue Light"/>
              </a:rPr>
              <a:t>Sales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474200" y="5248684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Helvetica Neue Light"/>
              </a:rPr>
              <a:t>Support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99600" y="620736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Helvetica Neue Light"/>
              </a:rPr>
              <a:t>PR</a:t>
            </a:r>
          </a:p>
        </p:txBody>
      </p:sp>
      <p:cxnSp>
        <p:nvCxnSpPr>
          <p:cNvPr id="33" name="Соединитель: уступ 32"/>
          <p:cNvCxnSpPr>
            <a:cxnSpLocks/>
          </p:cNvCxnSpPr>
          <p:nvPr/>
        </p:nvCxnSpPr>
        <p:spPr>
          <a:xfrm rot="5400000" flipH="1">
            <a:off x="5602975" y="2303666"/>
            <a:ext cx="404016" cy="9577966"/>
          </a:xfrm>
          <a:prstGeom prst="bentConnector4">
            <a:avLst>
              <a:gd name="adj1" fmla="val -56582"/>
              <a:gd name="adj2" fmla="val 99922"/>
            </a:avLst>
          </a:prstGeom>
          <a:ln w="38100">
            <a:solidFill>
              <a:srgbClr val="92D05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1930400" y="4643065"/>
            <a:ext cx="740929" cy="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5290488" y="4662115"/>
            <a:ext cx="740929" cy="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8331200" y="4643065"/>
            <a:ext cx="740929" cy="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</TotalTime>
  <Words>202</Words>
  <Application>Microsoft Office PowerPoint</Application>
  <PresentationFormat>Произвольный</PresentationFormat>
  <Paragraphs>58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2" baseType="lpstr">
      <vt:lpstr>Arial</vt:lpstr>
      <vt:lpstr>Calibri</vt:lpstr>
      <vt:lpstr>Gungsuh</vt:lpstr>
      <vt:lpstr>Helvetica</vt:lpstr>
      <vt:lpstr>Helvetica Neue</vt:lpstr>
      <vt:lpstr>Helvetica Neue Condensed</vt:lpstr>
      <vt:lpstr>Helvetica Neue Light</vt:lpstr>
      <vt:lpstr>Intro Black</vt:lpstr>
      <vt:lpstr>Philosopher</vt:lpstr>
      <vt:lpstr>Rubik</vt:lpstr>
      <vt:lpstr>Times New Roman</vt:lpstr>
      <vt:lpstr>Office Theme</vt:lpstr>
      <vt:lpstr>Почему и как  ваша CRM должна полюбить соцсети</vt:lpstr>
      <vt:lpstr>До 92% украинцев читают отзывы в интернете перед выбором  товара или услуги</vt:lpstr>
      <vt:lpstr>Что изменилось</vt:lpstr>
      <vt:lpstr>Презентация PowerPoint</vt:lpstr>
      <vt:lpstr>Презентация PowerPoint</vt:lpstr>
      <vt:lpstr>Презентация PowerPoint</vt:lpstr>
      <vt:lpstr>Что-то нужно с этим делать</vt:lpstr>
      <vt:lpstr>Social CRM</vt:lpstr>
      <vt:lpstr>Social CRM Process </vt:lpstr>
      <vt:lpstr>Презентация PowerPoint</vt:lpstr>
      <vt:lpstr>Презентация PowerPoint</vt:lpstr>
      <vt:lpstr>Пример отправки в CRM</vt:lpstr>
      <vt:lpstr>Лидогенерация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Кейсы компаний</vt:lpstr>
      <vt:lpstr>Кейсы компаний</vt:lpstr>
      <vt:lpstr>Используйте силу социальных медиа для принятия  правильных решений!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 &amp; CS:  GROWING MRR, TOGETHER</dc:title>
  <cp:lastModifiedBy>User01</cp:lastModifiedBy>
  <cp:revision>104</cp:revision>
  <dcterms:created xsi:type="dcterms:W3CDTF">2017-05-16T11:30:06Z</dcterms:created>
  <dcterms:modified xsi:type="dcterms:W3CDTF">2017-05-24T12:05:13Z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2017-05-16T00:00:00Z</vt:filetime>
  </property>
</Properties>
</file>