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Helvetica Neue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HelveticaNeue-bold.fntdata"/><Relationship Id="rId14" Type="http://schemas.openxmlformats.org/officeDocument/2006/relationships/font" Target="fonts/HelveticaNeue-regular.fntdata"/><Relationship Id="rId17" Type="http://schemas.openxmlformats.org/officeDocument/2006/relationships/font" Target="fonts/HelveticaNeue-boldItalic.fntdata"/><Relationship Id="rId16" Type="http://schemas.openxmlformats.org/officeDocument/2006/relationships/font" Target="fonts/HelveticaNeue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Drawings then real ones.</a:t>
            </a:r>
            <a:br>
              <a:rPr lang="en"/>
            </a:br>
            <a:r>
              <a:rPr lang="en"/>
              <a:t>Guides thinking. Needed later anyways. Proof-of-concept for feedback. </a:t>
            </a:r>
            <a:br>
              <a:rPr lang="en"/>
            </a:br>
            <a:r>
              <a:rPr lang="en" sz="1800">
                <a:solidFill>
                  <a:schemeClr val="dk2"/>
                </a:solidFill>
              </a:rPr>
              <a:t>Free feedback videos: peek.usertesting.com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Guides thinking. Needed later anyways. Proof-of-concept for feedback.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hyperlink" Target="mailto:johnuke@gmail.com" TargetMode="External"/><Relationship Id="rId5" Type="http://schemas.openxmlformats.org/officeDocument/2006/relationships/hyperlink" Target="http://www.gametree.m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1088200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How to Bootstrap in Europe for an American Market</a:t>
            </a:r>
          </a:p>
        </p:txBody>
      </p:sp>
      <p:pic>
        <p:nvPicPr>
          <p:cNvPr descr="America-1.jpg" id="55" name="Shape 55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700898" y="0"/>
            <a:ext cx="808640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>
            <p:ph idx="1" type="subTitle"/>
          </p:nvPr>
        </p:nvSpPr>
        <p:spPr>
          <a:xfrm>
            <a:off x="311700" y="3693150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John Uke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445025"/>
            <a:ext cx="8682000" cy="806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200">
                <a:latin typeface="Helvetica Neue"/>
                <a:ea typeface="Helvetica Neue"/>
                <a:cs typeface="Helvetica Neue"/>
                <a:sym typeface="Helvetica Neue"/>
              </a:rPr>
              <a:t>Exploration</a:t>
            </a:r>
          </a:p>
        </p:txBody>
      </p:sp>
      <p:pic>
        <p:nvPicPr>
          <p:cNvPr descr="howtodomarketresearch-e1444158501933.jpg" id="62" name="Shape 62"/>
          <p:cNvPicPr preferRelativeResize="0"/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-427675"/>
            <a:ext cx="9144000" cy="68504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>
            <p:ph idx="1" type="body"/>
          </p:nvPr>
        </p:nvSpPr>
        <p:spPr>
          <a:xfrm>
            <a:off x="311700" y="1533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Helvetica Neue"/>
              <a:buAutoNum type="arabicPeriod"/>
            </a:pPr>
            <a:r>
              <a:rPr lang="en" sz="3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Research (Google)</a:t>
            </a:r>
          </a:p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Helvetica Neue"/>
              <a:buAutoNum type="arabicPeriod"/>
            </a:pPr>
            <a:r>
              <a:rPr lang="en" sz="3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Interview people</a:t>
            </a:r>
          </a:p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Helvetica Neue"/>
              <a:buAutoNum type="arabicPeriod"/>
            </a:pPr>
            <a:r>
              <a:rPr lang="en" sz="3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Surveys</a:t>
            </a:r>
          </a:p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Helvetica Neue"/>
              <a:buAutoNum type="arabicPeriod"/>
            </a:pPr>
            <a:r>
              <a:rPr lang="en" sz="3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 product</a:t>
            </a:r>
          </a:p>
          <a:p>
            <a:pPr indent="-4191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Helvetica Neue"/>
              <a:buAutoNum type="arabicPeriod"/>
            </a:pPr>
            <a:r>
              <a:rPr lang="en" sz="3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Feedback (Startup Crash Test)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800" y="139600"/>
            <a:ext cx="2716726" cy="482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5662" y="139612"/>
            <a:ext cx="2716723" cy="482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9525" y="139600"/>
            <a:ext cx="2716725" cy="482900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>
            <p:ph idx="1" type="body"/>
          </p:nvPr>
        </p:nvSpPr>
        <p:spPr>
          <a:xfrm>
            <a:off x="-368450" y="762400"/>
            <a:ext cx="10094700" cy="17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designs!!!!!!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7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200">
                <a:latin typeface="Helvetica Neue"/>
                <a:ea typeface="Helvetica Neue"/>
                <a:cs typeface="Helvetica Neue"/>
                <a:sym typeface="Helvetica Neue"/>
              </a:rPr>
              <a:t>Finding Talent</a:t>
            </a:r>
          </a:p>
        </p:txBody>
      </p:sp>
      <p:pic>
        <p:nvPicPr>
          <p:cNvPr descr="stand-out-employee.jpg" id="77" name="Shape 77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543783" y="0"/>
            <a:ext cx="8056431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>
            <p:ph idx="1" type="body"/>
          </p:nvPr>
        </p:nvSpPr>
        <p:spPr>
          <a:xfrm>
            <a:off x="311700" y="2707650"/>
            <a:ext cx="8520600" cy="327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 new designers and get samples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Google + ask around places to post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Spam Upwork + LinkedIn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238700"/>
            <a:ext cx="8520600" cy="779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200">
                <a:latin typeface="Helvetica Neue"/>
                <a:ea typeface="Helvetica Neue"/>
                <a:cs typeface="Helvetica Neue"/>
                <a:sym typeface="Helvetica Neue"/>
              </a:rPr>
              <a:t>Recruiting</a:t>
            </a:r>
          </a:p>
        </p:txBody>
      </p:sp>
      <p:pic>
        <p:nvPicPr>
          <p:cNvPr descr="recruitment1.jpg" id="84" name="Shape 84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>
            <a:off x="0" y="2160260"/>
            <a:ext cx="9144000" cy="298322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>
            <p:ph idx="1" type="body"/>
          </p:nvPr>
        </p:nvSpPr>
        <p:spPr>
          <a:xfrm>
            <a:off x="311700" y="898125"/>
            <a:ext cx="8520600" cy="367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lang="en" sz="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</a:t>
            </a:r>
          </a:p>
          <a:p>
            <a:pPr indent="-3556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Helvetica Neue"/>
            </a:pPr>
            <a:r>
              <a:rPr lang="en" sz="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Low pay</a:t>
            </a:r>
          </a:p>
          <a:p>
            <a:pPr indent="-3556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Helvetica Neue"/>
            </a:pPr>
            <a:r>
              <a:rPr lang="en" sz="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Long hours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YES</a:t>
            </a:r>
          </a:p>
          <a:p>
            <a:pPr indent="-3556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Helvetica Neue"/>
            </a:pPr>
            <a:r>
              <a:rPr lang="en" sz="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Practice English</a:t>
            </a:r>
          </a:p>
          <a:p>
            <a:pPr indent="-3556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Helvetica Neue"/>
            </a:pPr>
            <a:r>
              <a:rPr lang="en" sz="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Cool market</a:t>
            </a:r>
          </a:p>
          <a:p>
            <a:pPr indent="-3556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Helvetica Neue"/>
            </a:pPr>
            <a:r>
              <a:rPr lang="en" sz="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Interesting project from ground up</a:t>
            </a:r>
          </a:p>
          <a:p>
            <a:pPr indent="-3556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Helvetica Neue"/>
            </a:pPr>
            <a:r>
              <a:rPr lang="en" sz="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Varied tasks</a:t>
            </a:r>
          </a:p>
          <a:p>
            <a:pPr indent="-355600" lvl="0" marL="457200">
              <a:spcBef>
                <a:spcPts val="0"/>
              </a:spcBef>
              <a:buClr>
                <a:srgbClr val="000000"/>
              </a:buClr>
              <a:buSzPct val="100000"/>
              <a:buFont typeface="Helvetica Neue"/>
            </a:pPr>
            <a:r>
              <a:rPr lang="en" sz="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Meaning (product solve need/impact on world)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200">
                <a:latin typeface="Helvetica Neue"/>
                <a:ea typeface="Helvetica Neue"/>
                <a:cs typeface="Helvetica Neue"/>
                <a:sym typeface="Helvetica Neue"/>
              </a:rPr>
              <a:t>Legalities</a:t>
            </a:r>
          </a:p>
        </p:txBody>
      </p:sp>
      <p:pic>
        <p:nvPicPr>
          <p:cNvPr descr="legal.jpg" id="91" name="Shape 91"/>
          <p:cNvPicPr preferRelativeResize="0"/>
          <p:nvPr/>
        </p:nvPicPr>
        <p:blipFill>
          <a:blip r:embed="rId3">
            <a:alphaModFix amt="38000"/>
          </a:blip>
          <a:stretch>
            <a:fillRect/>
          </a:stretch>
        </p:blipFill>
        <p:spPr>
          <a:xfrm>
            <a:off x="-238450" y="0"/>
            <a:ext cx="98137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>
            <p:ph idx="1" type="body"/>
          </p:nvPr>
        </p:nvSpPr>
        <p:spPr>
          <a:xfrm>
            <a:off x="0" y="1457275"/>
            <a:ext cx="91440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Helvetica Neue"/>
            </a:pPr>
            <a:r>
              <a:rPr lang="en"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Wait to incorporate, then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Helvetica Neue"/>
            </a:pPr>
            <a:r>
              <a:rPr lang="en"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Delaware C-Corp</a:t>
            </a:r>
          </a:p>
          <a:p>
            <a:pPr indent="-342900" lvl="1" marL="914400" rtl="0">
              <a:spcBef>
                <a:spcPts val="0"/>
              </a:spcBef>
              <a:buClr>
                <a:srgbClr val="000000"/>
              </a:buClr>
              <a:buSzPct val="100000"/>
              <a:buFont typeface="Helvetica Neue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Most widely used. </a:t>
            </a:r>
          </a:p>
          <a:p>
            <a:pPr indent="-342900" lvl="1" marL="914400" rtl="0">
              <a:spcBef>
                <a:spcPts val="0"/>
              </a:spcBef>
              <a:buClr>
                <a:srgbClr val="000000"/>
              </a:buClr>
              <a:buSzPct val="100000"/>
              <a:buFont typeface="Helvetica Neue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Easy to set up. Don’t need an attorney</a:t>
            </a:r>
          </a:p>
          <a:p>
            <a:pPr indent="-330200" lvl="2" marL="1371600" rtl="0">
              <a:spcBef>
                <a:spcPts val="0"/>
              </a:spcBef>
              <a:buClr>
                <a:srgbClr val="000000"/>
              </a:buClr>
              <a:buSzPct val="100000"/>
              <a:buFont typeface="Helvetica Neue"/>
            </a:pPr>
            <a:r>
              <a:rPr lang="en"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quora.com/How-much-does-it-cost-to-incorporate-in-Delaware/answer/John-Uke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200">
                <a:latin typeface="Helvetica Neue"/>
                <a:ea typeface="Helvetica Neue"/>
                <a:cs typeface="Helvetica Neue"/>
                <a:sym typeface="Helvetica Neue"/>
              </a:rPr>
              <a:t>Fundability</a:t>
            </a:r>
          </a:p>
        </p:txBody>
      </p:sp>
      <p:pic>
        <p:nvPicPr>
          <p:cNvPr descr="1-80b4xPEVHc7624GfLI63iA.jpeg" id="98" name="Shape 98"/>
          <p:cNvPicPr preferRelativeResize="0"/>
          <p:nvPr/>
        </p:nvPicPr>
        <p:blipFill>
          <a:blip r:embed="rId3">
            <a:alphaModFix amt="39000"/>
          </a:blip>
          <a:stretch>
            <a:fillRect/>
          </a:stretch>
        </p:blipFill>
        <p:spPr>
          <a:xfrm>
            <a:off x="-328074" y="-30525"/>
            <a:ext cx="10192476" cy="520455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Helvetica Neue"/>
            </a:pPr>
            <a:r>
              <a:rPr lang="en"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Traction (users)</a:t>
            </a:r>
          </a:p>
          <a:p>
            <a:pPr indent="-3683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Helvetica Neue"/>
            </a:pPr>
            <a:r>
              <a:rPr lang="en"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Revenue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Aim For:</a:t>
            </a:r>
          </a:p>
          <a:p>
            <a:pPr indent="-3683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Helvetica Neue"/>
            </a:pPr>
            <a:r>
              <a:rPr lang="en"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Beautiful design</a:t>
            </a:r>
          </a:p>
          <a:p>
            <a:pPr indent="-3683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Helvetica Neue"/>
            </a:pPr>
            <a:r>
              <a:rPr lang="en"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Good onboarding</a:t>
            </a:r>
          </a:p>
          <a:p>
            <a:pPr indent="-368300" lvl="0" marL="457200">
              <a:spcBef>
                <a:spcPts val="0"/>
              </a:spcBef>
              <a:buClr>
                <a:srgbClr val="000000"/>
              </a:buClr>
              <a:buSzPct val="100000"/>
              <a:buFont typeface="Helvetica Neue"/>
            </a:pPr>
            <a:r>
              <a:rPr lang="en"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ACTUALLY solving a problem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7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b="1" lang="en" sz="4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Get + Use Feedback!</a:t>
            </a:r>
          </a:p>
        </p:txBody>
      </p:sp>
      <p:pic>
        <p:nvPicPr>
          <p:cNvPr descr="feedback-3.png"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5050" y="182650"/>
            <a:ext cx="5080450" cy="304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236525" y="1290125"/>
            <a:ext cx="8595600" cy="327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9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9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7894"/>
              <a:buFont typeface="Arial"/>
              <a:buNone/>
            </a:pPr>
            <a:r>
              <a:rPr lang="en" sz="1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Recommendations for games and friends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024x1024.png" id="111" name="Shape 111"/>
          <p:cNvPicPr preferRelativeResize="0"/>
          <p:nvPr/>
        </p:nvPicPr>
        <p:blipFill>
          <a:blip r:embed="rId3">
            <a:alphaModFix amt="92000"/>
          </a:blip>
          <a:stretch>
            <a:fillRect/>
          </a:stretch>
        </p:blipFill>
        <p:spPr>
          <a:xfrm>
            <a:off x="3867325" y="-108425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236525" y="480725"/>
            <a:ext cx="6938400" cy="8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johnuke@gmail.com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000" u="sng"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www.gametree.me</a:t>
            </a:r>
            <a:r>
              <a:rPr b="1" lang="en" sz="20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