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733" r:id="rId2"/>
    <p:sldId id="514" r:id="rId3"/>
    <p:sldId id="767" r:id="rId4"/>
    <p:sldId id="520" r:id="rId5"/>
    <p:sldId id="521" r:id="rId6"/>
    <p:sldId id="665" r:id="rId7"/>
    <p:sldId id="770" r:id="rId8"/>
    <p:sldId id="771" r:id="rId9"/>
    <p:sldId id="772" r:id="rId10"/>
    <p:sldId id="773" r:id="rId11"/>
    <p:sldId id="788" r:id="rId12"/>
    <p:sldId id="774" r:id="rId13"/>
    <p:sldId id="775" r:id="rId14"/>
    <p:sldId id="776" r:id="rId15"/>
    <p:sldId id="777" r:id="rId16"/>
    <p:sldId id="778" r:id="rId17"/>
    <p:sldId id="779" r:id="rId18"/>
    <p:sldId id="781" r:id="rId19"/>
    <p:sldId id="782" r:id="rId20"/>
    <p:sldId id="785" r:id="rId21"/>
    <p:sldId id="786" r:id="rId22"/>
    <p:sldId id="783" r:id="rId23"/>
    <p:sldId id="789" r:id="rId24"/>
    <p:sldId id="790" r:id="rId25"/>
    <p:sldId id="791" r:id="rId26"/>
    <p:sldId id="792" r:id="rId27"/>
    <p:sldId id="793" r:id="rId28"/>
    <p:sldId id="794" r:id="rId29"/>
    <p:sldId id="795" r:id="rId30"/>
    <p:sldId id="784" r:id="rId31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1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FDA"/>
    <a:srgbClr val="CF417C"/>
    <a:srgbClr val="60BC57"/>
    <a:srgbClr val="FEFEFE"/>
    <a:srgbClr val="34A3DC"/>
    <a:srgbClr val="00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6271" autoAdjust="0"/>
  </p:normalViewPr>
  <p:slideViewPr>
    <p:cSldViewPr snapToGrid="0" showGuides="1">
      <p:cViewPr>
        <p:scale>
          <a:sx n="86" d="100"/>
          <a:sy n="86" d="100"/>
        </p:scale>
        <p:origin x="2264" y="832"/>
      </p:cViewPr>
      <p:guideLst>
        <p:guide pos="2880"/>
        <p:guide orient="horz" pos="2304"/>
        <p:guide pos="1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lan.wixpress.com\wix\users\reutu\to%20&#1514;&#1502;&#1512;%20&#1513;&#1504;&#1488;&#1489;&#1500;\Growth%20since%202010%20to%202014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pPr>
            <a:r>
              <a:rPr lang="en-US" sz="2000" b="0" dirty="0" smtClean="0">
                <a:solidFill>
                  <a:schemeClr val="tx1"/>
                </a:solidFill>
                <a:latin typeface="Helvetica Neue W01 45 Light" panose="020B0403020202020204" pitchFamily="34" charset="0"/>
              </a:rPr>
              <a:t>Employee </a:t>
            </a:r>
            <a:r>
              <a:rPr lang="en-US" sz="2000" b="0" dirty="0">
                <a:solidFill>
                  <a:schemeClr val="tx1"/>
                </a:solidFill>
                <a:latin typeface="Helvetica Neue W01 45 Light" panose="020B0403020202020204" pitchFamily="34" charset="0"/>
              </a:rPr>
              <a:t>Growth</a:t>
            </a:r>
          </a:p>
        </c:rich>
      </c:tx>
      <c:layout>
        <c:manualLayout>
          <c:xMode val="edge"/>
          <c:yMode val="edge"/>
          <c:x val="0.00682272717968953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Helvetica Neue W01 45 Light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rgbClr val="3DBFDA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E/O 2010</c:v>
                </c:pt>
                <c:pt idx="1">
                  <c:v>E/O 2011</c:v>
                </c:pt>
                <c:pt idx="2">
                  <c:v>E/O 2012</c:v>
                </c:pt>
                <c:pt idx="3">
                  <c:v>E/O 2013</c:v>
                </c:pt>
                <c:pt idx="4">
                  <c:v>E/O 2014</c:v>
                </c:pt>
                <c:pt idx="5">
                  <c:v>To date March 2015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155.0</c:v>
                </c:pt>
                <c:pt idx="1">
                  <c:v>222.0</c:v>
                </c:pt>
                <c:pt idx="2">
                  <c:v>307.0</c:v>
                </c:pt>
                <c:pt idx="3">
                  <c:v>468.0</c:v>
                </c:pt>
                <c:pt idx="4">
                  <c:v>708.0</c:v>
                </c:pt>
                <c:pt idx="5">
                  <c:v>755.0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E/O 2010</c:v>
                </c:pt>
                <c:pt idx="1">
                  <c:v>E/O 2011</c:v>
                </c:pt>
                <c:pt idx="2">
                  <c:v>E/O 2012</c:v>
                </c:pt>
                <c:pt idx="3">
                  <c:v>E/O 2013</c:v>
                </c:pt>
                <c:pt idx="4">
                  <c:v>E/O 2014</c:v>
                </c:pt>
                <c:pt idx="5">
                  <c:v>To date March 2015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15.0</c:v>
                </c:pt>
                <c:pt idx="1">
                  <c:v>33.0</c:v>
                </c:pt>
                <c:pt idx="2">
                  <c:v>58.0</c:v>
                </c:pt>
                <c:pt idx="3">
                  <c:v>75.0</c:v>
                </c:pt>
                <c:pt idx="4">
                  <c:v>109.0</c:v>
                </c:pt>
                <c:pt idx="5">
                  <c:v>113.0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Ukraine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E/O 2010</c:v>
                </c:pt>
                <c:pt idx="1">
                  <c:v>E/O 2011</c:v>
                </c:pt>
                <c:pt idx="2">
                  <c:v>E/O 2012</c:v>
                </c:pt>
                <c:pt idx="3">
                  <c:v>E/O 2013</c:v>
                </c:pt>
                <c:pt idx="4">
                  <c:v>E/O 2014</c:v>
                </c:pt>
                <c:pt idx="5">
                  <c:v>To date March 2015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1">
                  <c:v>6.0</c:v>
                </c:pt>
                <c:pt idx="2">
                  <c:v>14.0</c:v>
                </c:pt>
                <c:pt idx="3">
                  <c:v>36.0</c:v>
                </c:pt>
                <c:pt idx="4">
                  <c:v>47.0</c:v>
                </c:pt>
                <c:pt idx="5">
                  <c:v>49.0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E/O 2010</c:v>
                </c:pt>
                <c:pt idx="1">
                  <c:v>E/O 2011</c:v>
                </c:pt>
                <c:pt idx="2">
                  <c:v>E/O 2012</c:v>
                </c:pt>
                <c:pt idx="3">
                  <c:v>E/O 2013</c:v>
                </c:pt>
                <c:pt idx="4">
                  <c:v>E/O 2014</c:v>
                </c:pt>
                <c:pt idx="5">
                  <c:v>To date March 2015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Lithuania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E/O 2010</c:v>
                </c:pt>
                <c:pt idx="1">
                  <c:v>E/O 2011</c:v>
                </c:pt>
                <c:pt idx="2">
                  <c:v>E/O 2012</c:v>
                </c:pt>
                <c:pt idx="3">
                  <c:v>E/O 2013</c:v>
                </c:pt>
                <c:pt idx="4">
                  <c:v>E/O 2014</c:v>
                </c:pt>
                <c:pt idx="5">
                  <c:v>To date March 2015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3">
                  <c:v>5.0</c:v>
                </c:pt>
                <c:pt idx="4">
                  <c:v>31.0</c:v>
                </c:pt>
                <c:pt idx="5">
                  <c:v>32.0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CF417C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E/O 2010</c:v>
                </c:pt>
                <c:pt idx="1">
                  <c:v>E/O 2011</c:v>
                </c:pt>
                <c:pt idx="2">
                  <c:v>E/O 2012</c:v>
                </c:pt>
                <c:pt idx="3">
                  <c:v>E/O 2013</c:v>
                </c:pt>
                <c:pt idx="4">
                  <c:v>E/O 2014</c:v>
                </c:pt>
                <c:pt idx="5">
                  <c:v>To date March 2015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6"/>
                <c:pt idx="4">
                  <c:v>1.0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833337408"/>
        <c:axId val="-833144080"/>
      </c:barChart>
      <c:catAx>
        <c:axId val="-8333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-833144080"/>
        <c:crosses val="autoZero"/>
        <c:auto val="1"/>
        <c:lblAlgn val="ctr"/>
        <c:lblOffset val="100"/>
        <c:noMultiLvlLbl val="0"/>
      </c:catAx>
      <c:valAx>
        <c:axId val="-83314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333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62077952246751"/>
          <c:y val="0.949878215742289"/>
          <c:w val="0.352726837755797"/>
          <c:h val="0.0473006630851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0.10072</cdr:x>
      <cdr:y>0.6097</cdr:y>
    </cdr:from>
    <cdr:to>
      <cdr:x>0.17389</cdr:x>
      <cdr:y>0.68068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871488" y="2704961"/>
          <a:ext cx="633111" cy="31490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0" dirty="0">
              <a:latin typeface="Helvetica Neue W01 45 Light" panose="020B0403020202020204" pitchFamily="34" charset="0"/>
            </a:rPr>
            <a:t>170</a:t>
          </a:r>
        </a:p>
      </cdr:txBody>
    </cdr:sp>
  </cdr:relSizeAnchor>
  <cdr:relSizeAnchor xmlns:cdr="http://schemas.openxmlformats.org/drawingml/2006/chartDrawing">
    <cdr:from>
      <cdr:x>0.25889</cdr:x>
      <cdr:y>0.55267</cdr:y>
    </cdr:from>
    <cdr:to>
      <cdr:x>0.33206</cdr:x>
      <cdr:y>0.62364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2240049" y="2451956"/>
          <a:ext cx="633111" cy="31486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0" dirty="0">
              <a:latin typeface="Helvetica Neue W01 45 Light" panose="020B0403020202020204" pitchFamily="34" charset="0"/>
            </a:rPr>
            <a:t>261</a:t>
          </a:r>
        </a:p>
      </cdr:txBody>
    </cdr:sp>
  </cdr:relSizeAnchor>
  <cdr:relSizeAnchor xmlns:cdr="http://schemas.openxmlformats.org/drawingml/2006/chartDrawing">
    <cdr:from>
      <cdr:x>0.40531</cdr:x>
      <cdr:y>0.46748</cdr:y>
    </cdr:from>
    <cdr:to>
      <cdr:x>0.47848</cdr:x>
      <cdr:y>0.53845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3506993" y="2073982"/>
          <a:ext cx="633111" cy="3148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 smtClean="0">
              <a:latin typeface="Helvetica Neue W01 45 Light" panose="020B0403020202020204" pitchFamily="34" charset="0"/>
            </a:rPr>
            <a:t>366</a:t>
          </a:r>
          <a:endParaRPr lang="en-US" sz="1800" b="0" dirty="0">
            <a:latin typeface="Helvetica Neue W01 45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0.53535</cdr:x>
      <cdr:y>0.32661</cdr:y>
    </cdr:from>
    <cdr:to>
      <cdr:x>0.65848</cdr:x>
      <cdr:y>0.39456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4632130" y="1449030"/>
          <a:ext cx="1065395" cy="301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>
              <a:latin typeface="Helvetica Neue W01 45 Light" panose="020B0403020202020204" pitchFamily="34" charset="0"/>
            </a:rPr>
            <a:t>585</a:t>
          </a:r>
        </a:p>
      </cdr:txBody>
    </cdr:sp>
  </cdr:relSizeAnchor>
  <cdr:relSizeAnchor xmlns:cdr="http://schemas.openxmlformats.org/drawingml/2006/chartDrawing">
    <cdr:from>
      <cdr:x>0.6887</cdr:x>
      <cdr:y>0.08227</cdr:y>
    </cdr:from>
    <cdr:to>
      <cdr:x>0.81183</cdr:x>
      <cdr:y>0.17953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9012" y="365000"/>
          <a:ext cx="1065395" cy="4314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>
              <a:latin typeface="Helvetica Neue W01 45 Light" panose="020B0403020202020204" pitchFamily="34" charset="0"/>
            </a:rPr>
            <a:t>898</a:t>
          </a:r>
        </a:p>
      </cdr:txBody>
    </cdr:sp>
  </cdr:relSizeAnchor>
  <cdr:relSizeAnchor xmlns:cdr="http://schemas.openxmlformats.org/drawingml/2006/chartDrawing">
    <cdr:from>
      <cdr:x>0.83271</cdr:x>
      <cdr:y>0.07471</cdr:y>
    </cdr:from>
    <cdr:to>
      <cdr:x>0.97312</cdr:x>
      <cdr:y>0.17253</cdr:y>
    </cdr:to>
    <cdr:sp macro="" textlink="">
      <cdr:nvSpPr>
        <cdr:cNvPr id="8" name="TextBox 8"/>
        <cdr:cNvSpPr txBox="1"/>
      </cdr:nvSpPr>
      <cdr:spPr>
        <a:xfrm xmlns:a="http://schemas.openxmlformats.org/drawingml/2006/main">
          <a:off x="7205107" y="331433"/>
          <a:ext cx="1214913" cy="4339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>
              <a:latin typeface="Helvetica Neue W01 45 Light" panose="020B0403020202020204" pitchFamily="34" charset="0"/>
            </a:rPr>
            <a:t>952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56551-D1C3-48FD-96B3-1ED220F3756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CFFD-C73F-4B2E-9325-C2987544E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FEB9-8066-40B2-98D2-C923D8FCBAB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74514-995B-47F4-B647-E023F8BD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As you listen here today, there are a number of things you should take away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First, that there is a huge need for what we do – web content is becoming more and more popular and there are still an amazing number of businesses that do not have a website of any kind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Second, our technology and product is the best available anywhere to do this – we are not template based, we do not </a:t>
            </a:r>
            <a:r>
              <a:rPr lang="en-US" baseline="0" dirty="0" err="1" smtClean="0"/>
              <a:t>requie</a:t>
            </a:r>
            <a:r>
              <a:rPr lang="en-US" baseline="0" dirty="0" smtClean="0"/>
              <a:t> coding skills at all.  Our software is entirely drag and drop and let’s you create exactly the type of content you want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Third, we have a great business model that drives very strong cohort economics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have an incredibly talented marketing team that makes decisions based on data and extremely efficient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Finally, that all of this will enable us to become profitable this year, and we have a clear path to that goal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B9CD-112E-4349-B0CC-D970450A4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7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managed by committees</a:t>
            </a:r>
          </a:p>
          <a:p>
            <a:r>
              <a:rPr lang="en-US" dirty="0" smtClean="0"/>
              <a:t>Moving</a:t>
            </a:r>
            <a:r>
              <a:rPr lang="en-US" baseline="0" dirty="0" smtClean="0"/>
              <a:t>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DD4D-D073-463D-A7FE-E88750C3DF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8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managed by committees</a:t>
            </a:r>
          </a:p>
          <a:p>
            <a:r>
              <a:rPr lang="en-US" dirty="0" smtClean="0"/>
              <a:t>Moving</a:t>
            </a:r>
            <a:r>
              <a:rPr lang="en-US" baseline="0" dirty="0" smtClean="0"/>
              <a:t>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DD4D-D073-463D-A7FE-E88750C3DF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0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Company –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Has all the needed </a:t>
            </a:r>
            <a:r>
              <a:rPr lang="en-US" dirty="0" smtClean="0">
                <a:solidFill>
                  <a:srgbClr val="0099FF"/>
                </a:solidFill>
              </a:rPr>
              <a:t>resources</a:t>
            </a:r>
            <a:r>
              <a:rPr lang="en-US" dirty="0" smtClean="0"/>
              <a:t> to take the product from A-Z, resources cannot be moved</a:t>
            </a:r>
          </a:p>
          <a:p>
            <a:r>
              <a:rPr lang="en-US" dirty="0" smtClean="0">
                <a:solidFill>
                  <a:srgbClr val="0099FF"/>
                </a:solidFill>
              </a:rPr>
              <a:t>Autonomy</a:t>
            </a:r>
            <a:r>
              <a:rPr lang="en-US" dirty="0" smtClean="0"/>
              <a:t> - The company can make its own decision – with minimum dependencies on others </a:t>
            </a:r>
          </a:p>
          <a:p>
            <a:r>
              <a:rPr lang="en-US" dirty="0" smtClean="0">
                <a:solidFill>
                  <a:srgbClr val="0099FF"/>
                </a:solidFill>
              </a:rPr>
              <a:t>Sit together </a:t>
            </a:r>
            <a:r>
              <a:rPr lang="en-US" dirty="0" smtClean="0"/>
              <a:t>- All of the company’s employees sit together in one space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Guilds</a:t>
            </a:r>
            <a:r>
              <a:rPr lang="en-US" baseline="0" dirty="0" smtClean="0"/>
              <a:t> – </a:t>
            </a:r>
          </a:p>
          <a:p>
            <a:endParaRPr lang="en-US" baseline="0" dirty="0" smtClean="0"/>
          </a:p>
          <a:p>
            <a:r>
              <a:rPr lang="en-US" dirty="0" smtClean="0"/>
              <a:t>professional groups that make sure </a:t>
            </a:r>
            <a:r>
              <a:rPr lang="en-US" dirty="0" smtClean="0">
                <a:solidFill>
                  <a:srgbClr val="0099FF"/>
                </a:solidFill>
              </a:rPr>
              <a:t>quality</a:t>
            </a:r>
            <a:r>
              <a:rPr lang="en-US" dirty="0" smtClean="0"/>
              <a:t> in all fields stays very high </a:t>
            </a:r>
          </a:p>
          <a:p>
            <a:r>
              <a:rPr lang="en-US" dirty="0" smtClean="0"/>
              <a:t>Guilds are the glue between the different companies enabling the overall </a:t>
            </a:r>
            <a:r>
              <a:rPr lang="en-US" dirty="0" smtClean="0">
                <a:solidFill>
                  <a:srgbClr val="0099FF"/>
                </a:solidFill>
              </a:rPr>
              <a:t>alignments &amp; knowledge share</a:t>
            </a:r>
          </a:p>
          <a:p>
            <a:r>
              <a:rPr lang="en-US" dirty="0" smtClean="0"/>
              <a:t>Guilds provide the </a:t>
            </a:r>
            <a:r>
              <a:rPr lang="en-US" dirty="0" smtClean="0">
                <a:solidFill>
                  <a:srgbClr val="0099FF"/>
                </a:solidFill>
              </a:rPr>
              <a:t>professional guidelines </a:t>
            </a:r>
            <a:r>
              <a:rPr lang="en-US" dirty="0" smtClean="0"/>
              <a:t>and tool-set to ensure products are meet Wix production quality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DD4D-D073-463D-A7FE-E88750C3DF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7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broke Wix into product units (no, they are not a business units)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2AF-E682-432E-96FD-CB03961FBC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2AF-E682-432E-96FD-CB03961FBC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0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And this is why we founded Wix</a:t>
            </a:r>
            <a:r>
              <a:rPr lang="en-US" baseline="0" dirty="0" smtClean="0"/>
              <a:t> – to provide the power to create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believe we have the best software and product available to create web content easily and exactly how you want it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is similar to other software providers that make creating digital content easy – Word,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, Tumblr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has addressed a need to create content with software, like Wix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B9CD-112E-4349-B0CC-D970450A4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B9CD-112E-4349-B0CC-D970450A4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broke Wix into product units (no, they are not a business units)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2AF-E682-432E-96FD-CB03961FBC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2AF-E682-432E-96FD-CB03961FB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5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2AF-E682-432E-96FD-CB03961FBC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5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2AF-E682-432E-96FD-CB03961FBC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5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2AF-E682-432E-96FD-CB03961FBC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5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Pre-IPO</a:t>
            </a:r>
            <a:r>
              <a:rPr lang="en-US" baseline="0" dirty="0" smtClean="0"/>
              <a:t> – knew we needed to hire aggressively to roll out products</a:t>
            </a:r>
          </a:p>
          <a:p>
            <a:r>
              <a:rPr lang="en-US" baseline="0" dirty="0" smtClean="0"/>
              <a:t>Had to think differently about how to manage the company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DD4D-D073-463D-A7FE-E88750C3DF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6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24207" r="1537" b="12963"/>
          <a:stretch/>
        </p:blipFill>
        <p:spPr>
          <a:xfrm>
            <a:off x="446314" y="308428"/>
            <a:ext cx="2463801" cy="67491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99140" y="1015999"/>
            <a:ext cx="824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HelveticaNeue W01 35 Thin" panose="020B0604020202020204" charset="0"/>
              </a:rPr>
              <a:t>Click here to edit the name</a:t>
            </a:r>
            <a:r>
              <a:rPr lang="en-US" sz="2400" baseline="0" dirty="0" smtClean="0">
                <a:solidFill>
                  <a:schemeClr val="accent1"/>
                </a:solidFill>
                <a:latin typeface="HelveticaNeue W01 35 Thin" panose="020B0604020202020204" charset="0"/>
              </a:rPr>
              <a:t> of your presentation</a:t>
            </a:r>
            <a:endParaRPr lang="en-US" sz="2400" dirty="0">
              <a:solidFill>
                <a:schemeClr val="accent1"/>
              </a:solidFill>
              <a:latin typeface="HelveticaNeue W01 35 Thin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709"/>
            <a:ext cx="9144000" cy="2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94203" y="2491636"/>
            <a:ext cx="5092197" cy="22758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None/>
              <a:defRPr sz="2000" baseline="0">
                <a:latin typeface="Helvetica Neue W01 45 Light" panose="020B0403020202020204" pitchFamily="34" charset="0"/>
              </a:defRPr>
            </a:lvl1pPr>
            <a:lvl2pPr>
              <a:defRPr sz="1800" baseline="0">
                <a:latin typeface="Helvetica Neue W01 75 Bold" panose="020B0804020202020204" pitchFamily="34" charset="0"/>
              </a:defRPr>
            </a:lvl2pPr>
          </a:lstStyle>
          <a:p>
            <a:pPr lvl="0"/>
            <a:r>
              <a:rPr lang="en-US" dirty="0" smtClean="0"/>
              <a:t>Click to edit the body of your paragraph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Neue W01 35 Thin" panose="020B060402020202020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98583" y="1988554"/>
            <a:ext cx="7675134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HelveticaNeue W01 35 Thin" panose="020B0604020202020204" charset="0"/>
              </a:defRPr>
            </a:lvl1pPr>
          </a:lstStyle>
          <a:p>
            <a:pPr lvl="0"/>
            <a:r>
              <a:rPr lang="en-US" dirty="0" smtClean="0"/>
              <a:t>Click here to edit your subtitle</a:t>
            </a:r>
            <a:endParaRPr lang="en-US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0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94203" y="2139944"/>
            <a:ext cx="5092197" cy="22758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None/>
              <a:defRPr sz="1800" baseline="0">
                <a:latin typeface="Helvetica Neue W01 45 Light" panose="020B0403020202020204" pitchFamily="34" charset="0"/>
              </a:defRPr>
            </a:lvl1pPr>
            <a:lvl2pPr>
              <a:defRPr sz="1800" baseline="0">
                <a:latin typeface="Helvetica Neue W01 75 Bold" panose="020B0804020202020204" pitchFamily="34" charset="0"/>
              </a:defRPr>
            </a:lvl2pPr>
          </a:lstStyle>
          <a:p>
            <a:pPr lvl="0"/>
            <a:r>
              <a:rPr lang="en-US" dirty="0" smtClean="0"/>
              <a:t>Click to edit the body of your paragraph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65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6400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Picture here</a:t>
            </a:r>
          </a:p>
          <a:p>
            <a:endParaRPr lang="en-US" dirty="0"/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16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8475" y="2064235"/>
            <a:ext cx="3815618" cy="4336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2064235"/>
            <a:ext cx="4076700" cy="4336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1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2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98474" y="2064240"/>
            <a:ext cx="8150226" cy="43365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4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98474" y="2064240"/>
            <a:ext cx="3510817" cy="4336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5137883" y="2064240"/>
            <a:ext cx="3510817" cy="4336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0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98475" y="2064240"/>
            <a:ext cx="8150225" cy="433656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8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5384" y="2465280"/>
            <a:ext cx="5073201" cy="2841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HelveticaNeue W01 35 Thin" panose="020B0403020202020204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881" r="4624" b="21761"/>
          <a:stretch/>
        </p:blipFill>
        <p:spPr>
          <a:xfrm>
            <a:off x="499686" y="6974841"/>
            <a:ext cx="591000" cy="1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1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5"/>
          <a:stretch/>
        </p:blipFill>
        <p:spPr>
          <a:xfrm>
            <a:off x="0" y="0"/>
            <a:ext cx="9144000" cy="732091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8257" y="990752"/>
            <a:ext cx="7975600" cy="51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HelveticaNeue W01 35 Thin" panose="020B0403020202020204" pitchFamily="34" charset="0"/>
              </a:defRPr>
            </a:lvl1pPr>
          </a:lstStyle>
          <a:p>
            <a:pPr lvl="0"/>
            <a:r>
              <a:rPr lang="en-US" dirty="0" smtClean="0"/>
              <a:t>Name of presentation here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0622" y="1678127"/>
            <a:ext cx="7975600" cy="51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Helvetica Neue W01 45 Light" panose="020B0403020202020204" pitchFamily="34" charset="0"/>
              </a:defRPr>
            </a:lvl1pPr>
          </a:lstStyle>
          <a:p>
            <a:pPr lvl="0"/>
            <a:r>
              <a:rPr lang="en-US" dirty="0" smtClean="0"/>
              <a:t>Your name here</a:t>
            </a:r>
          </a:p>
        </p:txBody>
      </p:sp>
    </p:spTree>
    <p:extLst>
      <p:ext uri="{BB962C8B-B14F-4D97-AF65-F5344CB8AC3E}">
        <p14:creationId xmlns:p14="http://schemas.microsoft.com/office/powerpoint/2010/main" val="3028488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8257" y="990752"/>
            <a:ext cx="7975600" cy="51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HelveticaNeue W01 35 Thin" panose="020B0403020202020204" pitchFamily="34" charset="0"/>
              </a:defRPr>
            </a:lvl1pPr>
          </a:lstStyle>
          <a:p>
            <a:pPr lvl="0"/>
            <a:r>
              <a:rPr lang="en-US" dirty="0" smtClean="0"/>
              <a:t>Name of presentation here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0622" y="1678127"/>
            <a:ext cx="7975600" cy="51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Helvetica Neue W01 45 Light" panose="020B0403020202020204" pitchFamily="34" charset="0"/>
              </a:defRPr>
            </a:lvl1pPr>
          </a:lstStyle>
          <a:p>
            <a:pPr lvl="0"/>
            <a:r>
              <a:rPr lang="en-US" dirty="0" smtClean="0"/>
              <a:t>Your name here</a:t>
            </a:r>
          </a:p>
        </p:txBody>
      </p:sp>
    </p:spTree>
    <p:extLst>
      <p:ext uri="{BB962C8B-B14F-4D97-AF65-F5344CB8AC3E}">
        <p14:creationId xmlns:p14="http://schemas.microsoft.com/office/powerpoint/2010/main" val="8642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's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27623" y="2754757"/>
            <a:ext cx="5203825" cy="7728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2400" baseline="0">
                <a:solidFill>
                  <a:schemeClr val="bg1"/>
                </a:solidFill>
                <a:latin typeface="HelveticaNeue W01 35 Thin" panose="020B0403020202020204" pitchFamily="34" charset="0"/>
              </a:defRPr>
            </a:lvl1pPr>
          </a:lstStyle>
          <a:p>
            <a:pPr lvl="0"/>
            <a:r>
              <a:rPr lang="en-US" dirty="0" smtClean="0"/>
              <a:t>Click your name here</a:t>
            </a:r>
          </a:p>
          <a:p>
            <a:pPr lvl="0"/>
            <a:r>
              <a:rPr lang="en-US" dirty="0" smtClean="0"/>
              <a:t>Click your job 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881" r="4624" b="21761"/>
          <a:stretch/>
        </p:blipFill>
        <p:spPr>
          <a:xfrm>
            <a:off x="453573" y="864810"/>
            <a:ext cx="2413000" cy="643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881" r="4624" b="21761"/>
          <a:stretch/>
        </p:blipFill>
        <p:spPr>
          <a:xfrm>
            <a:off x="499686" y="6974841"/>
            <a:ext cx="591000" cy="157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99141" y="1451433"/>
            <a:ext cx="824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Click here to edit the name</a:t>
            </a:r>
            <a:r>
              <a:rPr lang="en-US" sz="2400" baseline="0" dirty="0" smtClean="0">
                <a:solidFill>
                  <a:schemeClr val="bg1"/>
                </a:solidFill>
                <a:latin typeface="+mj-lt"/>
              </a:rPr>
              <a:t> of your presentation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2791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3538"/>
            <a:ext cx="8229600" cy="4933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908799"/>
            <a:ext cx="2133600" cy="292608"/>
          </a:xfrm>
          <a:prstGeom prst="rect">
            <a:avLst/>
          </a:prstGeom>
        </p:spPr>
        <p:txBody>
          <a:bodyPr/>
          <a:lstStyle/>
          <a:p>
            <a:fld id="{547F572F-F9AE-463A-9897-994B203A81DE}" type="datetime1">
              <a:rPr lang="en-US" smtClean="0"/>
              <a:t>5/24/17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908799"/>
            <a:ext cx="5507719" cy="2926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908799"/>
            <a:ext cx="733864" cy="292608"/>
          </a:xfrm>
          <a:prstGeom prst="rect">
            <a:avLst/>
          </a:prstGeom>
        </p:spPr>
        <p:txBody>
          <a:bodyPr/>
          <a:lstStyle/>
          <a:p>
            <a:fld id="{18B5CACA-3B5C-4AFC-BDC3-579502285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's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9352" y="3208776"/>
            <a:ext cx="6021447" cy="347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Helvetica Neue W01 45 Light" panose="020B0403020202020204" pitchFamily="34" charset="0"/>
              </a:defRPr>
            </a:lvl1pPr>
          </a:lstStyle>
          <a:p>
            <a:r>
              <a:rPr lang="en-US" dirty="0" smtClean="0"/>
              <a:t>Your job title here</a:t>
            </a:r>
            <a:br>
              <a:rPr lang="en-US" dirty="0" smtClean="0"/>
            </a:br>
            <a:endParaRPr lang="en-US" sz="2000" dirty="0">
              <a:latin typeface="Helvetica Neue W01 45 Light" panose="020B0403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8428" y="2450407"/>
            <a:ext cx="5982372" cy="843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accent1"/>
                </a:solidFill>
                <a:latin typeface="HelveticaNeue W01 35 Thin" panose="020B0604020202020204" charset="0"/>
              </a:defRPr>
            </a:lvl1pPr>
            <a:lvl2pPr>
              <a:defRPr>
                <a:solidFill>
                  <a:srgbClr val="34A3DC"/>
                </a:solidFill>
              </a:defRPr>
            </a:lvl2pPr>
            <a:lvl3pPr>
              <a:defRPr>
                <a:solidFill>
                  <a:srgbClr val="34A3DC"/>
                </a:solidFill>
              </a:defRPr>
            </a:lvl3pPr>
            <a:lvl4pPr>
              <a:defRPr>
                <a:solidFill>
                  <a:srgbClr val="34A3DC"/>
                </a:solidFill>
              </a:defRPr>
            </a:lvl4pPr>
            <a:lvl5pPr>
              <a:defRPr>
                <a:solidFill>
                  <a:srgbClr val="34A3DC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9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's Nam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8430" y="4677421"/>
            <a:ext cx="5067970" cy="347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 Neue W01 45 Light" panose="020B0403020202020204" pitchFamily="34" charset="0"/>
              </a:defRPr>
            </a:lvl1pPr>
          </a:lstStyle>
          <a:p>
            <a:r>
              <a:rPr lang="en-US" dirty="0" smtClean="0"/>
              <a:t>Your job title here</a:t>
            </a:r>
            <a:br>
              <a:rPr lang="en-US" dirty="0" smtClean="0"/>
            </a:br>
            <a:endParaRPr lang="en-US" sz="2000" dirty="0">
              <a:latin typeface="Helvetica Neue W01 45 Light" panose="020B0403020202020204" pitchFamily="34" charset="0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98475" y="914400"/>
            <a:ext cx="3049710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Your pic here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8428" y="3927515"/>
            <a:ext cx="5067972" cy="843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accent1"/>
                </a:solidFill>
                <a:latin typeface="HelveticaNeue W01 35 Thin" panose="020B0604020202020204" charset="0"/>
              </a:defRPr>
            </a:lvl1pPr>
            <a:lvl2pPr>
              <a:defRPr>
                <a:solidFill>
                  <a:srgbClr val="34A3DC"/>
                </a:solidFill>
              </a:defRPr>
            </a:lvl2pPr>
            <a:lvl3pPr>
              <a:defRPr>
                <a:solidFill>
                  <a:srgbClr val="34A3DC"/>
                </a:solidFill>
              </a:defRPr>
            </a:lvl3pPr>
            <a:lvl4pPr>
              <a:defRPr>
                <a:solidFill>
                  <a:srgbClr val="34A3DC"/>
                </a:solidFill>
              </a:defRPr>
            </a:lvl4pPr>
            <a:lvl5pPr>
              <a:defRPr>
                <a:solidFill>
                  <a:srgbClr val="34A3DC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2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304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ubje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5384" y="2465280"/>
            <a:ext cx="5073201" cy="28418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Neue W01 35 Thin" panose="020B0403020202020204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881" r="4624" b="21761"/>
          <a:stretch/>
        </p:blipFill>
        <p:spPr>
          <a:xfrm>
            <a:off x="499686" y="6974841"/>
            <a:ext cx="591000" cy="1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" y="2041657"/>
            <a:ext cx="4628416" cy="3810126"/>
          </a:xfrm>
          <a:prstGeom prst="rect">
            <a:avLst/>
          </a:prstGeom>
        </p:spPr>
        <p:txBody>
          <a:bodyPr/>
          <a:lstStyle>
            <a:lvl1pPr marL="228608" indent="-228608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aseline="0"/>
            </a:lvl1pPr>
            <a:lvl2pPr>
              <a:buClr>
                <a:srgbClr val="34A3DC"/>
              </a:buClr>
              <a:buSzPct val="150000"/>
              <a:defRPr sz="1600">
                <a:latin typeface="+mn-lt"/>
              </a:defRPr>
            </a:lvl2pPr>
            <a:lvl3pPr>
              <a:buSzPct val="100000"/>
              <a:defRPr sz="1500"/>
            </a:lvl3pPr>
          </a:lstStyle>
          <a:p>
            <a:pPr lvl="0"/>
            <a:r>
              <a:rPr lang="en-US" dirty="0" smtClean="0"/>
              <a:t>Click here to edit your text.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3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7" y="2041657"/>
            <a:ext cx="4620601" cy="3810126"/>
          </a:xfrm>
          <a:prstGeom prst="rect">
            <a:avLst/>
          </a:prstGeom>
        </p:spPr>
        <p:txBody>
          <a:bodyPr/>
          <a:lstStyle>
            <a:lvl1pPr marL="228608" indent="-228608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aseline="0"/>
            </a:lvl1pPr>
            <a:lvl2pPr>
              <a:buClr>
                <a:srgbClr val="34A3DC"/>
              </a:buClr>
              <a:buSzPct val="120000"/>
              <a:defRPr sz="1800">
                <a:latin typeface="+mn-lt"/>
              </a:defRPr>
            </a:lvl2pPr>
            <a:lvl3pPr marL="914428" indent="0">
              <a:buClr>
                <a:srgbClr val="34A3DC"/>
              </a:buClr>
              <a:buNone/>
              <a:defRPr sz="1500"/>
            </a:lvl3pPr>
          </a:lstStyle>
          <a:p>
            <a:pPr lvl="0"/>
            <a:r>
              <a:rPr lang="en-US" dirty="0" smtClean="0"/>
              <a:t>Click here to edit your text.</a:t>
            </a:r>
          </a:p>
          <a:p>
            <a:pPr lvl="1"/>
            <a:r>
              <a:rPr lang="en-US" dirty="0" smtClean="0"/>
              <a:t>Click here to edit your sub-bullet.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08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8757" y="2661009"/>
            <a:ext cx="4629982" cy="3810126"/>
          </a:xfrm>
          <a:prstGeom prst="rect">
            <a:avLst/>
          </a:prstGeom>
        </p:spPr>
        <p:txBody>
          <a:bodyPr/>
          <a:lstStyle>
            <a:lvl1pPr marL="228608" indent="-228608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aseline="0"/>
            </a:lvl1pPr>
            <a:lvl2pPr marL="457214" indent="0">
              <a:lnSpc>
                <a:spcPct val="100000"/>
              </a:lnSpc>
              <a:buNone/>
              <a:defRPr sz="1600" baseline="0">
                <a:latin typeface="+mn-lt"/>
              </a:defRPr>
            </a:lvl2pPr>
          </a:lstStyle>
          <a:p>
            <a:pPr lvl="0"/>
            <a:r>
              <a:rPr lang="en-US" dirty="0" smtClean="0"/>
              <a:t>Click here to edit your text.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9796" y="808415"/>
            <a:ext cx="8258904" cy="135241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a master title</a:t>
            </a:r>
            <a:br>
              <a:rPr lang="en-US" dirty="0" smtClean="0"/>
            </a:br>
            <a:r>
              <a:rPr lang="en-US" dirty="0" smtClean="0"/>
              <a:t>that has two lines</a:t>
            </a:r>
            <a:endParaRPr lang="en-US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14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8757" y="2407470"/>
            <a:ext cx="5067644" cy="1578378"/>
          </a:xfrm>
          <a:prstGeom prst="rect">
            <a:avLst/>
          </a:prstGeom>
        </p:spPr>
        <p:txBody>
          <a:bodyPr/>
          <a:lstStyle>
            <a:lvl1pPr marL="228608" indent="-228608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aseline="0"/>
            </a:lvl1pPr>
          </a:lstStyle>
          <a:p>
            <a:pPr lvl="0"/>
            <a:r>
              <a:rPr lang="en-US" dirty="0" smtClean="0"/>
              <a:t>Click here to edit your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98583" y="1988554"/>
            <a:ext cx="7675134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HelveticaNeue W01 35 Thin" panose="020B0604020202020204" charset="0"/>
              </a:defRPr>
            </a:lvl1pPr>
          </a:lstStyle>
          <a:p>
            <a:pPr lvl="0"/>
            <a:r>
              <a:rPr lang="en-US" dirty="0" smtClean="0"/>
              <a:t>Click here to edit your subtitle</a:t>
            </a:r>
            <a:endParaRPr lang="en-US" dirty="0"/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89796" y="6338179"/>
            <a:ext cx="4924174" cy="28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Note: Click here to edit your footnotes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0" y="6974841"/>
            <a:ext cx="521999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32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13810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57790" y="6888705"/>
            <a:ext cx="159683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D85DA4-03B9-4EE8-BD3F-7548A7B2E324}" type="slidenum">
              <a:rPr lang="en-US" sz="1125" smtClean="0">
                <a:latin typeface="Helvetica Neue W01 45 Light" panose="020B0403020202020204" pitchFamily="34" charset="0"/>
              </a:rPr>
              <a:pPr algn="r"/>
              <a:t>‹#›</a:t>
            </a:fld>
            <a:endParaRPr lang="en-US" sz="1125" dirty="0">
              <a:latin typeface="Helvetica Neue W01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72" r:id="rId3"/>
    <p:sldLayoutId id="2147483675" r:id="rId4"/>
    <p:sldLayoutId id="2147483665" r:id="rId5"/>
    <p:sldLayoutId id="2147483667" r:id="rId6"/>
    <p:sldLayoutId id="2147483680" r:id="rId7"/>
    <p:sldLayoutId id="2147483679" r:id="rId8"/>
    <p:sldLayoutId id="2147483677" r:id="rId9"/>
    <p:sldLayoutId id="2147483668" r:id="rId10"/>
    <p:sldLayoutId id="2147483683" r:id="rId11"/>
    <p:sldLayoutId id="2147483671" r:id="rId12"/>
    <p:sldLayoutId id="2147483676" r:id="rId13"/>
    <p:sldLayoutId id="2147483673" r:id="rId14"/>
    <p:sldLayoutId id="2147483674" r:id="rId15"/>
    <p:sldLayoutId id="2147483681" r:id="rId16"/>
    <p:sldLayoutId id="2147483682" r:id="rId17"/>
    <p:sldLayoutId id="2147483685" r:id="rId18"/>
    <p:sldLayoutId id="2147483714" r:id="rId19"/>
    <p:sldLayoutId id="2147483715" r:id="rId20"/>
  </p:sldLayoutIdLst>
  <p:timing>
    <p:tnLst>
      <p:par>
        <p:cTn id="1" dur="indefinite" restart="never" nodeType="tmRoot"/>
      </p:par>
    </p:tnLst>
  </p:timing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HelveticaNeue W01 35 Thin" panose="020B0604020202020204" charset="0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Helvetica Neue W01 45 Light" panose="020B0403020202020204" pitchFamily="34" charset="0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Helvetica Neue W01 65 Medium" panose="020B0604020202020204" pitchFamily="34" charset="0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Helvetica Neue W01 45 Light" panose="020B0403020202020204" pitchFamily="34" charset="0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Neue W01 45 Light" panose="020B0403020202020204" pitchFamily="34" charset="0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Helvetica Neue W01 45 Light" panose="020B0403020202020204" pitchFamily="34" charset="0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8" userDrawn="1">
          <p15:clr>
            <a:srgbClr val="F26B43"/>
          </p15:clr>
        </p15:guide>
        <p15:guide id="2" pos="314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  <p15:guide id="5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68257" y="990752"/>
            <a:ext cx="7755234" cy="515542"/>
          </a:xfrm>
        </p:spPr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Challenges for </a:t>
            </a:r>
            <a:r>
              <a:rPr lang="en-US" dirty="0"/>
              <a:t>G</a:t>
            </a:r>
            <a:r>
              <a:rPr lang="en-US" dirty="0" smtClean="0"/>
              <a:t>lobal Company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1941" y="2349412"/>
            <a:ext cx="7975600" cy="51554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David Schwartz, </a:t>
            </a:r>
            <a:r>
              <a:rPr lang="en-US" dirty="0" smtClean="0"/>
              <a:t>May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421" y="2041657"/>
            <a:ext cx="8258904" cy="3810126"/>
          </a:xfrm>
        </p:spPr>
        <p:txBody>
          <a:bodyPr/>
          <a:lstStyle/>
          <a:p>
            <a:pPr marL="0" indent="0">
              <a:buClr>
                <a:schemeClr val="accent4"/>
              </a:buClr>
              <a:buNone/>
            </a:pPr>
            <a:r>
              <a:rPr lang="en-US" dirty="0" smtClean="0"/>
              <a:t>It’s </a:t>
            </a:r>
            <a:r>
              <a:rPr lang="en-US" dirty="0" smtClean="0"/>
              <a:t>crucial</a:t>
            </a:r>
            <a:r>
              <a:rPr lang="en-US" dirty="0" smtClean="0"/>
              <a:t>, </a:t>
            </a:r>
            <a:r>
              <a:rPr lang="en-US" dirty="0" smtClean="0"/>
              <a:t>and we have written support and phone support</a:t>
            </a:r>
            <a:r>
              <a:rPr lang="en-US" dirty="0"/>
              <a:t> </a:t>
            </a:r>
            <a:r>
              <a:rPr lang="en-US" dirty="0" smtClean="0"/>
              <a:t>(for free users as well).</a:t>
            </a:r>
            <a:endParaRPr lang="en-US" dirty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endParaRPr lang="en-US" dirty="0" smtClean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>
                <a:latin typeface="+mj-lt"/>
              </a:rPr>
              <a:t>BUT- product mangers and </a:t>
            </a:r>
            <a:r>
              <a:rPr lang="en-US" dirty="0" err="1" smtClean="0">
                <a:latin typeface="+mj-lt"/>
              </a:rPr>
              <a:t>dev</a:t>
            </a:r>
            <a:r>
              <a:rPr lang="en-US" dirty="0" smtClean="0">
                <a:latin typeface="+mj-lt"/>
              </a:rPr>
              <a:t> are not exposed to the interactions</a:t>
            </a:r>
          </a:p>
          <a:p>
            <a:pPr marL="0" indent="0">
              <a:buClr>
                <a:schemeClr val="accent4"/>
              </a:buClr>
              <a:buNone/>
            </a:pPr>
            <a:endParaRPr lang="en-US" dirty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>
                <a:latin typeface="+mj-lt"/>
              </a:rPr>
              <a:t>Solution:</a:t>
            </a:r>
          </a:p>
          <a:p>
            <a:pPr>
              <a:buClr>
                <a:schemeClr val="accent4"/>
              </a:buClr>
              <a:buFontTx/>
              <a:buChar char="•"/>
            </a:pPr>
            <a:r>
              <a:rPr lang="en-US" dirty="0" smtClean="0">
                <a:latin typeface="+mj-lt"/>
              </a:rPr>
              <a:t>Developed Wix Answers – a hybrid between a ticketing system and a forum </a:t>
            </a:r>
          </a:p>
          <a:p>
            <a:pPr>
              <a:buClr>
                <a:schemeClr val="accent4"/>
              </a:buClr>
              <a:buFontTx/>
              <a:buChar char="•"/>
            </a:pPr>
            <a:r>
              <a:rPr lang="en-US" dirty="0" smtClean="0">
                <a:latin typeface="+mj-lt"/>
              </a:rPr>
              <a:t>Now everybody answers </a:t>
            </a:r>
          </a:p>
          <a:p>
            <a:pPr>
              <a:buClr>
                <a:schemeClr val="accent4"/>
              </a:buClr>
              <a:buFontTx/>
              <a:buChar char="•"/>
            </a:pPr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eveloped WCC. Now everyone listens </a:t>
            </a:r>
            <a:endParaRPr lang="en-US" dirty="0">
              <a:latin typeface="+mj-lt"/>
            </a:endParaRPr>
          </a:p>
          <a:p>
            <a:pPr>
              <a:buClr>
                <a:schemeClr val="accent4"/>
              </a:buClr>
              <a:buFontTx/>
              <a:buChar char="•"/>
            </a:pPr>
            <a:r>
              <a:rPr lang="en-US" dirty="0" smtClean="0">
                <a:latin typeface="+mj-lt"/>
              </a:rPr>
              <a:t>BTW- it’s easier for us to do the tech than to implement the process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130110"/>
            <a:ext cx="393040" cy="375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915759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Talk to users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421" y="2041657"/>
            <a:ext cx="8258904" cy="3810126"/>
          </a:xfrm>
        </p:spPr>
        <p:txBody>
          <a:bodyPr/>
          <a:lstStyle/>
          <a:p>
            <a:pPr marL="0" indent="0">
              <a:buClr>
                <a:schemeClr val="accent4"/>
              </a:buClr>
              <a:buNone/>
            </a:pPr>
            <a:r>
              <a:rPr lang="en-US" dirty="0" smtClean="0">
                <a:latin typeface="+mj-lt"/>
              </a:rPr>
              <a:t>Know your users, who they are? their busin</a:t>
            </a:r>
            <a:r>
              <a:rPr lang="en-US" dirty="0" smtClean="0">
                <a:latin typeface="+mj-lt"/>
              </a:rPr>
              <a:t>ess, their intent</a:t>
            </a:r>
            <a:endParaRPr lang="en-US" dirty="0" smtClean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endParaRPr lang="en-US" dirty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to NO users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Dropped in the funnel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Relevant business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Users of the competition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5" y="2825150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And above all…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421" y="2041657"/>
            <a:ext cx="8258904" cy="3810126"/>
          </a:xfrm>
        </p:spPr>
        <p:txBody>
          <a:bodyPr/>
          <a:lstStyle/>
          <a:p>
            <a:pPr marL="0" indent="0">
              <a:buClr>
                <a:schemeClr val="accent4"/>
              </a:buClr>
              <a:buNone/>
            </a:pPr>
            <a:r>
              <a:rPr lang="en-US" dirty="0" smtClean="0"/>
              <a:t>We are BI and AB Nazis  (-;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Three gods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Conversion 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Churn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# support calls per user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MVPs 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Challenge: Delivery Oriented Product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6" y="291571"/>
            <a:ext cx="8258904" cy="609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they never finished 90% of the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90% (!!!) of software projects are never finished</a:t>
            </a:r>
          </a:p>
          <a:p>
            <a:r>
              <a:rPr lang="en-US" dirty="0" smtClean="0"/>
              <a:t>Nearly 100% of software projects are never finished in time…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CACA-3B5C-4AFC-BDC3-5795022856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4320"/>
            <a:ext cx="9076267" cy="5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Software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90% (!!!) of software projects are never finished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Nearly 100% of software projects are never finished on time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/>
              <a:t>Think </a:t>
            </a:r>
            <a:r>
              <a:rPr lang="en-US" dirty="0" smtClean="0"/>
              <a:t>about that being the </a:t>
            </a:r>
            <a:r>
              <a:rPr lang="en-US" dirty="0"/>
              <a:t>case in another engineering </a:t>
            </a:r>
            <a:r>
              <a:rPr lang="en-US" dirty="0" smtClean="0"/>
              <a:t>field…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CACA-3B5C-4AFC-BDC3-5795022856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8415"/>
            <a:ext cx="9332270" cy="1381019"/>
          </a:xfrm>
        </p:spPr>
        <p:txBody>
          <a:bodyPr>
            <a:normAutofit/>
          </a:bodyPr>
          <a:lstStyle/>
          <a:p>
            <a:r>
              <a:rPr lang="en-US" dirty="0" smtClean="0"/>
              <a:t>The “No Man” Approach to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22376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722376" lvl="2" indent="0">
              <a:buNone/>
            </a:pPr>
            <a:r>
              <a:rPr lang="en-US" dirty="0" smtClean="0"/>
              <a:t>   Why do we need this project?</a:t>
            </a:r>
          </a:p>
          <a:p>
            <a:pPr marL="722376" lvl="2" indent="0">
              <a:buNone/>
            </a:pPr>
            <a:r>
              <a:rPr lang="en-US" dirty="0"/>
              <a:t>	</a:t>
            </a:r>
            <a:r>
              <a:rPr lang="en-US" dirty="0" smtClean="0"/>
              <a:t>Is this project really needed?</a:t>
            </a:r>
          </a:p>
          <a:p>
            <a:pPr marL="722376" lvl="2" indent="0">
              <a:buNone/>
            </a:pPr>
            <a:endParaRPr lang="en-US" dirty="0" smtClean="0"/>
          </a:p>
          <a:p>
            <a:pPr marL="722376" lvl="2" indent="0">
              <a:buNone/>
            </a:pPr>
            <a:r>
              <a:rPr lang="en-US" dirty="0"/>
              <a:t>	</a:t>
            </a:r>
            <a:r>
              <a:rPr lang="en-US" dirty="0" smtClean="0"/>
              <a:t>We have this, this, this</a:t>
            </a:r>
          </a:p>
          <a:p>
            <a:pPr marL="722376" lvl="2" indent="0">
              <a:buNone/>
            </a:pPr>
            <a:r>
              <a:rPr lang="en-US" dirty="0"/>
              <a:t>	</a:t>
            </a:r>
            <a:r>
              <a:rPr lang="en-US" dirty="0" smtClean="0"/>
              <a:t>We are simpler, cleaner</a:t>
            </a:r>
          </a:p>
          <a:p>
            <a:pPr marL="722376" lvl="2" indent="0">
              <a:buNone/>
            </a:pPr>
            <a:endParaRPr lang="en-US" dirty="0"/>
          </a:p>
          <a:p>
            <a:pPr marL="722376" lvl="2" indent="0">
              <a:buNone/>
            </a:pPr>
            <a:r>
              <a:rPr lang="en-US" dirty="0" smtClean="0"/>
              <a:t>	What extra features do you need?</a:t>
            </a:r>
          </a:p>
          <a:p>
            <a:pPr marL="722376" lvl="2" indent="0">
              <a:buNone/>
            </a:pPr>
            <a:r>
              <a:rPr lang="en-US" dirty="0"/>
              <a:t>	</a:t>
            </a:r>
            <a:r>
              <a:rPr lang="en-US" dirty="0" smtClean="0"/>
              <a:t>What features would you take out?</a:t>
            </a:r>
          </a:p>
          <a:p>
            <a:pPr marL="722376" lvl="2" indent="0">
              <a:buNone/>
            </a:pPr>
            <a:endParaRPr lang="en-US" dirty="0"/>
          </a:p>
          <a:p>
            <a:pPr marL="722376" lvl="2" indent="0">
              <a:buNone/>
            </a:pPr>
            <a:r>
              <a:rPr lang="en-US" dirty="0"/>
              <a:t> </a:t>
            </a:r>
            <a:r>
              <a:rPr lang="en-US" dirty="0" smtClean="0"/>
              <a:t>  I am so smart and creative and have amazing ideas</a:t>
            </a:r>
          </a:p>
          <a:p>
            <a:pPr marL="722376" lvl="2" indent="0">
              <a:buNone/>
            </a:pPr>
            <a:r>
              <a:rPr lang="en-US" dirty="0"/>
              <a:t> </a:t>
            </a:r>
            <a:r>
              <a:rPr lang="en-US" dirty="0" smtClean="0"/>
              <a:t>  Great, stop guessing, what do you base this on? </a:t>
            </a:r>
          </a:p>
          <a:p>
            <a:pPr marL="722376" lvl="2" indent="0">
              <a:buNone/>
            </a:pPr>
            <a:endParaRPr lang="en-US" dirty="0" smtClean="0"/>
          </a:p>
          <a:p>
            <a:pPr marL="722376" lvl="2" indent="0">
              <a:buNone/>
            </a:pPr>
            <a:r>
              <a:rPr lang="en-US" dirty="0" smtClean="0"/>
              <a:t>   The core: create an Phase 1 and put it out there!</a:t>
            </a:r>
          </a:p>
          <a:p>
            <a:pPr marL="722376" lvl="2" indent="0">
              <a:buNone/>
            </a:pPr>
            <a:endParaRPr lang="en-US" dirty="0"/>
          </a:p>
          <a:p>
            <a:pPr marL="722376" lvl="2" indent="0">
              <a:buNone/>
            </a:pPr>
            <a:r>
              <a:rPr lang="en-US" dirty="0" smtClean="0"/>
              <a:t>   Budget / HR / Time / Scope / Quality </a:t>
            </a:r>
          </a:p>
          <a:p>
            <a:pPr marL="722376" lvl="2" indent="0">
              <a:buNone/>
            </a:pPr>
            <a:r>
              <a:rPr lang="en-US" dirty="0" smtClean="0"/>
              <a:t>	Quality, Budget, HR and Time should be fixed!!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CACA-3B5C-4AFC-BDC3-5795022856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Specs! Only Wireframes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CACA-3B5C-4AFC-BDC3-5795022856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 b="267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Wireframes –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Phase- the no man approach</a:t>
            </a:r>
          </a:p>
          <a:p>
            <a:pPr lvl="1"/>
            <a:r>
              <a:rPr lang="en-US" dirty="0" smtClean="0"/>
              <a:t>It’s better to have half the features and a product that kicks ass, than double the features and a half ass product!</a:t>
            </a:r>
          </a:p>
          <a:p>
            <a:pPr lvl="1"/>
            <a:r>
              <a:rPr lang="en-US" dirty="0" smtClean="0"/>
              <a:t>More features- longer learning curve</a:t>
            </a:r>
          </a:p>
          <a:p>
            <a:pPr lvl="1"/>
            <a:r>
              <a:rPr lang="en-US" dirty="0" smtClean="0"/>
              <a:t>It’s hard to create; it’s very hard to maintain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CACA-3B5C-4AFC-BDC3-5795022856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Wireframes –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anity check</a:t>
            </a:r>
          </a:p>
          <a:p>
            <a:pPr marL="118872" indent="0">
              <a:buNone/>
            </a:pPr>
            <a:endParaRPr lang="en-US" dirty="0"/>
          </a:p>
          <a:p>
            <a:pPr lvl="1"/>
            <a:r>
              <a:rPr lang="en-US" dirty="0"/>
              <a:t>If people don</a:t>
            </a:r>
            <a:r>
              <a:rPr lang="fr-FR" dirty="0"/>
              <a:t>’</a:t>
            </a:r>
            <a:r>
              <a:rPr lang="en-US" dirty="0"/>
              <a:t>t understand your wireframes they </a:t>
            </a:r>
            <a:r>
              <a:rPr lang="en-US" dirty="0" smtClean="0"/>
              <a:t>won’t </a:t>
            </a:r>
            <a:r>
              <a:rPr lang="en-US" dirty="0"/>
              <a:t>understand your </a:t>
            </a:r>
            <a:r>
              <a:rPr lang="en-US" dirty="0" smtClean="0"/>
              <a:t>product</a:t>
            </a:r>
          </a:p>
          <a:p>
            <a:pPr marL="768096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If your wireframes are done in scale you know if you have room for all the things you think you must do (and in German!)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is:</a:t>
            </a:r>
          </a:p>
          <a:p>
            <a:pPr lvl="2"/>
            <a:r>
              <a:rPr lang="en-US" dirty="0" smtClean="0"/>
              <a:t>Crucial? Make sure it</a:t>
            </a:r>
            <a:r>
              <a:rPr lang="fr-FR" dirty="0" smtClean="0"/>
              <a:t>’</a:t>
            </a:r>
            <a:r>
              <a:rPr lang="en-US" dirty="0" smtClean="0"/>
              <a:t>s the most noticeable CTA</a:t>
            </a:r>
          </a:p>
          <a:p>
            <a:pPr lvl="2"/>
            <a:r>
              <a:rPr lang="en-US" dirty="0" smtClean="0"/>
              <a:t>Very important? Make it clear, but don</a:t>
            </a:r>
            <a:r>
              <a:rPr lang="fr-FR" dirty="0" smtClean="0"/>
              <a:t>’</a:t>
            </a:r>
            <a:r>
              <a:rPr lang="en-US" dirty="0" smtClean="0"/>
              <a:t>t draw attention from the crucial </a:t>
            </a:r>
          </a:p>
          <a:p>
            <a:pPr lvl="2"/>
            <a:r>
              <a:rPr lang="en-US" dirty="0" smtClean="0"/>
              <a:t>Just important- TAKE OUT OF MVP!</a:t>
            </a:r>
          </a:p>
          <a:p>
            <a:pPr lvl="2"/>
            <a:r>
              <a:rPr lang="en-US" dirty="0" smtClean="0"/>
              <a:t>Nice to have – </a:t>
            </a:r>
            <a:r>
              <a:rPr lang="en-US" dirty="0" err="1" smtClean="0"/>
              <a:t>Uhh</a:t>
            </a:r>
            <a:r>
              <a:rPr lang="en-US" dirty="0" smtClean="0"/>
              <a:t>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we really need all this? What can we take out?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CACA-3B5C-4AFC-BDC3-5795022856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little about </a:t>
            </a:r>
            <a:r>
              <a:rPr lang="en-US" dirty="0" smtClean="0"/>
              <a:t>me  and </a:t>
            </a:r>
            <a:r>
              <a:rPr lang="en-US" dirty="0" err="1" smtClean="0"/>
              <a:t>Wix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efore</a:t>
            </a:r>
            <a:endParaRPr lang="en-US" dirty="0"/>
          </a:p>
        </p:txBody>
      </p:sp>
      <p:pic>
        <p:nvPicPr>
          <p:cNvPr id="4" name="Content Placeholder 3" descr="Befo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5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9766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fter</a:t>
            </a:r>
            <a:endParaRPr lang="en-US" dirty="0"/>
          </a:p>
        </p:txBody>
      </p:sp>
      <p:pic>
        <p:nvPicPr>
          <p:cNvPr id="4" name="Content Placeholder 3" descr="af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5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513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Wireframes—Make </a:t>
            </a:r>
            <a:r>
              <a:rPr lang="en-US" dirty="0"/>
              <a:t>D</a:t>
            </a:r>
            <a:r>
              <a:rPr lang="en-US" dirty="0" smtClean="0"/>
              <a:t>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the users choose (Android Approach)</a:t>
            </a:r>
          </a:p>
          <a:p>
            <a:pPr lvl="1"/>
            <a:r>
              <a:rPr lang="en-US" dirty="0" smtClean="0"/>
              <a:t>Lots of options- nice</a:t>
            </a:r>
          </a:p>
          <a:p>
            <a:pPr lvl="1"/>
            <a:r>
              <a:rPr lang="en-US" dirty="0" smtClean="0"/>
              <a:t>Overwhelming settings</a:t>
            </a:r>
          </a:p>
          <a:p>
            <a:pPr lvl="1"/>
            <a:r>
              <a:rPr lang="en-US" dirty="0" smtClean="0"/>
              <a:t>You are afraid to decide so you let the users decide</a:t>
            </a:r>
          </a:p>
          <a:p>
            <a:pPr lvl="1"/>
            <a:r>
              <a:rPr lang="en-US" dirty="0" smtClean="0"/>
              <a:t>Every user is different (well – 80/20 rule)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Choose for the users (i</a:t>
            </a:r>
            <a:r>
              <a:rPr lang="en-US" dirty="0"/>
              <a:t>P</a:t>
            </a:r>
            <a:r>
              <a:rPr lang="en-US" dirty="0" smtClean="0"/>
              <a:t>hone approach)</a:t>
            </a:r>
          </a:p>
          <a:p>
            <a:pPr lvl="1"/>
            <a:r>
              <a:rPr lang="en-US" dirty="0" smtClean="0"/>
              <a:t>Make decisions</a:t>
            </a:r>
          </a:p>
          <a:p>
            <a:pPr lvl="1"/>
            <a:r>
              <a:rPr lang="en-US" dirty="0" smtClean="0"/>
              <a:t>Simpler product, less overwhelming</a:t>
            </a:r>
          </a:p>
          <a:p>
            <a:pPr lvl="1"/>
            <a:r>
              <a:rPr lang="en-US" dirty="0" smtClean="0"/>
              <a:t>Less </a:t>
            </a:r>
            <a:r>
              <a:rPr lang="en-US" dirty="0" err="1" smtClean="0"/>
              <a:t>dev</a:t>
            </a:r>
            <a:r>
              <a:rPr lang="en-US" dirty="0" smtClean="0"/>
              <a:t>, faster launch, easier maintenance</a:t>
            </a:r>
          </a:p>
          <a:p>
            <a:pPr lvl="1"/>
            <a:r>
              <a:rPr lang="en-US" dirty="0" smtClean="0"/>
              <a:t>If life or death- add it in the second phase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CACA-3B5C-4AFC-BDC3-5795022856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Challenge: Managing Growth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389795" y="1773768"/>
          <a:ext cx="8652605" cy="443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795" y="795155"/>
            <a:ext cx="9453451" cy="7468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Scaling to </a:t>
            </a:r>
            <a:r>
              <a:rPr lang="en-US" dirty="0" smtClean="0">
                <a:solidFill>
                  <a:schemeClr val="tx1"/>
                </a:solidFill>
              </a:rPr>
              <a:t>a Team of 1,000 </a:t>
            </a:r>
            <a:r>
              <a:rPr lang="en-US" sz="1200" dirty="0" smtClean="0">
                <a:solidFill>
                  <a:schemeClr val="tx1"/>
                </a:solidFill>
              </a:rPr>
              <a:t>(now more than 1500</a:t>
            </a:r>
            <a:r>
              <a:rPr lang="is-IS" sz="1200" dirty="0" smtClean="0">
                <a:solidFill>
                  <a:schemeClr val="tx1"/>
                </a:solidFill>
              </a:rPr>
              <a:t>…)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6" idx="0"/>
          </p:cNvCxnSpPr>
          <p:nvPr/>
        </p:nvCxnSpPr>
        <p:spPr>
          <a:xfrm flipH="1" flipV="1">
            <a:off x="4828506" y="2776513"/>
            <a:ext cx="4483" cy="99581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3"/>
          <p:cNvSpPr txBox="1"/>
          <p:nvPr/>
        </p:nvSpPr>
        <p:spPr>
          <a:xfrm>
            <a:off x="4529899" y="3772324"/>
            <a:ext cx="60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latin typeface="Helvetica Neue W01 45 Light" panose="020B0403020202020204" pitchFamily="34" charset="0"/>
              </a:rPr>
              <a:t>452</a:t>
            </a:r>
            <a:endParaRPr lang="en-US" sz="1800" dirty="0">
              <a:latin typeface="Helvetica Neue W01 45 Light" panose="020B0403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63600" y="5905501"/>
            <a:ext cx="8081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72347" y="6049990"/>
            <a:ext cx="3010185" cy="20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13600" y="6123590"/>
            <a:ext cx="624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W01 45 Light" panose="020B0403020202020204" pitchFamily="34" charset="0"/>
              </a:rPr>
              <a:t>Israel</a:t>
            </a:r>
            <a:endParaRPr lang="en-US" sz="1000" dirty="0">
              <a:latin typeface="Helvetica Neue W01 45 Light" panose="020B04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79627" y="6123589"/>
            <a:ext cx="387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W01 45 Light" panose="020B0403020202020204" pitchFamily="34" charset="0"/>
              </a:rPr>
              <a:t>US</a:t>
            </a:r>
            <a:endParaRPr lang="en-US" sz="1000" dirty="0">
              <a:latin typeface="Helvetica Neue W01 45 Light" panose="020B04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29213" y="6132612"/>
            <a:ext cx="650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W01 45 Light" panose="020B0403020202020204" pitchFamily="34" charset="0"/>
              </a:rPr>
              <a:t>Ukraine</a:t>
            </a:r>
            <a:endParaRPr lang="en-US" sz="1000" dirty="0">
              <a:latin typeface="Helvetica Neue W01 45 Light" panose="020B04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3566" y="6132612"/>
            <a:ext cx="732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W01 45 Light" panose="020B0403020202020204" pitchFamily="34" charset="0"/>
              </a:rPr>
              <a:t>Brazil</a:t>
            </a:r>
            <a:endParaRPr lang="en-US" sz="1000" dirty="0">
              <a:latin typeface="Helvetica Neue W01 45 Light" panose="020B04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32989" y="6132613"/>
            <a:ext cx="721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W01 45 Light" panose="020B0403020202020204" pitchFamily="34" charset="0"/>
              </a:rPr>
              <a:t>Lithuania</a:t>
            </a:r>
            <a:endParaRPr lang="en-US" sz="1000" dirty="0">
              <a:latin typeface="Helvetica Neue W01 45 Light" panose="020B04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4633" y="6134313"/>
            <a:ext cx="1327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W01 45 Light" panose="020B0403020202020204" pitchFamily="34" charset="0"/>
              </a:rPr>
              <a:t>Russia</a:t>
            </a:r>
            <a:endParaRPr lang="en-US" sz="1000" dirty="0">
              <a:latin typeface="Helvetica Neue W01 45 Light" panose="020B0403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244314" y="6153566"/>
            <a:ext cx="186267" cy="186267"/>
          </a:xfrm>
          <a:prstGeom prst="ellipse">
            <a:avLst/>
          </a:prstGeom>
          <a:solidFill>
            <a:srgbClr val="3D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093360" y="6153566"/>
            <a:ext cx="186267" cy="1862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53267" y="6153566"/>
            <a:ext cx="186267" cy="1862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97299" y="6153566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49246" y="6153566"/>
            <a:ext cx="186267" cy="1862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38366" y="6153566"/>
            <a:ext cx="186267" cy="186267"/>
          </a:xfrm>
          <a:prstGeom prst="ellipse">
            <a:avLst/>
          </a:prstGeom>
          <a:solidFill>
            <a:srgbClr val="CF4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95287" y="2354517"/>
            <a:ext cx="145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At IPO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5287" y="2343783"/>
            <a:ext cx="145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At IPO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2691" y="1337077"/>
            <a:ext cx="145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Current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8765" y="5472585"/>
            <a:ext cx="1005461" cy="355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36614" y="5445799"/>
            <a:ext cx="170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March 2015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8202359" y="1719802"/>
            <a:ext cx="4482" cy="36702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Wow! We are more than 100!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1574" y="1908861"/>
            <a:ext cx="6884937" cy="4514782"/>
          </a:xfrm>
          <a:prstGeom prst="rect">
            <a:avLst/>
          </a:prstGeom>
        </p:spPr>
        <p:txBody>
          <a:bodyPr/>
          <a:lstStyle>
            <a:lvl1pPr marL="228608" indent="-228608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A3DC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13" kern="120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How do we maintain the start-up atmosphere?  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How do we make sure that we’re still efficient and innovative? 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Solution – hire entrepreneurs and let them experiment  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FontTx/>
              <a:buChar char="•"/>
            </a:pPr>
            <a:r>
              <a:rPr lang="en-US" sz="2000" dirty="0" smtClean="0">
                <a:latin typeface="Helvetica Neue W01 45 Light" panose="020B0403020202020204" pitchFamily="34" charset="0"/>
              </a:rPr>
              <a:t>Spin off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FontTx/>
              <a:buChar char="•"/>
            </a:pPr>
            <a:r>
              <a:rPr lang="en-US" sz="2000" dirty="0" smtClean="0">
                <a:latin typeface="Helvetica Neue W01 45 Light" panose="020B0403020202020204" pitchFamily="34" charset="0"/>
              </a:rPr>
              <a:t>Mid management and management 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FontTx/>
              <a:buChar char="•"/>
            </a:pPr>
            <a:r>
              <a:rPr lang="en-US" sz="2000" dirty="0" smtClean="0">
                <a:latin typeface="Helvetica Neue W01 45 Light" panose="020B0403020202020204" pitchFamily="34" charset="0"/>
              </a:rPr>
              <a:t>Start-ups inside the company (Bingo) 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FontTx/>
              <a:buChar char="•"/>
            </a:pPr>
            <a:endParaRPr lang="en-US" sz="2000" dirty="0" smtClean="0">
              <a:latin typeface="Helvetica Neue W01 45 Light" panose="020B040302020202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FontTx/>
              <a:buChar char="•"/>
            </a:pPr>
            <a:endParaRPr lang="en-US" sz="2000" dirty="0">
              <a:latin typeface="Helvetica Neue W01 45 Light" panose="020B04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2598995"/>
            <a:ext cx="393040" cy="375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777990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Wow! We’ll be 1000!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1574" y="1908861"/>
            <a:ext cx="6884937" cy="3810126"/>
          </a:xfrm>
          <a:prstGeom prst="rect">
            <a:avLst/>
          </a:prstGeom>
        </p:spPr>
        <p:txBody>
          <a:bodyPr/>
          <a:lstStyle>
            <a:lvl1pPr marL="228608" indent="-228608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A3DC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13" kern="1200">
                <a:solidFill>
                  <a:schemeClr val="tx1"/>
                </a:solidFill>
                <a:latin typeface="Helvetica Neue W01 45 Light" panose="020B0403020202020204" pitchFamily="34" charset="0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Big plans, limited resources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Shorter cycles of product deployment 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Reduce interdependencies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Recruit and maintain talent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SzPct val="120000"/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Preserve company culture</a:t>
            </a:r>
            <a:endParaRPr lang="en-US" sz="2000" dirty="0">
              <a:latin typeface="Helvetica Neue W01 45 Light" panose="020B04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2598995"/>
            <a:ext cx="393040" cy="37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184809"/>
            <a:ext cx="393040" cy="375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777990"/>
            <a:ext cx="393040" cy="375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4373439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24" y="2945570"/>
            <a:ext cx="422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Companies</a:t>
            </a:r>
            <a:endParaRPr lang="en-US" sz="5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2299" y="2945570"/>
            <a:ext cx="344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Guilds</a:t>
            </a:r>
            <a:endParaRPr lang="en-US" sz="5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2299" y="3765374"/>
            <a:ext cx="3655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  <a:latin typeface="+mj-lt"/>
              </a:rPr>
              <a:t>Horizontal</a:t>
            </a:r>
            <a:r>
              <a:rPr lang="en-US" sz="2000" b="1" dirty="0" smtClean="0">
                <a:latin typeface="Helvetica Neue W01 45 Light" panose="020B0403020202020204" pitchFamily="34" charset="0"/>
              </a:rPr>
              <a:t> </a:t>
            </a:r>
            <a:r>
              <a:rPr lang="en-US" sz="2000" dirty="0" smtClean="0">
                <a:latin typeface="Helvetica Neue W01 45 Light" panose="020B0403020202020204" pitchFamily="34" charset="0"/>
              </a:rPr>
              <a:t>groups </a:t>
            </a:r>
            <a:r>
              <a:rPr lang="en-US" sz="2000" dirty="0">
                <a:latin typeface="Helvetica Neue W01 45 Light" panose="020B0403020202020204" pitchFamily="34" charset="0"/>
              </a:rPr>
              <a:t>that </a:t>
            </a:r>
            <a:r>
              <a:rPr lang="en-US" sz="2000" dirty="0" smtClean="0">
                <a:latin typeface="Helvetica Neue W01 45 Light" panose="020B0403020202020204" pitchFamily="34" charset="0"/>
              </a:rPr>
              <a:t>maintain </a:t>
            </a:r>
            <a:r>
              <a:rPr lang="en-US" sz="2000" dirty="0" smtClean="0">
                <a:solidFill>
                  <a:schemeClr val="accent4"/>
                </a:solidFill>
                <a:latin typeface="+mj-lt"/>
              </a:rPr>
              <a:t>quality</a:t>
            </a:r>
            <a:r>
              <a:rPr lang="en-US" sz="2000" dirty="0" smtClean="0">
                <a:solidFill>
                  <a:srgbClr val="0099FF"/>
                </a:solidFill>
                <a:latin typeface="Helvetica Neue W01 45 Light" panose="020B0403020202020204" pitchFamily="34" charset="0"/>
              </a:rPr>
              <a:t> </a:t>
            </a:r>
            <a:r>
              <a:rPr lang="en-US" sz="2000" dirty="0" smtClean="0">
                <a:latin typeface="Helvetica Neue W01 45 Light" panose="020B0403020202020204" pitchFamily="34" charset="0"/>
              </a:rPr>
              <a:t>across Companies (R&amp;D, BI, etc.)</a:t>
            </a:r>
            <a:endParaRPr lang="en-US" sz="2000" dirty="0">
              <a:latin typeface="Helvetica Neue W01 45 Light" panose="020B04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523" y="3765374"/>
            <a:ext cx="3041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latin typeface="Helvetica Neue W01 45 Light" panose="020B0403020202020204" pitchFamily="34" charset="0"/>
              </a:rPr>
              <a:t>Have one </a:t>
            </a:r>
            <a:r>
              <a:rPr lang="en-US" sz="2000" dirty="0" smtClean="0">
                <a:solidFill>
                  <a:schemeClr val="accent4"/>
                </a:solidFill>
                <a:latin typeface="+mj-lt"/>
              </a:rPr>
              <a:t>produc</a:t>
            </a: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t</a:t>
            </a:r>
            <a:r>
              <a:rPr lang="en-US" sz="2000" b="1" dirty="0" smtClean="0">
                <a:latin typeface="Helvetica Neue W01 45 Light" panose="020B0403020202020204" pitchFamily="34" charset="0"/>
              </a:rPr>
              <a:t> </a:t>
            </a:r>
            <a:r>
              <a:rPr lang="en-US" sz="2000" dirty="0" smtClean="0">
                <a:latin typeface="Helvetica Neue W01 45 Light" panose="020B0403020202020204" pitchFamily="34" charset="0"/>
              </a:rPr>
              <a:t>with </a:t>
            </a:r>
            <a:r>
              <a:rPr lang="en-US" sz="2000" dirty="0">
                <a:latin typeface="Helvetica Neue W01 45 Light" panose="020B0403020202020204" pitchFamily="34" charset="0"/>
              </a:rPr>
              <a:t>users that everyone knows and cares about</a:t>
            </a:r>
          </a:p>
          <a:p>
            <a:pPr marL="0" lvl="1"/>
            <a:endParaRPr lang="en-US" sz="2000" dirty="0">
              <a:latin typeface="HelveticaNeue W01 35 Thin" panose="020B0403020202020204" pitchFamily="34" charset="0"/>
            </a:endParaRPr>
          </a:p>
          <a:p>
            <a:endParaRPr lang="en-US" dirty="0">
              <a:latin typeface="HelveticaNeue W01 35 Thin" panose="020B0403020202020204" pitchFamily="34" charset="0"/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Organizational Structure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Wix Companies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9161" y="2026481"/>
            <a:ext cx="7328361" cy="3810126"/>
          </a:xfrm>
        </p:spPr>
        <p:txBody>
          <a:bodyPr/>
          <a:lstStyle/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+mj-lt"/>
              </a:rPr>
              <a:t>Single product</a:t>
            </a:r>
            <a:r>
              <a:rPr lang="en-US" dirty="0" smtClean="0">
                <a:latin typeface="HelveticaNeue W01 35 Thin" panose="020B0403020202020204" pitchFamily="34" charset="0"/>
              </a:rPr>
              <a:t> </a:t>
            </a:r>
            <a:r>
              <a:rPr lang="en-US" dirty="0" smtClean="0"/>
              <a:t>– focus on business and user needs</a:t>
            </a:r>
            <a:br>
              <a:rPr lang="en-US" dirty="0" smtClean="0"/>
            </a:br>
            <a:endParaRPr lang="en-US" dirty="0"/>
          </a:p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+mj-lt"/>
              </a:rPr>
              <a:t>Best in class </a:t>
            </a:r>
            <a:r>
              <a:rPr lang="en-US" dirty="0" smtClean="0"/>
              <a:t>– strive for product leadership</a:t>
            </a:r>
            <a:r>
              <a:rPr lang="en-US" dirty="0" smtClean="0">
                <a:latin typeface="HelveticaNeue W01 35 Thin" panose="020B0403020202020204" pitchFamily="34" charset="0"/>
              </a:rPr>
              <a:t/>
            </a:r>
            <a:br>
              <a:rPr lang="en-US" dirty="0" smtClean="0">
                <a:latin typeface="HelveticaNeue W01 35 Thin" panose="020B0403020202020204" pitchFamily="34" charset="0"/>
              </a:rPr>
            </a:br>
            <a:endParaRPr lang="en-US" dirty="0" smtClean="0">
              <a:latin typeface="HelveticaNeue W01 35 Thin" panose="020B0403020202020204" pitchFamily="34" charset="0"/>
            </a:endParaRPr>
          </a:p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+mj-lt"/>
              </a:rPr>
              <a:t>Resources</a:t>
            </a:r>
            <a:r>
              <a:rPr lang="en-US" dirty="0" smtClean="0">
                <a:latin typeface="HelveticaNeue W01 35 Thin" panose="020B0403020202020204" pitchFamily="34" charset="0"/>
              </a:rPr>
              <a:t> </a:t>
            </a:r>
            <a:r>
              <a:rPr lang="en-US" dirty="0" smtClean="0"/>
              <a:t>– allocated to deliver finished product</a:t>
            </a:r>
            <a:r>
              <a:rPr lang="en-US" dirty="0" smtClean="0">
                <a:latin typeface="HelveticaNeue W01 35 Thin" panose="020B0403020202020204" pitchFamily="34" charset="0"/>
              </a:rPr>
              <a:t/>
            </a:r>
            <a:br>
              <a:rPr lang="en-US" dirty="0" smtClean="0">
                <a:latin typeface="HelveticaNeue W01 35 Thin" panose="020B0403020202020204" pitchFamily="34" charset="0"/>
              </a:rPr>
            </a:br>
            <a:endParaRPr lang="en-US" dirty="0">
              <a:latin typeface="HelveticaNeue W01 35 Thin" panose="020B0403020202020204" pitchFamily="34" charset="0"/>
            </a:endParaRPr>
          </a:p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+mj-lt"/>
              </a:rPr>
              <a:t>Autonomy</a:t>
            </a:r>
            <a:r>
              <a:rPr lang="en-US" dirty="0" smtClean="0">
                <a:latin typeface="HelveticaNeue W01 35 Thin" panose="020B0403020202020204" pitchFamily="34" charset="0"/>
              </a:rPr>
              <a:t> </a:t>
            </a:r>
            <a:r>
              <a:rPr lang="en-US" dirty="0" smtClean="0"/>
              <a:t>– minimum </a:t>
            </a:r>
            <a:r>
              <a:rPr lang="en-US" dirty="0"/>
              <a:t>dependencies </a:t>
            </a:r>
            <a:r>
              <a:rPr lang="en-US" dirty="0" smtClean="0"/>
              <a:t>on others (?)</a:t>
            </a:r>
            <a:r>
              <a:rPr lang="en-US" dirty="0" smtClean="0">
                <a:latin typeface="HelveticaNeue W01 35 Thin" panose="020B0403020202020204" pitchFamily="34" charset="0"/>
              </a:rPr>
              <a:t/>
            </a:r>
            <a:br>
              <a:rPr lang="en-US" dirty="0" smtClean="0">
                <a:latin typeface="HelveticaNeue W01 35 Thin" panose="020B0403020202020204" pitchFamily="34" charset="0"/>
              </a:rPr>
            </a:br>
            <a:endParaRPr lang="en-US" dirty="0" smtClean="0">
              <a:latin typeface="HelveticaNeue W01 35 Thin" panose="020B0403020202020204" pitchFamily="34" charset="0"/>
            </a:endParaRPr>
          </a:p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HelveticaNeue W01 35 Thin" panose="020B0403020202020204" pitchFamily="34" charset="0"/>
              </a:rPr>
              <a:t>CEO and Chairman can take all decisions (?)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2687100"/>
            <a:ext cx="393040" cy="375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384147"/>
            <a:ext cx="393040" cy="37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4017777"/>
            <a:ext cx="393040" cy="375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4706873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Wix Guilds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421" y="2041657"/>
            <a:ext cx="8258904" cy="3810126"/>
          </a:xfrm>
        </p:spPr>
        <p:txBody>
          <a:bodyPr/>
          <a:lstStyle/>
          <a:p>
            <a:pPr marL="0" indent="0">
              <a:buClr>
                <a:schemeClr val="accent4"/>
              </a:buClr>
              <a:buNone/>
            </a:pPr>
            <a:r>
              <a:rPr lang="en-US" dirty="0" smtClean="0"/>
              <a:t>“Glue” enabling </a:t>
            </a:r>
            <a:r>
              <a:rPr lang="en-US" dirty="0" smtClean="0">
                <a:latin typeface="+mj-lt"/>
              </a:rPr>
              <a:t>alignment and </a:t>
            </a:r>
            <a:r>
              <a:rPr lang="en-US" dirty="0">
                <a:latin typeface="+mj-lt"/>
              </a:rPr>
              <a:t>knowledge </a:t>
            </a:r>
            <a:r>
              <a:rPr lang="en-US" dirty="0" smtClean="0">
                <a:latin typeface="+mj-lt"/>
              </a:rPr>
              <a:t>sharing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/>
              <a:t>Provide</a:t>
            </a:r>
            <a:r>
              <a:rPr lang="en-US" dirty="0" smtClean="0">
                <a:latin typeface="HelveticaNeue W01 35 Thin" panose="020B0403020202020204" pitchFamily="34" charset="0"/>
              </a:rPr>
              <a:t> </a:t>
            </a:r>
            <a:r>
              <a:rPr lang="en-US" dirty="0" smtClean="0">
                <a:latin typeface="+mj-lt"/>
              </a:rPr>
              <a:t>guidelines </a:t>
            </a:r>
            <a:r>
              <a:rPr lang="en-US" dirty="0" smtClean="0"/>
              <a:t>to ensure production quality</a:t>
            </a:r>
            <a:r>
              <a:rPr lang="en-US" dirty="0" smtClean="0">
                <a:latin typeface="HelveticaNeue W01 35 Thin" panose="020B0403020202020204" pitchFamily="34" charset="0"/>
              </a:rPr>
              <a:t/>
            </a:r>
            <a:br>
              <a:rPr lang="en-US" dirty="0" smtClean="0">
                <a:latin typeface="HelveticaNeue W01 35 Thin" panose="020B0403020202020204" pitchFamily="34" charset="0"/>
              </a:rPr>
            </a:br>
            <a:endParaRPr lang="en-US" dirty="0">
              <a:latin typeface="HelveticaNeue W01 35 Thin" panose="020B0403020202020204" pitchFamily="34" charset="0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/>
              <a:t>Foster</a:t>
            </a:r>
            <a:r>
              <a:rPr lang="en-US" dirty="0" smtClean="0">
                <a:latin typeface="HelveticaNeue W01 35 Thin" panose="020B0403020202020204" pitchFamily="34" charset="0"/>
              </a:rPr>
              <a:t> </a:t>
            </a:r>
            <a:r>
              <a:rPr lang="en-US" dirty="0" smtClean="0">
                <a:latin typeface="+mj-lt"/>
              </a:rPr>
              <a:t>professional </a:t>
            </a:r>
            <a:r>
              <a:rPr lang="en-US" dirty="0">
                <a:latin typeface="+mj-lt"/>
              </a:rPr>
              <a:t>development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>
                <a:latin typeface="+mj-lt"/>
              </a:rPr>
              <a:t>Dedicated </a:t>
            </a:r>
            <a:r>
              <a:rPr lang="en-US" dirty="0" smtClean="0"/>
              <a:t>to all companies</a:t>
            </a:r>
            <a:endParaRPr lang="en-US" dirty="0"/>
          </a:p>
          <a:p>
            <a:pPr marL="0" indent="0">
              <a:buClr>
                <a:schemeClr val="accent4"/>
              </a:buClr>
              <a:buNone/>
            </a:pPr>
            <a:endParaRPr lang="en-US" dirty="0">
              <a:latin typeface="HelveticaNeue W01 35 Thin" panose="020B0403020202020204" pitchFamily="34" charset="0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>
                <a:latin typeface="HelveticaNeue W01 35 Thin" panose="020B0403020202020204" pitchFamily="34" charset="0"/>
              </a:rPr>
              <a:t>“Book” of how we do things</a:t>
            </a:r>
            <a:endParaRPr lang="en-US" dirty="0">
              <a:latin typeface="HelveticaNeue W01 35 Thin" panose="020B04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2687100"/>
            <a:ext cx="393040" cy="375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384147"/>
            <a:ext cx="393040" cy="37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4017777"/>
            <a:ext cx="393040" cy="375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5" y="4849459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6578" y="2027063"/>
            <a:ext cx="8260933" cy="38101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Founded three start ups- </a:t>
            </a:r>
            <a:r>
              <a:rPr lang="en-US" dirty="0" err="1" smtClean="0"/>
              <a:t>WebMap</a:t>
            </a:r>
            <a:r>
              <a:rPr lang="en-US" dirty="0" smtClean="0"/>
              <a:t>, </a:t>
            </a:r>
            <a:r>
              <a:rPr lang="en-US" dirty="0" err="1" smtClean="0"/>
              <a:t>PeerApp</a:t>
            </a:r>
            <a:r>
              <a:rPr lang="en-US" dirty="0" smtClean="0"/>
              <a:t> and </a:t>
            </a:r>
            <a:r>
              <a:rPr lang="en-US" dirty="0" err="1" smtClean="0"/>
              <a:t>Jogli</a:t>
            </a:r>
            <a:endParaRPr lang="en-US" sz="2000" dirty="0">
              <a:latin typeface="Helvetica Neue W01 45 Light" panose="020B0403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I </a:t>
            </a:r>
            <a:r>
              <a:rPr lang="en-US" dirty="0" smtClean="0"/>
              <a:t>head</a:t>
            </a:r>
            <a:r>
              <a:rPr lang="en-US" sz="2000" dirty="0" smtClean="0">
                <a:latin typeface="Helvetica Neue W01 45 Light" panose="020B0403020202020204" pitchFamily="34" charset="0"/>
              </a:rPr>
              <a:t> three companies at Wix: </a:t>
            </a:r>
            <a:r>
              <a:rPr lang="en-US" sz="2000" dirty="0" err="1" smtClean="0">
                <a:latin typeface="Helvetica Neue W01 45 Light" panose="020B0403020202020204" pitchFamily="34" charset="0"/>
              </a:rPr>
              <a:t>eCommerce</a:t>
            </a:r>
            <a:r>
              <a:rPr lang="en-US" sz="2000" dirty="0" smtClean="0">
                <a:latin typeface="Helvetica Neue W01 45 Light" panose="020B0403020202020204" pitchFamily="34" charset="0"/>
              </a:rPr>
              <a:t>, Bookings </a:t>
            </a:r>
            <a:r>
              <a:rPr lang="en-US" sz="2000" dirty="0" smtClean="0">
                <a:latin typeface="Helvetica Neue W01 45 Light" panose="020B0403020202020204" pitchFamily="34" charset="0"/>
              </a:rPr>
              <a:t>and Promote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>
                <a:latin typeface="Helvetica Neue W01 45 Light" panose="020B0403020202020204" pitchFamily="34" charset="0"/>
              </a:rPr>
              <a:t>VP Product</a:t>
            </a:r>
            <a:endParaRPr lang="en-US" sz="2000" dirty="0" smtClean="0">
              <a:latin typeface="Helvetica Neue W01 45 Light" panose="020B0403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Helvetica Neue W01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990752"/>
            <a:ext cx="8843857" cy="515542"/>
          </a:xfrm>
        </p:spPr>
        <p:txBody>
          <a:bodyPr/>
          <a:lstStyle/>
          <a:p>
            <a:r>
              <a:rPr lang="en-US" sz="3200" dirty="0" smtClean="0"/>
              <a:t>Qs and TX!</a:t>
            </a:r>
            <a:endParaRPr lang="en-US" sz="3200" dirty="0"/>
          </a:p>
          <a:p>
            <a:r>
              <a:rPr lang="en-US" sz="3200" dirty="0" smtClean="0"/>
              <a:t>Facebook / LinkedIn David Schwartz Wix</a:t>
            </a:r>
          </a:p>
          <a:p>
            <a:r>
              <a:rPr lang="en-US" sz="3200" dirty="0" err="1" smtClean="0"/>
              <a:t>davids@wix.com</a:t>
            </a:r>
            <a:endParaRPr lang="en-US" sz="3200" dirty="0" smtClean="0"/>
          </a:p>
          <a:p>
            <a:r>
              <a:rPr lang="en-US" sz="3200" dirty="0" smtClean="0"/>
              <a:t>+972 - </a:t>
            </a:r>
            <a:r>
              <a:rPr lang="en-US" sz="3200" dirty="0" smtClean="0"/>
              <a:t>54 </a:t>
            </a:r>
            <a:r>
              <a:rPr lang="en-US" sz="3200" dirty="0" smtClean="0"/>
              <a:t>- 2021621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64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323" y="797804"/>
            <a:ext cx="5355709" cy="74684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HelveticaNeue W01 35 Thin" panose="020B0403020202020204" pitchFamily="34" charset="0"/>
              </a:rPr>
              <a:t>Power to Create</a:t>
            </a:r>
            <a:endParaRPr lang="en-US" dirty="0">
              <a:solidFill>
                <a:schemeClr val="tx1"/>
              </a:solidFill>
              <a:latin typeface="HelveticaNeue W01 35 Thin" panose="020B04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371" y="3916493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Helvetica Neue W01 45 Light" panose="020B0403020202020204" pitchFamily="34" charset="0"/>
              </a:rPr>
              <a:t>Documents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371" y="4911276"/>
            <a:ext cx="156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Helvetica Neue W01 45 Light" panose="020B0403020202020204" pitchFamily="34" charset="0"/>
              </a:rPr>
              <a:t>Presentation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371" y="5829693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Helvetica Neue W01 45 Light" panose="020B0403020202020204" pitchFamily="34" charset="0"/>
              </a:rPr>
              <a:t>Blogs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03" y="3901556"/>
            <a:ext cx="495166" cy="495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03" y="4812560"/>
            <a:ext cx="513236" cy="51323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5381703" y="5723354"/>
            <a:ext cx="925294" cy="440493"/>
            <a:chOff x="4713164" y="4948954"/>
            <a:chExt cx="857995" cy="40845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164" y="4948954"/>
              <a:ext cx="428625" cy="40845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555" y="4997804"/>
              <a:ext cx="361604" cy="34480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2" y="4809774"/>
            <a:ext cx="254836" cy="5160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2" y="5705676"/>
            <a:ext cx="254836" cy="51602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2" y="3887519"/>
            <a:ext cx="254836" cy="5160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3400" y="3022917"/>
            <a:ext cx="4039112" cy="42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Online Presence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2" y="2976278"/>
            <a:ext cx="254836" cy="5160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30" y="2900278"/>
            <a:ext cx="2618285" cy="6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796" y="808415"/>
            <a:ext cx="8258904" cy="74684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HelveticaNeue W01 35 Thin" panose="020B0403020202020204" pitchFamily="34" charset="0"/>
              </a:rPr>
              <a:t>Facts </a:t>
            </a:r>
            <a:r>
              <a:rPr lang="en-US" dirty="0">
                <a:solidFill>
                  <a:schemeClr val="tx1"/>
                </a:solidFill>
                <a:latin typeface="HelveticaNeue W01 35 Thin" panose="020B0403020202020204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HelveticaNeue W01 35 Thin" panose="020B0403020202020204" pitchFamily="34" charset="0"/>
              </a:rPr>
              <a:t>bout Wix</a:t>
            </a:r>
            <a:endParaRPr lang="en-US" dirty="0">
              <a:solidFill>
                <a:schemeClr val="tx1"/>
              </a:solidFill>
              <a:latin typeface="HelveticaNeue W01 35 Thin" panose="020B04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216" y="5858365"/>
            <a:ext cx="467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Helvetica Neue W01 45 Light" panose="020B0403020202020204" pitchFamily="34" charset="0"/>
              </a:rPr>
              <a:t>Sales </a:t>
            </a:r>
            <a:r>
              <a:rPr lang="en-US" sz="2000" dirty="0">
                <a:solidFill>
                  <a:schemeClr val="tx2"/>
                </a:solidFill>
                <a:latin typeface="Helvetica Neue W01 45 Light" panose="020B0403020202020204" pitchFamily="34" charset="0"/>
              </a:rPr>
              <a:t>People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7149" y="2829515"/>
            <a:ext cx="645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Helvetica Neue W01 45 Light" panose="020B0403020202020204" pitchFamily="34" charset="0"/>
              </a:rPr>
              <a:t>New </a:t>
            </a:r>
            <a:r>
              <a:rPr lang="en-US" sz="2000" dirty="0">
                <a:solidFill>
                  <a:schemeClr val="tx2"/>
                </a:solidFill>
                <a:latin typeface="Helvetica Neue W01 45 Light" panose="020B0403020202020204" pitchFamily="34" charset="0"/>
              </a:rPr>
              <a:t>Users </a:t>
            </a:r>
            <a:r>
              <a:rPr lang="en-US" sz="2000" dirty="0" smtClean="0">
                <a:solidFill>
                  <a:schemeClr val="tx2"/>
                </a:solidFill>
                <a:latin typeface="Helvetica Neue W01 45 Light" panose="020B0403020202020204" pitchFamily="34" charset="0"/>
              </a:rPr>
              <a:t>Each Month</a:t>
            </a:r>
            <a:endParaRPr lang="en-US" sz="2000" baseline="30000" dirty="0">
              <a:solidFill>
                <a:schemeClr val="tx2"/>
              </a:solidFill>
              <a:latin typeface="Helvetica Neue W01 45 Light" panose="020B04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1667" y="4845827"/>
            <a:ext cx="598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W01 45 Light" panose="020B0403020202020204" pitchFamily="34" charset="0"/>
              </a:rPr>
              <a:t>of 1,400 employees in R&amp;D, 1000 employees in Israel, </a:t>
            </a:r>
            <a:r>
              <a:rPr lang="en-US" sz="2000" dirty="0" smtClean="0">
                <a:solidFill>
                  <a:prstClr val="black"/>
                </a:solidFill>
                <a:latin typeface="Helvetica Neue W01 45 Light" panose="020B0403020202020204" pitchFamily="34" charset="0"/>
              </a:rPr>
              <a:t>Offices in </a:t>
            </a:r>
            <a:r>
              <a:rPr lang="en-US" sz="2000" dirty="0" err="1" smtClean="0">
                <a:solidFill>
                  <a:prstClr val="black"/>
                </a:solidFill>
                <a:latin typeface="Helvetica Neue W01 45 Light" panose="020B0403020202020204" pitchFamily="34" charset="0"/>
              </a:rPr>
              <a:t>Kyev</a:t>
            </a:r>
            <a:r>
              <a:rPr lang="en-US" sz="2000" dirty="0" smtClean="0">
                <a:solidFill>
                  <a:prstClr val="black"/>
                </a:solidFill>
                <a:latin typeface="Helvetica Neue W01 45 Light" panose="020B0403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Helvetica Neue W01 45 Light" panose="020B0403020202020204" pitchFamily="34" charset="0"/>
              </a:rPr>
              <a:t>Dniepro</a:t>
            </a:r>
            <a:r>
              <a:rPr lang="en-US" sz="2000" dirty="0" smtClean="0">
                <a:solidFill>
                  <a:prstClr val="black"/>
                </a:solidFill>
                <a:latin typeface="Helvetica Neue W01 45 Light" panose="020B0403020202020204" pitchFamily="34" charset="0"/>
              </a:rPr>
              <a:t> and Vilnius </a:t>
            </a:r>
            <a:endParaRPr lang="en-US" sz="2000" dirty="0">
              <a:latin typeface="Helvetica Neue W01 45 Light" panose="020B0403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6051" y="4291118"/>
            <a:ext cx="51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28">
              <a:spcBef>
                <a:spcPts val="1000"/>
              </a:spcBef>
              <a:buSzPct val="120000"/>
            </a:pPr>
            <a:r>
              <a:rPr lang="en-US" sz="2000" dirty="0" smtClean="0">
                <a:solidFill>
                  <a:prstClr val="black"/>
                </a:solidFill>
                <a:latin typeface="Helvetica Neue W01 45 Light" panose="020B0403020202020204" pitchFamily="34" charset="0"/>
              </a:rPr>
              <a:t>Countries with Wix users</a:t>
            </a:r>
            <a:endParaRPr lang="en-US" sz="2000" dirty="0">
              <a:solidFill>
                <a:prstClr val="black"/>
              </a:solidFill>
              <a:latin typeface="Helvetica Neue W01 45 Light" panose="020B04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796" y="4788028"/>
            <a:ext cx="1534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50% 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796" y="2536400"/>
            <a:ext cx="305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&gt;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1.5 million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9796" y="4003616"/>
            <a:ext cx="1206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190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9796" y="557244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9796" y="3320812"/>
            <a:ext cx="3346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~50%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6927" y="3632179"/>
            <a:ext cx="4343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Helvetica Neue W01 45 Light" panose="020B0403020202020204" pitchFamily="34" charset="0"/>
              </a:rPr>
              <a:t>Subscriptions from free traffic sources</a:t>
            </a:r>
            <a:endParaRPr lang="en-US" sz="2000" dirty="0">
              <a:latin typeface="Helvetica Neue W01 45 Light" panose="020B04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6655" y="1992526"/>
            <a:ext cx="645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Helvetica Neue W01 45 Light" panose="020B0403020202020204" pitchFamily="34" charset="0"/>
              </a:rPr>
              <a:t>  Users</a:t>
            </a:r>
            <a:endParaRPr lang="en-US" sz="2000" baseline="30000" dirty="0">
              <a:solidFill>
                <a:schemeClr val="tx2"/>
              </a:solidFill>
              <a:latin typeface="Helvetica Neue W01 45 Light" panose="020B04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9302" y="1699411"/>
            <a:ext cx="3211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&gt;100 million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8242" y="6439008"/>
            <a:ext cx="467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Helvetica Neue W01 45 Light" panose="020B0403020202020204" pitchFamily="34" charset="0"/>
              </a:rPr>
              <a:t>As of November 2013 +- $3B</a:t>
            </a:r>
            <a:endParaRPr lang="en-US" sz="2000" dirty="0">
              <a:solidFill>
                <a:schemeClr val="tx2"/>
              </a:solidFill>
              <a:latin typeface="Helvetica Neue W01 45 Light" panose="020B04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4536" y="6167852"/>
            <a:ext cx="3352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+mj-lt"/>
              </a:rPr>
              <a:t>Nasdaq:WIX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4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6727" y="990752"/>
            <a:ext cx="8637130" cy="515542"/>
          </a:xfrm>
        </p:spPr>
        <p:txBody>
          <a:bodyPr/>
          <a:lstStyle/>
          <a:p>
            <a:r>
              <a:rPr lang="en-US" sz="2800" dirty="0" smtClean="0"/>
              <a:t>Three Challenges: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2800" dirty="0"/>
              <a:t>Being Far From Your </a:t>
            </a:r>
            <a:r>
              <a:rPr lang="en-US" sz="2800" dirty="0" smtClean="0"/>
              <a:t>Users</a:t>
            </a:r>
          </a:p>
          <a:p>
            <a:pPr marL="914400" indent="-914400">
              <a:buAutoNum type="arabicPeriod"/>
            </a:pPr>
            <a:r>
              <a:rPr lang="en-US" sz="2800" dirty="0" smtClean="0"/>
              <a:t>Delivering </a:t>
            </a:r>
            <a:r>
              <a:rPr lang="en-US" sz="2800" dirty="0"/>
              <a:t>on Time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2800" dirty="0" smtClean="0"/>
              <a:t>Managing </a:t>
            </a:r>
            <a:r>
              <a:rPr lang="en-US" sz="2800" dirty="0"/>
              <a:t>Growth</a:t>
            </a:r>
          </a:p>
          <a:p>
            <a:pPr marL="914400" indent="-9144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challenge: we are far, far away from our users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Challenge- Intimately know your users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9161" y="2026481"/>
            <a:ext cx="7328361" cy="3810126"/>
          </a:xfrm>
        </p:spPr>
        <p:txBody>
          <a:bodyPr/>
          <a:lstStyle/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+mj-lt"/>
              </a:rPr>
              <a:t>50% of </a:t>
            </a:r>
            <a:r>
              <a:rPr lang="en-US" dirty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ur users are in the 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+mj-lt"/>
              </a:rPr>
              <a:t>The rest are in 190 countries</a:t>
            </a:r>
          </a:p>
          <a:p>
            <a:pPr marL="0" indent="0">
              <a:buClr>
                <a:srgbClr val="67D0CB"/>
              </a:buClr>
              <a:buNone/>
            </a:pPr>
            <a:endParaRPr lang="en-US" dirty="0" smtClean="0">
              <a:latin typeface="HelveticaNeue W01 35 Thin" panose="020B0403020202020204" pitchFamily="34" charset="0"/>
            </a:endParaRPr>
          </a:p>
          <a:p>
            <a:pPr marL="0" indent="0">
              <a:buClr>
                <a:srgbClr val="67D0CB"/>
              </a:buClr>
              <a:buNone/>
            </a:pPr>
            <a:r>
              <a:rPr lang="en-US" b="1" dirty="0" smtClean="0">
                <a:latin typeface="+mj-lt"/>
              </a:rPr>
              <a:t>Israel is no</a:t>
            </a:r>
            <a:r>
              <a:rPr lang="en-US" b="1" dirty="0" smtClean="0"/>
              <a:t>t strategic for us as a potential market- and RTL is an issue </a:t>
            </a:r>
            <a:r>
              <a:rPr lang="en-US" dirty="0" smtClean="0">
                <a:latin typeface="HelveticaNeue W01 35 Thin" panose="020B0403020202020204" pitchFamily="34" charset="0"/>
              </a:rPr>
              <a:t/>
            </a:r>
            <a:br>
              <a:rPr lang="en-US" dirty="0" smtClean="0">
                <a:latin typeface="HelveticaNeue W01 35 Thin" panose="020B0403020202020204" pitchFamily="34" charset="0"/>
              </a:rPr>
            </a:br>
            <a:endParaRPr lang="en-US" dirty="0">
              <a:latin typeface="HelveticaNeue W01 35 Thin" panose="020B0403020202020204" pitchFamily="34" charset="0"/>
            </a:endParaRPr>
          </a:p>
          <a:p>
            <a:pPr marL="0" indent="0">
              <a:buClr>
                <a:srgbClr val="67D0CB"/>
              </a:buClr>
              <a:buNone/>
            </a:pPr>
            <a:r>
              <a:rPr lang="en-US" dirty="0" smtClean="0">
                <a:latin typeface="+mj-lt"/>
              </a:rPr>
              <a:t>So, how do we know what’s going on there? How are we a user-oriented company?</a:t>
            </a:r>
            <a:endParaRPr lang="en-US" dirty="0" smtClean="0">
              <a:latin typeface="HelveticaNeue W01 35 Thin" panose="020B04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2687100"/>
            <a:ext cx="393040" cy="375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502283"/>
            <a:ext cx="393040" cy="37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4460787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896" y="808415"/>
            <a:ext cx="9011104" cy="74684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Usability Testing: not good enough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421" y="2041657"/>
            <a:ext cx="8258904" cy="3810126"/>
          </a:xfrm>
        </p:spPr>
        <p:txBody>
          <a:bodyPr/>
          <a:lstStyle/>
          <a:p>
            <a:pPr marL="0" indent="0">
              <a:buClr>
                <a:schemeClr val="accent4"/>
              </a:buClr>
              <a:buNone/>
            </a:pPr>
            <a:r>
              <a:rPr lang="en-US" dirty="0" smtClean="0"/>
              <a:t>Provides questionable results, as it</a:t>
            </a:r>
            <a:r>
              <a:rPr lang="fr-FR" dirty="0" smtClean="0"/>
              <a:t>’</a:t>
            </a:r>
            <a:r>
              <a:rPr lang="en-US" dirty="0" smtClean="0"/>
              <a:t>s a simulation in a safe environment 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/>
              <a:t>If you are in Israel and you want it to happen in the US, it won’t happen frequent</a:t>
            </a:r>
            <a:r>
              <a:rPr lang="en-US" dirty="0" smtClean="0">
                <a:latin typeface="HelveticaNeue W01 35 Thin" panose="020B0403020202020204" pitchFamily="34" charset="0"/>
              </a:rPr>
              <a:t>ly</a:t>
            </a:r>
            <a:endParaRPr lang="en-US" dirty="0">
              <a:latin typeface="HelveticaNeue W01 35 Thin" panose="020B0403020202020204" pitchFamily="34" charset="0"/>
            </a:endParaRPr>
          </a:p>
          <a:p>
            <a:pPr marL="0" indent="0">
              <a:buClr>
                <a:schemeClr val="accent4"/>
              </a:buClr>
              <a:buNone/>
            </a:pPr>
            <a:endParaRPr lang="en-US" dirty="0" smtClean="0">
              <a:latin typeface="+mj-lt"/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US" dirty="0" smtClean="0">
                <a:latin typeface="+mj-lt"/>
              </a:rPr>
              <a:t>Solution: Wix Lounge </a:t>
            </a:r>
            <a:r>
              <a:rPr lang="en-US" dirty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ongoing piggy backing)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" y="2013181"/>
            <a:ext cx="393040" cy="375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2746168"/>
            <a:ext cx="393040" cy="375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" y="3812390"/>
            <a:ext cx="393040" cy="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17E6A"/>
      </a:lt2>
      <a:accent1>
        <a:srgbClr val="3798EB"/>
      </a:accent1>
      <a:accent2>
        <a:srgbClr val="78B5EF"/>
      </a:accent2>
      <a:accent3>
        <a:srgbClr val="16A7A3"/>
      </a:accent3>
      <a:accent4>
        <a:srgbClr val="41C4BE"/>
      </a:accent4>
      <a:accent5>
        <a:srgbClr val="FA7C32"/>
      </a:accent5>
      <a:accent6>
        <a:srgbClr val="A94CC7"/>
      </a:accent6>
      <a:hlink>
        <a:srgbClr val="3798EB"/>
      </a:hlink>
      <a:folHlink>
        <a:srgbClr val="34A3DC"/>
      </a:folHlink>
    </a:clrScheme>
    <a:fontScheme name="Wix">
      <a:majorFont>
        <a:latin typeface="Helvetica Neue W01 75 Bold"/>
        <a:ea typeface=""/>
        <a:cs typeface=""/>
      </a:majorFont>
      <a:minorFont>
        <a:latin typeface="Helvetica Neue W01 45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0D1170C0-C697-4777-ABE5-506C9B063AAB}" vid="{27CEFB37-3D04-4007-9EB6-08693B5D6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19299</TotalTime>
  <Words>1166</Words>
  <Application>Microsoft Macintosh PowerPoint</Application>
  <PresentationFormat>Custom</PresentationFormat>
  <Paragraphs>241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Helvetica Neue W01 45 Light</vt:lpstr>
      <vt:lpstr>Helvetica Neue W01 65 Medium</vt:lpstr>
      <vt:lpstr>Helvetica Neue W01 75 Bold</vt:lpstr>
      <vt:lpstr>HelveticaNeue W01 35 Thin</vt:lpstr>
      <vt:lpstr>Arial</vt:lpstr>
      <vt:lpstr>Theme3</vt:lpstr>
      <vt:lpstr>PowerPoint Presentation</vt:lpstr>
      <vt:lpstr>PowerPoint Presentation</vt:lpstr>
      <vt:lpstr>PowerPoint Presentation</vt:lpstr>
      <vt:lpstr>Power to Create</vt:lpstr>
      <vt:lpstr>Facts About Wix</vt:lpstr>
      <vt:lpstr>PowerPoint Presentation</vt:lpstr>
      <vt:lpstr>PowerPoint Presentation</vt:lpstr>
      <vt:lpstr>The Challenge- Intimately know your users </vt:lpstr>
      <vt:lpstr>Usability Testing: not good enough</vt:lpstr>
      <vt:lpstr>Support</vt:lpstr>
      <vt:lpstr>Talk to users</vt:lpstr>
      <vt:lpstr>And above all…</vt:lpstr>
      <vt:lpstr>PowerPoint Presentation</vt:lpstr>
      <vt:lpstr>Imagine they never finished 90% of the buildings</vt:lpstr>
      <vt:lpstr>The Software Crisis</vt:lpstr>
      <vt:lpstr>The “No Man” Approach to Product</vt:lpstr>
      <vt:lpstr>No Specs! Only Wireframes </vt:lpstr>
      <vt:lpstr>Wireframes – guidelines</vt:lpstr>
      <vt:lpstr>Wireframes – guidelines</vt:lpstr>
      <vt:lpstr>Before</vt:lpstr>
      <vt:lpstr>After</vt:lpstr>
      <vt:lpstr>Wireframes—Make Decisions</vt:lpstr>
      <vt:lpstr>PowerPoint Presentation</vt:lpstr>
      <vt:lpstr>Scaling to a Team of 1,000 (now more than 1500…)</vt:lpstr>
      <vt:lpstr>Wow! We are more than 100!</vt:lpstr>
      <vt:lpstr>Wow! We’ll be 1000!</vt:lpstr>
      <vt:lpstr>New Organizational Structure</vt:lpstr>
      <vt:lpstr>Wix Companies</vt:lpstr>
      <vt:lpstr>Wix Guilds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 Meir</dc:creator>
  <cp:lastModifiedBy>Microsoft Office User</cp:lastModifiedBy>
  <cp:revision>257</cp:revision>
  <dcterms:created xsi:type="dcterms:W3CDTF">2014-02-27T09:29:14Z</dcterms:created>
  <dcterms:modified xsi:type="dcterms:W3CDTF">2017-05-24T15:40:33Z</dcterms:modified>
</cp:coreProperties>
</file>