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99" r:id="rId3"/>
    <p:sldMasterId id="2147483722" r:id="rId4"/>
    <p:sldMasterId id="2147483728" r:id="rId5"/>
    <p:sldMasterId id="2147483740" r:id="rId6"/>
  </p:sldMasterIdLst>
  <p:notesMasterIdLst>
    <p:notesMasterId r:id="rId39"/>
  </p:notesMasterIdLst>
  <p:sldIdLst>
    <p:sldId id="256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8" r:id="rId17"/>
    <p:sldId id="340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37" r:id="rId27"/>
    <p:sldId id="338" r:id="rId28"/>
    <p:sldId id="339" r:id="rId29"/>
    <p:sldId id="350" r:id="rId30"/>
    <p:sldId id="336" r:id="rId31"/>
    <p:sldId id="329" r:id="rId32"/>
    <p:sldId id="330" r:id="rId33"/>
    <p:sldId id="331" r:id="rId34"/>
    <p:sldId id="333" r:id="rId35"/>
    <p:sldId id="334" r:id="rId36"/>
    <p:sldId id="335" r:id="rId37"/>
    <p:sldId id="268" r:id="rId38"/>
  </p:sldIdLst>
  <p:sldSz cx="9144000" cy="5143500" type="screen16x9"/>
  <p:notesSz cx="6858000" cy="9144000"/>
  <p:defaultTextStyle>
    <a:defPPr>
      <a:defRPr lang="uk-UA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44"/>
    <a:srgbClr val="6FA7BB"/>
    <a:srgbClr val="9CBE4F"/>
    <a:srgbClr val="CE5B60"/>
    <a:srgbClr val="FFC627"/>
    <a:srgbClr val="95D600"/>
    <a:srgbClr val="FF5959"/>
    <a:srgbClr val="3BB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10" d="100"/>
          <a:sy n="110" d="100"/>
        </p:scale>
        <p:origin x="-804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89222153937891"/>
          <c:y val="7.096058814839161E-2"/>
          <c:w val="0.37181680938404876"/>
          <c:h val="0.87774449606844251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388910761154857"/>
                  <c:y val="-4.629629629629629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278874780439304"/>
                  <c:y val="-0.1462507033977222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395136124115606"/>
                  <c:y val="7.51017125555870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1533430181456626E-2"/>
                  <c:y val="0.126486783592532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4999781277340388E-2"/>
                  <c:y val="4.629629629629624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General" sourceLinked="0"/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ТВ – реклама, всего</c:v>
                </c:pt>
                <c:pt idx="1">
                  <c:v>Интернет-реклама</c:v>
                </c:pt>
                <c:pt idx="2">
                  <c:v>Out-of-Home Media, всего</c:v>
                </c:pt>
                <c:pt idx="3">
                  <c:v>Пресса, всего</c:v>
                </c:pt>
                <c:pt idx="4">
                  <c:v>Радио реклама, всего</c:v>
                </c:pt>
                <c:pt idx="5">
                  <c:v>Реклама в Кинотеатрах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7414</c:v>
                </c:pt>
                <c:pt idx="1">
                  <c:v>4010</c:v>
                </c:pt>
                <c:pt idx="2">
                  <c:v>1595</c:v>
                </c:pt>
                <c:pt idx="3">
                  <c:v>1320</c:v>
                </c:pt>
                <c:pt idx="4" formatCode="General">
                  <c:v>480</c:v>
                </c:pt>
                <c:pt idx="5" formatCode="General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31339274539113"/>
          <c:y val="0.28818847905078243"/>
          <c:w val="0.30026867619490938"/>
          <c:h val="0.53956954549302583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ТВ – реклама, всего</c:v>
                </c:pt>
                <c:pt idx="1">
                  <c:v>Интернет-реклама</c:v>
                </c:pt>
                <c:pt idx="2">
                  <c:v>Out-of-Home Media, всего</c:v>
                </c:pt>
                <c:pt idx="3">
                  <c:v>Пресса, всего</c:v>
                </c:pt>
                <c:pt idx="4">
                  <c:v>Радио реклама, всего</c:v>
                </c:pt>
                <c:pt idx="5">
                  <c:v>Реклама в Кинотеатрах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5676</c:v>
                </c:pt>
                <c:pt idx="1">
                  <c:v>3140</c:v>
                </c:pt>
                <c:pt idx="2">
                  <c:v>1240</c:v>
                </c:pt>
                <c:pt idx="3">
                  <c:v>1130</c:v>
                </c:pt>
                <c:pt idx="4" formatCode="General">
                  <c:v>400</c:v>
                </c:pt>
                <c:pt idx="5" formatCode="General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302623956542797"/>
          <c:y val="4.5589930211316639E-2"/>
          <c:w val="0.41888242053580749"/>
          <c:h val="0.908820139577366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ТВ – реклама, всего</c:v>
                </c:pt>
                <c:pt idx="1">
                  <c:v>Интернет-реклама</c:v>
                </c:pt>
                <c:pt idx="2">
                  <c:v>Пресса, всего</c:v>
                </c:pt>
                <c:pt idx="3">
                  <c:v>Out-of-Home Media, всего</c:v>
                </c:pt>
                <c:pt idx="4">
                  <c:v>Радио реклама, всего</c:v>
                </c:pt>
                <c:pt idx="5">
                  <c:v>Реклама в Кинотеатрах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4164</c:v>
                </c:pt>
                <c:pt idx="1">
                  <c:v>2355</c:v>
                </c:pt>
                <c:pt idx="2">
                  <c:v>1320</c:v>
                </c:pt>
                <c:pt idx="3" formatCode="General">
                  <c:v>953</c:v>
                </c:pt>
                <c:pt idx="4" formatCode="General">
                  <c:v>304</c:v>
                </c:pt>
                <c:pt idx="5" formatCode="General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285793031543504"/>
          <c:y val="9.9139938435572256E-2"/>
          <c:w val="0.46086182731833203"/>
          <c:h val="0.801720123128855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Лист1!$A$22:$A$27</c:f>
              <c:strCache>
                <c:ptCount val="6"/>
                <c:pt idx="0">
                  <c:v>Поиск (платная выдача в поисковиках), включая часть GDN</c:v>
                </c:pt>
                <c:pt idx="1">
                  <c:v>Баннерная реклама, объявления в социальных сетях, rich медиа</c:v>
                </c:pt>
                <c:pt idx="2">
                  <c:v>Цифровое видео, вкл. Youtube</c:v>
                </c:pt>
                <c:pt idx="3">
                  <c:v>Другой Диджитал</c:v>
                </c:pt>
                <c:pt idx="4">
                  <c:v>Мобильная реклама</c:v>
                </c:pt>
                <c:pt idx="5">
                  <c:v>Спонсорство</c:v>
                </c:pt>
              </c:strCache>
            </c:strRef>
          </c:cat>
          <c:val>
            <c:numRef>
              <c:f>Лист1!$B$22:$B$27</c:f>
              <c:numCache>
                <c:formatCode>General</c:formatCode>
                <c:ptCount val="6"/>
                <c:pt idx="0" formatCode="#,##0">
                  <c:v>1650</c:v>
                </c:pt>
                <c:pt idx="1">
                  <c:v>830</c:v>
                </c:pt>
                <c:pt idx="2">
                  <c:v>580</c:v>
                </c:pt>
                <c:pt idx="3">
                  <c:v>400</c:v>
                </c:pt>
                <c:pt idx="4">
                  <c:v>370</c:v>
                </c:pt>
                <c:pt idx="5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925171359993884"/>
          <c:y val="6.3810725370628971E-2"/>
          <c:w val="0.49442164063020916"/>
          <c:h val="0.872378549258742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0.13924</cdr:x>
      <cdr:y>0.82923</cdr:y>
    </cdr:from>
    <cdr:to>
      <cdr:x>0.43091</cdr:x>
      <cdr:y>0.94418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792089" y="1998222"/>
          <a:ext cx="165920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2017, f</a:t>
          </a:r>
          <a:endParaRPr lang="uk-UA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D6CBF-66D3-4F7F-92A4-59240800D576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B8BD9-40DF-44D4-8CF4-AF19A4A159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951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5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9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00D57-8E8B-4B83-800D-2209AF2153C0}" type="slidenum">
              <a:rPr lang="uk-UA">
                <a:solidFill>
                  <a:prstClr val="black"/>
                </a:solidFill>
              </a:rPr>
              <a:pPr/>
              <a:t>11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6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00D57-8E8B-4B83-800D-2209AF2153C0}" type="slidenum">
              <a:rPr lang="uk-UA">
                <a:solidFill>
                  <a:prstClr val="black"/>
                </a:solidFill>
              </a:rPr>
              <a:pPr/>
              <a:t>12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6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6475" y="685800"/>
            <a:ext cx="48450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135DCE-E131-4779-AF10-CF06C3FFB21F}" type="slidenum">
              <a:rPr lang="ru-RU" altLang="ru-RU">
                <a:solidFill>
                  <a:prstClr val="black"/>
                </a:solidFill>
              </a:rPr>
              <a:pPr/>
              <a:t>18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00D57-8E8B-4B83-800D-2209AF2153C0}" type="slidenum">
              <a:rPr lang="uk-UA">
                <a:solidFill>
                  <a:prstClr val="black"/>
                </a:solidFill>
              </a:rPr>
              <a:pPr/>
              <a:t>21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67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00D57-8E8B-4B83-800D-2209AF2153C0}" type="slidenum">
              <a:rPr lang="uk-UA">
                <a:solidFill>
                  <a:prstClr val="black"/>
                </a:solidFill>
              </a:rPr>
              <a:pPr/>
              <a:t>22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6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00D57-8E8B-4B83-800D-2209AF2153C0}" type="slidenum">
              <a:rPr lang="uk-UA">
                <a:solidFill>
                  <a:prstClr val="black"/>
                </a:solidFill>
              </a:rPr>
              <a:pPr/>
              <a:t>23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6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00D57-8E8B-4B83-800D-2209AF2153C0}" type="slidenum">
              <a:rPr lang="uk-UA">
                <a:solidFill>
                  <a:prstClr val="black"/>
                </a:solidFill>
              </a:rPr>
              <a:pPr/>
              <a:t>24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6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C720CF-FE30-4010-8A56-E67897481D4D}" type="slidenum">
              <a:rPr lang="ru-RU" altLang="uk-UA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ru-RU" alt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58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00D57-8E8B-4B83-800D-2209AF2153C0}" type="slidenum">
              <a:rPr lang="uk-UA">
                <a:solidFill>
                  <a:prstClr val="black"/>
                </a:solidFill>
              </a:rPr>
              <a:pPr/>
              <a:t>31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6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596336" y="4659982"/>
            <a:ext cx="1368152" cy="288032"/>
          </a:xfrm>
          <a:prstGeom prst="rect">
            <a:avLst/>
          </a:prstGeom>
        </p:spPr>
        <p:txBody>
          <a:bodyPr vert="horz" lIns="91430" tIns="45716" rIns="91430" bIns="45716" rtlCol="0" anchor="t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HelveticaNeueCyr" pitchFamily="50" charset="-52"/>
              </a:rPr>
              <a:t>www.ukrposhta.ua</a:t>
            </a:r>
            <a:endParaRPr lang="ru-RU" sz="1000" dirty="0">
              <a:solidFill>
                <a:schemeClr val="bg1">
                  <a:lumMod val="6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8" name="Picture 2" descr="D:\UkrPoshta\_ПРЕЗЕНТАЦИИ_\UkrPost\Untitled-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21" y="1"/>
            <a:ext cx="4222122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krPoshta\_ПРЕЗЕНТАЦИИ_\UkrPos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58" y="4188119"/>
            <a:ext cx="1631033" cy="5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57201" y="2700009"/>
            <a:ext cx="6275040" cy="1102519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3200" b="1" cap="all" dirty="0">
              <a:latin typeface="HelveticaNeueCyr" pitchFamily="50" charset="-52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1" y="4050000"/>
            <a:ext cx="6275040" cy="683214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pPr algn="l"/>
            <a:endParaRPr lang="uk-UA" sz="28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999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225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8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97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6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09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1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713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3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56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67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-1188464" y="1584008"/>
            <a:ext cx="3240000" cy="72001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1" y="1545637"/>
            <a:ext cx="8147248" cy="1021556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>
            <a:lvl1pPr algn="l">
              <a:defRPr b="1"/>
            </a:lvl1pPr>
          </a:lstStyle>
          <a:p>
            <a:endParaRPr lang="uk-UA" sz="2800" dirty="0"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37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30" tIns="45716" rIns="91430" bIns="45716" anchor="t"/>
          <a:lstStyle/>
          <a:p>
            <a:pPr algn="ctr"/>
            <a:endParaRPr lang="uk-UA" dirty="0">
              <a:solidFill>
                <a:srgbClr val="CE5B60"/>
              </a:solidFill>
              <a:latin typeface="HelveticaNeueCyr" pitchFamily="50" charset="-52"/>
            </a:endParaRPr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  <a:prstGeom prst="rect">
            <a:avLst/>
          </a:prstGeom>
        </p:spPr>
        <p:txBody>
          <a:bodyPr lIns="91430" tIns="45716" rIns="91430" bIns="45716" anchor="t"/>
          <a:lstStyle/>
          <a:p>
            <a:pPr algn="ctr"/>
            <a:endParaRPr lang="uk-UA" dirty="0">
              <a:solidFill>
                <a:srgbClr val="6FA7BB"/>
              </a:solidFill>
              <a:latin typeface="HelveticaNeueCyr" pitchFamily="50" charset="-52"/>
            </a:endParaRPr>
          </a:p>
        </p:txBody>
      </p:sp>
      <p:sp>
        <p:nvSpPr>
          <p:cNvPr id="14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6144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653642"/>
            <a:ext cx="8229600" cy="1782204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3200" b="1" dirty="0">
              <a:latin typeface="HelveticaNeueCyr" pitchFamily="50" charset="-52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04002" y="159964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04002" y="3435846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6625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8581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596336" y="4659985"/>
            <a:ext cx="1368152" cy="288032"/>
          </a:xfrm>
          <a:prstGeom prst="rect">
            <a:avLst/>
          </a:prstGeom>
        </p:spPr>
        <p:txBody>
          <a:bodyPr vert="horz" lIns="91419" tIns="45710" rIns="91419" bIns="45710" rtlCol="0" anchor="t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www.ukrposhta.ua</a:t>
            </a:r>
            <a:endParaRPr lang="ru-RU" sz="11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8" name="Picture 2" descr="D:\UkrPoshta\_ПРЕЗЕНТАЦИИ_\UkrPost\Untitled-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21" y="5"/>
            <a:ext cx="4222122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krPoshta\_ПРЕЗЕНТАЦИИ_\UkrPos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58" y="4188119"/>
            <a:ext cx="1631033" cy="5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57201" y="2700012"/>
            <a:ext cx="6275040" cy="1102519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3200" b="1" cap="all" dirty="0">
              <a:latin typeface="HelveticaNeueCyr" pitchFamily="50" charset="-52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1" y="4050000"/>
            <a:ext cx="6275040" cy="683214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pPr algn="l"/>
            <a:endParaRPr lang="uk-UA" sz="28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1191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-1188464" y="1584010"/>
            <a:ext cx="3240000" cy="72001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1" y="1545637"/>
            <a:ext cx="8147248" cy="1021556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>
            <a:lvl1pPr algn="l">
              <a:defRPr b="1"/>
            </a:lvl1pPr>
          </a:lstStyle>
          <a:p>
            <a:endParaRPr lang="uk-UA" sz="2800" dirty="0"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74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68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0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89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465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4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15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3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222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71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222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2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9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0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53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7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8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3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3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99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01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19" tIns="45710" rIns="91419" bIns="45710" anchor="t"/>
          <a:lstStyle/>
          <a:p>
            <a:pPr algn="ctr"/>
            <a:endParaRPr lang="uk-UA" dirty="0">
              <a:solidFill>
                <a:srgbClr val="CE5B60"/>
              </a:solidFill>
              <a:latin typeface="HelveticaNeueCyr" pitchFamily="50" charset="-52"/>
            </a:endParaRPr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151335"/>
            <a:ext cx="4041775" cy="479822"/>
          </a:xfrm>
          <a:prstGeom prst="rect">
            <a:avLst/>
          </a:prstGeom>
        </p:spPr>
        <p:txBody>
          <a:bodyPr lIns="91419" tIns="45710" rIns="91419" bIns="45710" anchor="t"/>
          <a:lstStyle/>
          <a:p>
            <a:pPr algn="ctr"/>
            <a:endParaRPr lang="uk-UA" dirty="0">
              <a:solidFill>
                <a:srgbClr val="6FA7BB"/>
              </a:solidFill>
              <a:latin typeface="HelveticaNeueCyr" pitchFamily="50" charset="-52"/>
            </a:endParaRPr>
          </a:p>
        </p:txBody>
      </p:sp>
      <p:sp>
        <p:nvSpPr>
          <p:cNvPr id="14" name="Объект 5"/>
          <p:cNvSpPr>
            <a:spLocks noGrp="1"/>
          </p:cNvSpPr>
          <p:nvPr>
            <p:ph sz="quarter" idx="4"/>
          </p:nvPr>
        </p:nvSpPr>
        <p:spPr>
          <a:xfrm>
            <a:off x="4645046" y="1631158"/>
            <a:ext cx="4041775" cy="2963466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73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653642"/>
            <a:ext cx="8229600" cy="1782204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3200" b="1" dirty="0">
              <a:latin typeface="HelveticaNeueCyr" pitchFamily="50" charset="-52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04002" y="159964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04002" y="3435846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095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44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7596336" y="4659984"/>
            <a:ext cx="1368152" cy="288032"/>
          </a:xfrm>
          <a:prstGeom prst="rect">
            <a:avLst/>
          </a:prstGeom>
        </p:spPr>
        <p:txBody>
          <a:bodyPr vert="horz" lIns="91419" tIns="45710" rIns="91419" bIns="45710" rtlCol="0" anchor="t"/>
          <a:lstStyle>
            <a:defPPr>
              <a:defRPr lang="uk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prstClr val="white">
                    <a:lumMod val="65000"/>
                  </a:prstClr>
                </a:solidFill>
              </a:rPr>
              <a:t>www.ukrposhta.ua</a:t>
            </a:r>
            <a:endParaRPr lang="ru-RU" sz="11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8" name="Picture 2" descr="D:\UkrPoshta\_ПРЕЗЕНТАЦИИ_\UkrPost\Untitled-1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21" y="3"/>
            <a:ext cx="4222122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krPoshta\_ПРЕЗЕНТАЦИИ_\UkrPos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58" y="4188119"/>
            <a:ext cx="1631033" cy="5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457201" y="2700008"/>
            <a:ext cx="6275040" cy="1102519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3200" b="1" cap="all" dirty="0">
              <a:latin typeface="HelveticaNeueCyr" pitchFamily="50" charset="-52"/>
            </a:endParaRP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1" y="4050000"/>
            <a:ext cx="6275040" cy="683214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pPr algn="l"/>
            <a:endParaRPr lang="uk-UA" sz="28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711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 rot="16200000">
            <a:off x="-1188464" y="1584006"/>
            <a:ext cx="3240000" cy="72001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1" y="1545637"/>
            <a:ext cx="8147248" cy="1021556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>
            <a:lvl1pPr algn="l">
              <a:defRPr b="1"/>
            </a:lvl1pPr>
          </a:lstStyle>
          <a:p>
            <a:endParaRPr lang="uk-UA" sz="2800" dirty="0"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48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50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218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60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6427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64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72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03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901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50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442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561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36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90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8438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895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46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59"/>
            <a:ext cx="8219256" cy="3099791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3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12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247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91419" tIns="45710" rIns="91419" bIns="45710" anchor="t"/>
          <a:lstStyle/>
          <a:p>
            <a:pPr algn="ctr"/>
            <a:endParaRPr lang="uk-UA" dirty="0">
              <a:solidFill>
                <a:srgbClr val="CE5B60"/>
              </a:solidFill>
              <a:latin typeface="HelveticaNeueCyr" pitchFamily="50" charset="-52"/>
            </a:endParaRPr>
          </a:p>
        </p:txBody>
      </p:sp>
      <p:sp>
        <p:nvSpPr>
          <p:cNvPr id="12" name="Объект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  <a:prstGeom prst="rect">
            <a:avLst/>
          </a:prstGeom>
        </p:spPr>
        <p:txBody>
          <a:bodyPr lIns="91419" tIns="45710" rIns="91419" bIns="45710" anchor="t"/>
          <a:lstStyle/>
          <a:p>
            <a:pPr algn="ctr"/>
            <a:endParaRPr lang="uk-UA" dirty="0">
              <a:solidFill>
                <a:srgbClr val="6FA7BB"/>
              </a:solidFill>
              <a:latin typeface="HelveticaNeueCyr" pitchFamily="50" charset="-52"/>
            </a:endParaRPr>
          </a:p>
        </p:txBody>
      </p:sp>
      <p:sp>
        <p:nvSpPr>
          <p:cNvPr id="14" name="Объект 5"/>
          <p:cNvSpPr>
            <a:spLocks noGrp="1"/>
          </p:cNvSpPr>
          <p:nvPr>
            <p:ph sz="quarter" idx="4"/>
          </p:nvPr>
        </p:nvSpPr>
        <p:spPr>
          <a:xfrm>
            <a:off x="4645037" y="1631158"/>
            <a:ext cx="4041775" cy="2963466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12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653642"/>
            <a:ext cx="8229600" cy="1782204"/>
          </a:xfrm>
          <a:prstGeom prst="rect">
            <a:avLst/>
          </a:prstGeom>
        </p:spPr>
        <p:txBody>
          <a:bodyPr lIns="91419" tIns="45710" rIns="91419" bIns="45710">
            <a:normAutofit/>
          </a:bodyPr>
          <a:lstStyle/>
          <a:p>
            <a:endParaRPr lang="uk-UA" sz="3200" b="1" dirty="0">
              <a:latin typeface="HelveticaNeueCyr" pitchFamily="50" charset="-52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04002" y="159964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04002" y="3435846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 defTabSz="914193"/>
            <a:endParaRPr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654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39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76629" y="316704"/>
            <a:ext cx="8417097" cy="1026109"/>
          </a:xfrm>
        </p:spPr>
        <p:txBody>
          <a:bodyPr/>
          <a:lstStyle>
            <a:lvl1pPr marL="255422" indent="0">
              <a:lnSpc>
                <a:spcPct val="100000"/>
              </a:lnSpc>
              <a:defRPr sz="2500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2984" y="1537436"/>
            <a:ext cx="8410740" cy="3050040"/>
          </a:xfrm>
        </p:spPr>
        <p:txBody>
          <a:bodyPr/>
          <a:lstStyle>
            <a:lvl1pPr>
              <a:lnSpc>
                <a:spcPct val="100000"/>
              </a:lnSpc>
              <a:defRPr sz="1300"/>
            </a:lvl1pPr>
            <a:lvl2pPr>
              <a:lnSpc>
                <a:spcPct val="100000"/>
              </a:lnSpc>
              <a:defRPr sz="1300"/>
            </a:lvl2pPr>
            <a:lvl3pPr>
              <a:lnSpc>
                <a:spcPct val="100000"/>
              </a:lnSpc>
              <a:defRPr sz="1300"/>
            </a:lvl3pPr>
            <a:lvl4pPr>
              <a:lnSpc>
                <a:spcPct val="100000"/>
              </a:lnSpc>
              <a:defRPr sz="1300"/>
            </a:lvl4pPr>
            <a:lvl5pPr>
              <a:lnSpc>
                <a:spcPct val="100000"/>
              </a:lnSpc>
              <a:defRPr sz="1300"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674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387492" y="322466"/>
            <a:ext cx="8412479" cy="1026109"/>
          </a:xfrm>
        </p:spPr>
        <p:txBody>
          <a:bodyPr/>
          <a:lstStyle>
            <a:lvl1pPr marL="255422" indent="-9718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sz="half" idx="1"/>
          </p:nvPr>
        </p:nvSpPr>
        <p:spPr>
          <a:xfrm>
            <a:off x="644909" y="1520162"/>
            <a:ext cx="1946349" cy="31007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/>
            </a:lvl1pPr>
            <a:lvl2pPr marL="455961" indent="0">
              <a:buNone/>
              <a:defRPr sz="2400"/>
            </a:lvl2pPr>
            <a:lvl3pPr marL="911935" indent="0">
              <a:buNone/>
              <a:defRPr sz="2000"/>
            </a:lvl3pPr>
            <a:lvl4pPr marL="1367903" indent="0">
              <a:buNone/>
              <a:defRPr sz="1800"/>
            </a:lvl4pPr>
            <a:lvl5pPr marL="1823869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3110907" y="1520162"/>
            <a:ext cx="5689062" cy="310078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100" spc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70006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76629" y="316704"/>
            <a:ext cx="8417097" cy="1026109"/>
          </a:xfrm>
        </p:spPr>
        <p:txBody>
          <a:bodyPr/>
          <a:lstStyle>
            <a:lvl1pPr marL="255422" indent="-9718">
              <a:lnSpc>
                <a:spcPct val="100000"/>
              </a:lnSpc>
              <a:defRPr sz="2500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57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232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6626" y="1342810"/>
            <a:ext cx="2817598" cy="1065248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376629" y="316704"/>
            <a:ext cx="8417097" cy="1026109"/>
          </a:xfrm>
          <a:solidFill>
            <a:srgbClr val="FDAA63"/>
          </a:solidFill>
          <a:ln>
            <a:noFill/>
          </a:ln>
        </p:spPr>
        <p:txBody>
          <a:bodyPr/>
          <a:lstStyle>
            <a:lvl1pPr marL="255422" indent="-9718">
              <a:lnSpc>
                <a:spcPct val="100000"/>
              </a:lnSpc>
              <a:defRPr sz="2500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3201464" y="1347438"/>
            <a:ext cx="2832890" cy="1060624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34381" y="1347438"/>
            <a:ext cx="2759367" cy="1060624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376626" y="2408057"/>
            <a:ext cx="2817598" cy="1077399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201464" y="2408065"/>
            <a:ext cx="2832890" cy="1082023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34381" y="2408065"/>
            <a:ext cx="2759367" cy="1082023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76626" y="3485457"/>
            <a:ext cx="2817598" cy="1077399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3201464" y="3490079"/>
            <a:ext cx="2832890" cy="1072776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6034381" y="3490079"/>
            <a:ext cx="2759367" cy="1072776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18891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55422" indent="0">
              <a:defRPr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3201468" y="1347434"/>
            <a:ext cx="5592257" cy="3215423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/>
          </p:nvPr>
        </p:nvSpPr>
        <p:spPr>
          <a:xfrm>
            <a:off x="376626" y="2408057"/>
            <a:ext cx="2817598" cy="1077399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/>
          </p:nvPr>
        </p:nvSpPr>
        <p:spPr>
          <a:xfrm>
            <a:off x="376626" y="3485457"/>
            <a:ext cx="2817598" cy="1077399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644881" y="1554710"/>
            <a:ext cx="2549340" cy="8533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/>
            </a:lvl1pPr>
            <a:lvl2pPr marL="455961" indent="0">
              <a:buNone/>
              <a:defRPr sz="2400"/>
            </a:lvl2pPr>
            <a:lvl3pPr marL="911935" indent="0">
              <a:buNone/>
              <a:defRPr sz="2000"/>
            </a:lvl3pPr>
            <a:lvl4pPr marL="1367903" indent="0">
              <a:buNone/>
              <a:defRPr sz="1800"/>
            </a:lvl4pPr>
            <a:lvl5pPr marL="1823869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6941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 userDrawn="1"/>
        </p:nvSpPr>
        <p:spPr>
          <a:xfrm>
            <a:off x="384344" y="299072"/>
            <a:ext cx="8416065" cy="4535651"/>
          </a:xfrm>
          <a:custGeom>
            <a:avLst/>
            <a:gdLst>
              <a:gd name="connsiteX0" fmla="*/ 9758223 w 9758223"/>
              <a:gd name="connsiteY0" fmla="*/ 6626035 h 6626035"/>
              <a:gd name="connsiteX1" fmla="*/ 0 w 9758223"/>
              <a:gd name="connsiteY1" fmla="*/ 6626035 h 6626035"/>
              <a:gd name="connsiteX2" fmla="*/ 0 w 9758223"/>
              <a:gd name="connsiteY2" fmla="*/ 0 h 6626035"/>
              <a:gd name="connsiteX3" fmla="*/ 9758223 w 9758223"/>
              <a:gd name="connsiteY3" fmla="*/ 0 h 6626035"/>
              <a:gd name="connsiteX4" fmla="*/ 9758223 w 9758223"/>
              <a:gd name="connsiteY4" fmla="*/ 6626035 h 6626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626035">
                <a:moveTo>
                  <a:pt x="9758223" y="6626035"/>
                </a:moveTo>
                <a:lnTo>
                  <a:pt x="0" y="6626035"/>
                </a:lnTo>
                <a:lnTo>
                  <a:pt x="0" y="0"/>
                </a:lnTo>
                <a:lnTo>
                  <a:pt x="9758223" y="0"/>
                </a:lnTo>
                <a:lnTo>
                  <a:pt x="9758223" y="6626035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5" tIns="45595" rIns="91195" bIns="45595" anchor="ctr"/>
          <a:lstStyle/>
          <a:p>
            <a:pPr algn="ctr" defTabSz="45596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3780" y="1637846"/>
            <a:ext cx="4182235" cy="143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5595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5315" eaLnBrk="1" fontAlgn="base" hangingPunct="1">
              <a:lnSpc>
                <a:spcPts val="5699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4000" b="1" smtClean="0">
                <a:solidFill>
                  <a:srgbClr val="FFFFFF"/>
                </a:solidFill>
                <a:latin typeface="Trebuchet MS" pitchFamily="34" charset="0"/>
              </a:rPr>
              <a:t>разделительный</a:t>
            </a:r>
          </a:p>
          <a:p>
            <a:pPr defTabSz="455315" eaLnBrk="1" fontAlgn="base" hangingPunct="1">
              <a:lnSpc>
                <a:spcPts val="5094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4000" b="1" smtClean="0">
                <a:solidFill>
                  <a:srgbClr val="FFFFFF"/>
                </a:solidFill>
                <a:latin typeface="Trebuchet MS" pitchFamily="34" charset="0"/>
              </a:rPr>
              <a:t>слайд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1524000" y="4394614"/>
            <a:ext cx="3481914" cy="291788"/>
          </a:xfrm>
        </p:spPr>
        <p:txBody>
          <a:bodyPr/>
          <a:lstStyle>
            <a:lvl1pPr marL="0" indent="0"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69322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3867" y="319585"/>
            <a:ext cx="8416100" cy="1026109"/>
          </a:xfrm>
          <a:solidFill>
            <a:srgbClr val="FF585D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uk-UA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3381" y="1588200"/>
            <a:ext cx="8136613" cy="305003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8625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3867" y="313826"/>
            <a:ext cx="8416100" cy="1026109"/>
          </a:xfrm>
        </p:spPr>
        <p:txBody>
          <a:bodyPr/>
          <a:lstStyle/>
          <a:p>
            <a:r>
              <a:rPr lang="uk-UA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83294" y="1552897"/>
            <a:ext cx="3912506" cy="305100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2897"/>
            <a:ext cx="4151766" cy="305100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6849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3867" y="319585"/>
            <a:ext cx="8416100" cy="102610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uk-UA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6177" y="1552900"/>
            <a:ext cx="4140631" cy="2430098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55961" indent="0">
              <a:buNone/>
              <a:defRPr sz="1500"/>
            </a:lvl2pPr>
            <a:lvl3pPr marL="911935" indent="0">
              <a:buNone/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24206" y="1552897"/>
            <a:ext cx="5675767" cy="3051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rgbClr val="7F7F7F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83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3867" y="319585"/>
            <a:ext cx="8416100" cy="1026109"/>
          </a:xfrm>
        </p:spPr>
        <p:txBody>
          <a:bodyPr/>
          <a:lstStyle/>
          <a:p>
            <a:r>
              <a:rPr lang="uk-UA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3868" y="1552897"/>
            <a:ext cx="2489844" cy="30510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7F7F7F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14392" y="1552897"/>
            <a:ext cx="5685574" cy="3051000"/>
          </a:xfrm>
        </p:spPr>
        <p:txBody>
          <a:bodyPr>
            <a:normAutofit/>
          </a:bodyPr>
          <a:lstStyle>
            <a:lvl1pPr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9413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3867" y="313826"/>
            <a:ext cx="8416100" cy="1026109"/>
          </a:xfrm>
        </p:spPr>
        <p:txBody>
          <a:bodyPr/>
          <a:lstStyle/>
          <a:p>
            <a:r>
              <a:rPr lang="uk-UA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9050" y="1552899"/>
            <a:ext cx="3194053" cy="1075072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55961" indent="0">
              <a:buNone/>
              <a:defRPr sz="1500"/>
            </a:lvl2pPr>
            <a:lvl3pPr marL="911935" indent="0">
              <a:buNone/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24206" y="1552897"/>
            <a:ext cx="5675767" cy="3051000"/>
          </a:xfrm>
        </p:spPr>
        <p:txBody>
          <a:bodyPr>
            <a:normAutofit/>
          </a:bodyPr>
          <a:lstStyle>
            <a:lvl1pPr marL="0" indent="0" algn="ctr">
              <a:buNone/>
              <a:defRPr sz="6000">
                <a:solidFill>
                  <a:srgbClr val="7F7F7F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0115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3867" y="319585"/>
            <a:ext cx="8416100" cy="1026109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732" y="1257163"/>
            <a:ext cx="3902656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5961" indent="0">
              <a:buNone/>
              <a:defRPr sz="2000" b="1"/>
            </a:lvl2pPr>
            <a:lvl3pPr marL="911935" indent="0">
              <a:buNone/>
              <a:defRPr sz="1800" b="1"/>
            </a:lvl3pPr>
            <a:lvl4pPr marL="1367903" indent="0">
              <a:buNone/>
              <a:defRPr sz="1600" b="1"/>
            </a:lvl4pPr>
            <a:lvl5pPr marL="1823869" indent="0">
              <a:buNone/>
              <a:defRPr sz="1600" b="1"/>
            </a:lvl5pPr>
            <a:lvl6pPr marL="2279837" indent="0">
              <a:buNone/>
              <a:defRPr sz="1600" b="1"/>
            </a:lvl6pPr>
            <a:lvl7pPr marL="2735805" indent="0">
              <a:buNone/>
              <a:defRPr sz="1600" b="1"/>
            </a:lvl7pPr>
            <a:lvl8pPr marL="3191775" indent="0">
              <a:buNone/>
              <a:defRPr sz="1600" b="1"/>
            </a:lvl8pPr>
            <a:lvl9pPr marL="3647741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732" y="1772260"/>
            <a:ext cx="3902656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2" y="1257163"/>
            <a:ext cx="4154941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5961" indent="0">
              <a:buNone/>
              <a:defRPr sz="2000" b="1"/>
            </a:lvl2pPr>
            <a:lvl3pPr marL="911935" indent="0">
              <a:buNone/>
              <a:defRPr sz="1800" b="1"/>
            </a:lvl3pPr>
            <a:lvl4pPr marL="1367903" indent="0">
              <a:buNone/>
              <a:defRPr sz="1600" b="1"/>
            </a:lvl4pPr>
            <a:lvl5pPr marL="1823869" indent="0">
              <a:buNone/>
              <a:defRPr sz="1600" b="1"/>
            </a:lvl5pPr>
            <a:lvl6pPr marL="2279837" indent="0">
              <a:buNone/>
              <a:defRPr sz="1600" b="1"/>
            </a:lvl6pPr>
            <a:lvl7pPr marL="2735805" indent="0">
              <a:buNone/>
              <a:defRPr sz="1600" b="1"/>
            </a:lvl7pPr>
            <a:lvl8pPr marL="3191775" indent="0">
              <a:buNone/>
              <a:defRPr sz="1600" b="1"/>
            </a:lvl8pPr>
            <a:lvl9pPr marL="3647741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2" y="1772260"/>
            <a:ext cx="4154941" cy="2963466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938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3867" y="313826"/>
            <a:ext cx="8416100" cy="1026109"/>
          </a:xfrm>
        </p:spPr>
        <p:txBody>
          <a:bodyPr/>
          <a:lstStyle/>
          <a:p>
            <a:r>
              <a:rPr lang="uk-UA" smtClean="0"/>
              <a:t>Click to edit Master title style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4327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661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195" tIns="45595" rIns="91195" bIns="45595" anchor="ctr"/>
          <a:lstStyle/>
          <a:p>
            <a:pPr algn="ctr" defTabSz="455961">
              <a:defRPr/>
            </a:pPr>
            <a:endParaRPr lang="ru-RU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4" name="Freeform 7"/>
          <p:cNvSpPr/>
          <p:nvPr userDrawn="1"/>
        </p:nvSpPr>
        <p:spPr>
          <a:xfrm>
            <a:off x="376194" y="547388"/>
            <a:ext cx="8416065" cy="4285170"/>
          </a:xfrm>
          <a:custGeom>
            <a:avLst/>
            <a:gdLst>
              <a:gd name="connsiteX0" fmla="*/ 9758223 w 9758223"/>
              <a:gd name="connsiteY0" fmla="*/ 6280264 h 6280264"/>
              <a:gd name="connsiteX1" fmla="*/ 0 w 9758223"/>
              <a:gd name="connsiteY1" fmla="*/ 6280264 h 6280264"/>
              <a:gd name="connsiteX2" fmla="*/ 0 w 9758223"/>
              <a:gd name="connsiteY2" fmla="*/ 0 h 6280264"/>
              <a:gd name="connsiteX3" fmla="*/ 9758223 w 9758223"/>
              <a:gd name="connsiteY3" fmla="*/ 0 h 6280264"/>
              <a:gd name="connsiteX4" fmla="*/ 9758223 w 9758223"/>
              <a:gd name="connsiteY4" fmla="*/ 6280264 h 62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280264">
                <a:moveTo>
                  <a:pt x="9758223" y="6280264"/>
                </a:moveTo>
                <a:lnTo>
                  <a:pt x="0" y="6280264"/>
                </a:lnTo>
                <a:lnTo>
                  <a:pt x="0" y="0"/>
                </a:lnTo>
                <a:lnTo>
                  <a:pt x="9758223" y="0"/>
                </a:lnTo>
                <a:lnTo>
                  <a:pt x="9758223" y="6280264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95" tIns="45595" rIns="91195" bIns="45595" anchor="ctr"/>
          <a:lstStyle/>
          <a:p>
            <a:pPr algn="ctr" defTabSz="45596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8" descr="oschad-01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72" y="269915"/>
            <a:ext cx="1383890" cy="55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58951" y="4522697"/>
            <a:ext cx="753411" cy="17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5595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5315" eaLnBrk="1" fontAlgn="base" hangingPunct="1">
              <a:lnSpc>
                <a:spcPts val="99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800" smtClean="0">
                <a:solidFill>
                  <a:srgbClr val="FFFFFF"/>
                </a:solidFill>
                <a:latin typeface="Trebuchet MS" pitchFamily="34" charset="0"/>
              </a:rPr>
              <a:t>краткая</a:t>
            </a:r>
            <a:r>
              <a:rPr kumimoji="0" lang="en-US" altLang="zh-CN" sz="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altLang="zh-CN" sz="800" smtClean="0">
                <a:solidFill>
                  <a:srgbClr val="FFFFFF"/>
                </a:solidFill>
                <a:latin typeface="Trebuchet MS" pitchFamily="34" charset="0"/>
              </a:rPr>
              <a:t>версия</a:t>
            </a:r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2592589" y="4522697"/>
            <a:ext cx="1070806" cy="17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5595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5315" eaLnBrk="1" fontAlgn="base" hangingPunct="1">
              <a:lnSpc>
                <a:spcPts val="99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800" smtClean="0">
                <a:solidFill>
                  <a:srgbClr val="FFFFFF"/>
                </a:solidFill>
                <a:latin typeface="Trebuchet MS" pitchFamily="34" charset="0"/>
              </a:rPr>
              <a:t>киев,</a:t>
            </a:r>
            <a:r>
              <a:rPr kumimoji="0" lang="en-US" altLang="zh-CN" sz="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altLang="zh-CN" sz="800" smtClean="0">
                <a:solidFill>
                  <a:srgbClr val="FFFFFF"/>
                </a:solidFill>
                <a:latin typeface="Trebuchet MS" pitchFamily="34" charset="0"/>
              </a:rPr>
              <a:t>март</a:t>
            </a:r>
            <a:r>
              <a:rPr kumimoji="0" lang="en-US" altLang="zh-CN" sz="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altLang="zh-CN" sz="800" smtClean="0">
                <a:solidFill>
                  <a:srgbClr val="FFFFFF"/>
                </a:solidFill>
                <a:latin typeface="Trebuchet MS" pitchFamily="34" charset="0"/>
              </a:rPr>
              <a:t>2015</a:t>
            </a:r>
            <a:r>
              <a:rPr kumimoji="0" lang="en-US" altLang="zh-CN" sz="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altLang="zh-CN" sz="800" smtClean="0">
                <a:solidFill>
                  <a:srgbClr val="FFFFFF"/>
                </a:solidFill>
                <a:latin typeface="Trebuchet MS" pitchFamily="34" charset="0"/>
              </a:rPr>
              <a:t>года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/>
          </p:nvPr>
        </p:nvSpPr>
        <p:spPr>
          <a:xfrm>
            <a:off x="1121277" y="1536618"/>
            <a:ext cx="6780953" cy="2522903"/>
          </a:xfrm>
        </p:spPr>
        <p:txBody>
          <a:bodyPr>
            <a:noAutofit/>
          </a:bodyPr>
          <a:lstStyle>
            <a:lvl1pPr marL="0" indent="0">
              <a:buNone/>
              <a:defRPr sz="4000" baseline="0">
                <a:solidFill>
                  <a:srgbClr val="FFFFFF"/>
                </a:solidFill>
              </a:defRPr>
            </a:lvl1pPr>
            <a:lvl2pPr>
              <a:defRPr sz="4800">
                <a:solidFill>
                  <a:srgbClr val="FFFFFF"/>
                </a:solidFill>
              </a:defRPr>
            </a:lvl2pPr>
            <a:lvl3pPr>
              <a:defRPr sz="4800">
                <a:solidFill>
                  <a:srgbClr val="FFFFFF"/>
                </a:solidFill>
              </a:defRPr>
            </a:lvl3pPr>
            <a:lvl4pPr>
              <a:defRPr sz="4800">
                <a:solidFill>
                  <a:srgbClr val="FFFFFF"/>
                </a:solidFill>
              </a:defRPr>
            </a:lvl4pPr>
            <a:lvl5pPr>
              <a:defRPr sz="4800">
                <a:solidFill>
                  <a:srgbClr val="FFFFFF"/>
                </a:solidFill>
              </a:defRPr>
            </a:lvl5pPr>
          </a:lstStyle>
          <a:p>
            <a:r>
              <a:rPr lang="ru-RU" altLang="zh-CN" dirty="0" smtClean="0"/>
              <a:t>Образец текста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41776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376629" y="316704"/>
            <a:ext cx="8417097" cy="1026109"/>
          </a:xfrm>
          <a:solidFill>
            <a:srgbClr val="FF585D"/>
          </a:solidFill>
        </p:spPr>
        <p:txBody>
          <a:bodyPr/>
          <a:lstStyle>
            <a:lvl1pPr marL="255422" indent="-9718">
              <a:lnSpc>
                <a:spcPct val="100000"/>
              </a:lnSpc>
              <a:defRPr sz="2500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201468" y="1347434"/>
            <a:ext cx="5592257" cy="3215423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376626" y="2408057"/>
            <a:ext cx="2817598" cy="1077399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76626" y="3485457"/>
            <a:ext cx="2817598" cy="1077399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Содержимое 2"/>
          <p:cNvSpPr>
            <a:spLocks noGrp="1"/>
          </p:cNvSpPr>
          <p:nvPr>
            <p:ph sz="half" idx="1"/>
          </p:nvPr>
        </p:nvSpPr>
        <p:spPr>
          <a:xfrm>
            <a:off x="644881" y="1554710"/>
            <a:ext cx="2549340" cy="8533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00"/>
            </a:lvl1pPr>
            <a:lvl2pPr marL="455961" indent="0">
              <a:buNone/>
              <a:defRPr sz="2400"/>
            </a:lvl2pPr>
            <a:lvl3pPr marL="911935" indent="0">
              <a:buNone/>
              <a:defRPr sz="2000"/>
            </a:lvl3pPr>
            <a:lvl4pPr marL="1367903" indent="0">
              <a:buNone/>
              <a:defRPr sz="1800"/>
            </a:lvl4pPr>
            <a:lvl5pPr marL="1823869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1643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6626" y="1342810"/>
            <a:ext cx="2817598" cy="1065248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376629" y="316704"/>
            <a:ext cx="8417097" cy="1026109"/>
          </a:xfrm>
          <a:solidFill>
            <a:srgbClr val="FF585D"/>
          </a:solidFill>
        </p:spPr>
        <p:txBody>
          <a:bodyPr/>
          <a:lstStyle>
            <a:lvl1pPr marL="255422" indent="-9718">
              <a:lnSpc>
                <a:spcPct val="100000"/>
              </a:lnSpc>
              <a:defRPr sz="2500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201464" y="1347438"/>
            <a:ext cx="2832890" cy="1060624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34381" y="1347438"/>
            <a:ext cx="2759367" cy="1060624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376626" y="2408057"/>
            <a:ext cx="2817598" cy="1077399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201464" y="2408065"/>
            <a:ext cx="2832890" cy="1082023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34381" y="2408065"/>
            <a:ext cx="2759367" cy="1082023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76626" y="3485457"/>
            <a:ext cx="2817598" cy="1077399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3201464" y="3490079"/>
            <a:ext cx="2832890" cy="1072776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6034381" y="3490079"/>
            <a:ext cx="2759367" cy="1072776"/>
          </a:xfrm>
        </p:spPr>
        <p:txBody>
          <a:bodyPr lIns="79958" tIns="39979" rIns="79958" bIns="39979"/>
          <a:lstStyle>
            <a:lvl1pPr marL="0" indent="0">
              <a:buNone/>
              <a:defRPr sz="2800"/>
            </a:lvl1pPr>
            <a:lvl2pPr marL="399789" indent="0">
              <a:buNone/>
              <a:defRPr sz="2500"/>
            </a:lvl2pPr>
            <a:lvl3pPr marL="799591" indent="0">
              <a:buNone/>
              <a:defRPr sz="2100"/>
            </a:lvl3pPr>
            <a:lvl4pPr marL="1199383" indent="0">
              <a:buNone/>
              <a:defRPr sz="1800"/>
            </a:lvl4pPr>
            <a:lvl5pPr marL="1599184" indent="0">
              <a:buNone/>
              <a:defRPr sz="1800"/>
            </a:lvl5pPr>
            <a:lvl6pPr marL="1998981" indent="0">
              <a:buNone/>
              <a:defRPr sz="1800"/>
            </a:lvl6pPr>
            <a:lvl7pPr marL="2398774" indent="0">
              <a:buNone/>
              <a:defRPr sz="1800"/>
            </a:lvl7pPr>
            <a:lvl8pPr marL="2798574" indent="0">
              <a:buNone/>
              <a:defRPr sz="1800"/>
            </a:lvl8pPr>
            <a:lvl9pPr marL="3198368" indent="0">
              <a:buNone/>
              <a:defRPr sz="1800"/>
            </a:lvl9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193916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76623" y="316700"/>
            <a:ext cx="8417097" cy="1026109"/>
          </a:xfrm>
        </p:spPr>
        <p:txBody>
          <a:bodyPr/>
          <a:lstStyle>
            <a:lvl1pPr marL="228656" indent="0">
              <a:lnSpc>
                <a:spcPct val="100000"/>
              </a:lnSpc>
              <a:defRPr sz="2200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2981" y="1537436"/>
            <a:ext cx="8410740" cy="3050040"/>
          </a:xfrm>
        </p:spPr>
        <p:txBody>
          <a:bodyPr/>
          <a:lstStyle>
            <a:lvl1pPr>
              <a:lnSpc>
                <a:spcPct val="100000"/>
              </a:lnSpc>
              <a:defRPr sz="120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950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387487" y="322463"/>
            <a:ext cx="8412479" cy="1026109"/>
          </a:xfrm>
        </p:spPr>
        <p:txBody>
          <a:bodyPr/>
          <a:lstStyle>
            <a:lvl1pPr marL="228656" indent="-8699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sz="half" idx="1"/>
          </p:nvPr>
        </p:nvSpPr>
        <p:spPr>
          <a:xfrm>
            <a:off x="644882" y="1520161"/>
            <a:ext cx="1946349" cy="31007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408181" indent="0">
              <a:buNone/>
              <a:defRPr sz="2100"/>
            </a:lvl2pPr>
            <a:lvl3pPr marL="816361" indent="0">
              <a:buNone/>
              <a:defRPr sz="1800"/>
            </a:lvl3pPr>
            <a:lvl4pPr marL="1224542" indent="0">
              <a:buNone/>
              <a:defRPr sz="1600"/>
            </a:lvl4pPr>
            <a:lvl5pPr marL="1632722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3110905" y="1520161"/>
            <a:ext cx="5689062" cy="3100783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000" spc="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9061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76623" y="316700"/>
            <a:ext cx="8417097" cy="1026109"/>
          </a:xfrm>
        </p:spPr>
        <p:txBody>
          <a:bodyPr/>
          <a:lstStyle>
            <a:lvl1pPr marL="228656" indent="-8699">
              <a:lnSpc>
                <a:spcPct val="100000"/>
              </a:lnSpc>
              <a:defRPr sz="2200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6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6624" y="1342809"/>
            <a:ext cx="2817598" cy="1065247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376623" y="316700"/>
            <a:ext cx="8417097" cy="1026109"/>
          </a:xfrm>
          <a:solidFill>
            <a:srgbClr val="FDAA63"/>
          </a:solidFill>
          <a:ln>
            <a:noFill/>
          </a:ln>
        </p:spPr>
        <p:txBody>
          <a:bodyPr/>
          <a:lstStyle>
            <a:lvl1pPr marL="228656" indent="-8699">
              <a:lnSpc>
                <a:spcPct val="100000"/>
              </a:lnSpc>
              <a:defRPr sz="2200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3201464" y="1347433"/>
            <a:ext cx="2832890" cy="1060624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6034354" y="1347433"/>
            <a:ext cx="2759367" cy="1060624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376624" y="2408057"/>
            <a:ext cx="2817598" cy="1077399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201464" y="2408056"/>
            <a:ext cx="2832890" cy="1082023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034354" y="2408056"/>
            <a:ext cx="2759367" cy="1082023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76624" y="3485456"/>
            <a:ext cx="2817598" cy="1077399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3201464" y="3490079"/>
            <a:ext cx="2832890" cy="1072776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6034354" y="3490079"/>
            <a:ext cx="2759367" cy="1072776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488652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28656" indent="0">
              <a:defRPr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3201463" y="1347432"/>
            <a:ext cx="5592257" cy="3215423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/>
          </p:nvPr>
        </p:nvSpPr>
        <p:spPr>
          <a:xfrm>
            <a:off x="376624" y="2408057"/>
            <a:ext cx="2817598" cy="1077399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/>
          </p:nvPr>
        </p:nvSpPr>
        <p:spPr>
          <a:xfrm>
            <a:off x="376624" y="3485456"/>
            <a:ext cx="2817598" cy="1077399"/>
          </a:xfrm>
        </p:spPr>
        <p:txBody>
          <a:bodyPr lIns="71579" tIns="35790" rIns="71579" bIns="35790"/>
          <a:lstStyle>
            <a:lvl1pPr marL="0" indent="0">
              <a:buNone/>
              <a:defRPr sz="2500"/>
            </a:lvl1pPr>
            <a:lvl2pPr marL="357896" indent="0">
              <a:buNone/>
              <a:defRPr sz="2200"/>
            </a:lvl2pPr>
            <a:lvl3pPr marL="715792" indent="0">
              <a:buNone/>
              <a:defRPr sz="1900"/>
            </a:lvl3pPr>
            <a:lvl4pPr marL="1073688" indent="0">
              <a:buNone/>
              <a:defRPr sz="1600"/>
            </a:lvl4pPr>
            <a:lvl5pPr marL="1431585" indent="0">
              <a:buNone/>
              <a:defRPr sz="1600"/>
            </a:lvl5pPr>
            <a:lvl6pPr marL="1789481" indent="0">
              <a:buNone/>
              <a:defRPr sz="1600"/>
            </a:lvl6pPr>
            <a:lvl7pPr marL="2147377" indent="0">
              <a:buNone/>
              <a:defRPr sz="1600"/>
            </a:lvl7pPr>
            <a:lvl8pPr marL="2505273" indent="0">
              <a:buNone/>
              <a:defRPr sz="1600"/>
            </a:lvl8pPr>
            <a:lvl9pPr marL="2863169" indent="0">
              <a:buNone/>
              <a:defRPr sz="1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644881" y="1554710"/>
            <a:ext cx="2549340" cy="8533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  <a:lvl2pPr marL="408181" indent="0">
              <a:buNone/>
              <a:defRPr sz="2100"/>
            </a:lvl2pPr>
            <a:lvl3pPr marL="816361" indent="0">
              <a:buNone/>
              <a:defRPr sz="1800"/>
            </a:lvl3pPr>
            <a:lvl4pPr marL="1224542" indent="0">
              <a:buNone/>
              <a:defRPr sz="1600"/>
            </a:lvl4pPr>
            <a:lvl5pPr marL="1632722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877170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1636" tIns="40818" rIns="81636" bIns="40818" anchor="ctr"/>
          <a:lstStyle/>
          <a:p>
            <a:pPr algn="ctr" defTabSz="408181">
              <a:defRPr/>
            </a:pPr>
            <a:endParaRPr lang="ru-RU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4" name="Freeform 7"/>
          <p:cNvSpPr/>
          <p:nvPr userDrawn="1"/>
        </p:nvSpPr>
        <p:spPr>
          <a:xfrm>
            <a:off x="376191" y="547388"/>
            <a:ext cx="8416065" cy="4285170"/>
          </a:xfrm>
          <a:custGeom>
            <a:avLst/>
            <a:gdLst>
              <a:gd name="connsiteX0" fmla="*/ 9758223 w 9758223"/>
              <a:gd name="connsiteY0" fmla="*/ 6280264 h 6280264"/>
              <a:gd name="connsiteX1" fmla="*/ 0 w 9758223"/>
              <a:gd name="connsiteY1" fmla="*/ 6280264 h 6280264"/>
              <a:gd name="connsiteX2" fmla="*/ 0 w 9758223"/>
              <a:gd name="connsiteY2" fmla="*/ 0 h 6280264"/>
              <a:gd name="connsiteX3" fmla="*/ 9758223 w 9758223"/>
              <a:gd name="connsiteY3" fmla="*/ 0 h 6280264"/>
              <a:gd name="connsiteX4" fmla="*/ 9758223 w 9758223"/>
              <a:gd name="connsiteY4" fmla="*/ 6280264 h 62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280264">
                <a:moveTo>
                  <a:pt x="9758223" y="6280264"/>
                </a:moveTo>
                <a:lnTo>
                  <a:pt x="0" y="6280264"/>
                </a:lnTo>
                <a:lnTo>
                  <a:pt x="0" y="0"/>
                </a:lnTo>
                <a:lnTo>
                  <a:pt x="9758223" y="0"/>
                </a:lnTo>
                <a:lnTo>
                  <a:pt x="9758223" y="6280264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6" tIns="40818" rIns="81636" bIns="40818" anchor="ctr"/>
          <a:lstStyle/>
          <a:p>
            <a:pPr algn="ctr" defTabSz="40818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8" descr="oschad-01.jp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72" y="269915"/>
            <a:ext cx="1383890" cy="55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58947" y="4522696"/>
            <a:ext cx="655629" cy="1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081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07604" eaLnBrk="1" fontAlgn="base" hangingPunct="1">
              <a:lnSpc>
                <a:spcPts val="891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700" smtClean="0">
                <a:solidFill>
                  <a:srgbClr val="FFFFFF"/>
                </a:solidFill>
                <a:latin typeface="Trebuchet MS" pitchFamily="34" charset="0"/>
              </a:rPr>
              <a:t>краткая</a:t>
            </a:r>
            <a:r>
              <a:rPr kumimoji="0" lang="en-US" altLang="zh-CN" sz="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altLang="zh-CN" sz="700" smtClean="0">
                <a:solidFill>
                  <a:srgbClr val="FFFFFF"/>
                </a:solidFill>
                <a:latin typeface="Trebuchet MS" pitchFamily="34" charset="0"/>
              </a:rPr>
              <a:t>версия</a:t>
            </a:r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2592589" y="4522696"/>
            <a:ext cx="929742" cy="1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0818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07604" eaLnBrk="1" fontAlgn="base" hangingPunct="1">
              <a:lnSpc>
                <a:spcPts val="891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700" smtClean="0">
                <a:solidFill>
                  <a:srgbClr val="FFFFFF"/>
                </a:solidFill>
                <a:latin typeface="Trebuchet MS" pitchFamily="34" charset="0"/>
              </a:rPr>
              <a:t>киев,</a:t>
            </a:r>
            <a:r>
              <a:rPr kumimoji="0" lang="en-US" altLang="zh-CN" sz="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altLang="zh-CN" sz="700" smtClean="0">
                <a:solidFill>
                  <a:srgbClr val="FFFFFF"/>
                </a:solidFill>
                <a:latin typeface="Trebuchet MS" pitchFamily="34" charset="0"/>
              </a:rPr>
              <a:t>март</a:t>
            </a:r>
            <a:r>
              <a:rPr kumimoji="0" lang="en-US" altLang="zh-CN" sz="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altLang="zh-CN" sz="700" smtClean="0">
                <a:solidFill>
                  <a:srgbClr val="FFFFFF"/>
                </a:solidFill>
                <a:latin typeface="Trebuchet MS" pitchFamily="34" charset="0"/>
              </a:rPr>
              <a:t>2015</a:t>
            </a:r>
            <a:r>
              <a:rPr kumimoji="0" lang="en-US" altLang="zh-CN" sz="7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altLang="zh-CN" sz="700" smtClean="0">
                <a:solidFill>
                  <a:srgbClr val="FFFFFF"/>
                </a:solidFill>
                <a:latin typeface="Trebuchet MS" pitchFamily="34" charset="0"/>
              </a:rPr>
              <a:t>года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/>
          </p:nvPr>
        </p:nvSpPr>
        <p:spPr>
          <a:xfrm>
            <a:off x="1121271" y="1536618"/>
            <a:ext cx="6780953" cy="2522903"/>
          </a:xfrm>
        </p:spPr>
        <p:txBody>
          <a:bodyPr>
            <a:noAutofit/>
          </a:bodyPr>
          <a:lstStyle>
            <a:lvl1pPr marL="0" indent="0">
              <a:buNone/>
              <a:defRPr sz="3600" baseline="0">
                <a:solidFill>
                  <a:srgbClr val="FFFFFF"/>
                </a:solidFill>
              </a:defRPr>
            </a:lvl1pPr>
            <a:lvl2pPr>
              <a:defRPr sz="4300">
                <a:solidFill>
                  <a:srgbClr val="FFFFFF"/>
                </a:solidFill>
              </a:defRPr>
            </a:lvl2pPr>
            <a:lvl3pPr>
              <a:defRPr sz="4300">
                <a:solidFill>
                  <a:srgbClr val="FFFFFF"/>
                </a:solidFill>
              </a:defRPr>
            </a:lvl3pPr>
            <a:lvl4pPr>
              <a:defRPr sz="4300">
                <a:solidFill>
                  <a:srgbClr val="FFFFFF"/>
                </a:solidFill>
              </a:defRPr>
            </a:lvl4pPr>
            <a:lvl5pPr>
              <a:defRPr sz="4300">
                <a:solidFill>
                  <a:srgbClr val="FFFFFF"/>
                </a:solidFill>
              </a:defRPr>
            </a:lvl5pPr>
          </a:lstStyle>
          <a:p>
            <a:r>
              <a:rPr lang="ru-RU" altLang="zh-CN" dirty="0" smtClean="0"/>
              <a:t>Образец текста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58793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430" tIns="45716" rIns="91430" bIns="45716" anchor="t">
            <a:normAutofit/>
          </a:bodyPr>
          <a:lstStyle/>
          <a:p>
            <a:pPr algn="l"/>
            <a:endParaRPr lang="uk-UA" sz="2800" b="1" dirty="0">
              <a:latin typeface="HelveticaNeueCyr" pitchFamily="50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002" y="735552"/>
            <a:ext cx="8172456" cy="54000"/>
          </a:xfrm>
          <a:prstGeom prst="rect">
            <a:avLst/>
          </a:prstGeom>
          <a:solidFill>
            <a:srgbClr val="F2C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uk-UA"/>
          </a:p>
        </p:txBody>
      </p:sp>
      <p:sp>
        <p:nvSpPr>
          <p:cNvPr id="9" name="Объект 2"/>
          <p:cNvSpPr>
            <a:spLocks noGrp="1"/>
          </p:cNvSpPr>
          <p:nvPr>
            <p:ph sz="half" idx="1"/>
          </p:nvPr>
        </p:nvSpPr>
        <p:spPr>
          <a:xfrm>
            <a:off x="457201" y="1200160"/>
            <a:ext cx="8219256" cy="3099791"/>
          </a:xfrm>
          <a:prstGeom prst="rect">
            <a:avLst/>
          </a:prstGeom>
        </p:spPr>
        <p:txBody>
          <a:bodyPr lIns="91430" tIns="45716" rIns="91430" bIns="45716">
            <a:normAutofit/>
          </a:bodyPr>
          <a:lstStyle/>
          <a:p>
            <a:endParaRPr lang="uk-UA" sz="2000" dirty="0">
              <a:solidFill>
                <a:schemeClr val="tx1">
                  <a:lumMod val="75000"/>
                  <a:lumOff val="25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15592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8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454EF-6A65-45C4-981A-D5109794040C}" type="datetimeFigureOut">
              <a:rPr lang="uk-UA" smtClean="0"/>
              <a:t>24.05.2017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7527A-5802-4C4E-BD5B-A9AA2364F2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3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61" r:id="rId5"/>
    <p:sldLayoutId id="2147483662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52" r:id="rId19"/>
    <p:sldLayoutId id="2147483653" r:id="rId20"/>
    <p:sldLayoutId id="2147483655" r:id="rId21"/>
    <p:sldLayoutId id="2147483663" r:id="rId22"/>
  </p:sldLayoutIdLst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0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8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8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8" algn="l" defTabSz="9143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2" indent="-228578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5" indent="-228578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8" indent="-228578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8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5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9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3"/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914193"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3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3"/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914193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txStyles>
    <p:titleStyle>
      <a:lvl1pPr algn="ctr" defTabSz="9141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3" indent="-342823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2" indent="-285685" algn="l" defTabSz="9141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2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8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5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1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8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4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0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3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6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2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6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3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3"/>
            <a:fld id="{C05454EF-6A65-45C4-981A-D5109794040C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914193"/>
              <a:t>24.05.2017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3"/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10" rIns="91419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3"/>
            <a:fld id="{B767527A-5802-4C4E-BD5B-A9AA2364F2F2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 defTabSz="914193"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</p:sldLayoutIdLst>
  <p:txStyles>
    <p:titleStyle>
      <a:lvl1pPr algn="ctr" defTabSz="9141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3" indent="-342823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2" indent="-285685" algn="l" defTabSz="9141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2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8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35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1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8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4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0" indent="-228549" algn="l" defTabSz="9141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3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1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6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2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6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3" algn="l" defTabSz="9141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82988" y="324984"/>
            <a:ext cx="8417423" cy="1025677"/>
          </a:xfrm>
          <a:prstGeom prst="rect">
            <a:avLst/>
          </a:prstGeom>
          <a:solidFill>
            <a:srgbClr val="FDAA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5" tIns="45595" rIns="91195" bIns="455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   Click to edit </a:t>
            </a:r>
            <a:br>
              <a:rPr lang="ru-RU" altLang="ru-RU" smtClean="0"/>
            </a:br>
            <a:r>
              <a:rPr lang="ru-RU" altLang="ru-RU" smtClean="0"/>
              <a:t>Master title style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382988" y="1537436"/>
            <a:ext cx="8417423" cy="30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5" tIns="45595" rIns="91195" bIns="4559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pic>
        <p:nvPicPr>
          <p:cNvPr id="4100" name="Picture 32" descr="oschad-01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81" y="4822847"/>
            <a:ext cx="802629" cy="32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4"/>
          <p:cNvSpPr txBox="1">
            <a:spLocks/>
          </p:cNvSpPr>
          <p:nvPr userDrawn="1"/>
        </p:nvSpPr>
        <p:spPr>
          <a:xfrm>
            <a:off x="647815" y="4893022"/>
            <a:ext cx="1292899" cy="250481"/>
          </a:xfrm>
          <a:prstGeom prst="rect">
            <a:avLst/>
          </a:prstGeom>
        </p:spPr>
        <p:txBody>
          <a:bodyPr lIns="79958" tIns="39979" rIns="79958" bIns="39979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5315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8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Киев,  март  2015  года</a:t>
            </a:r>
            <a:r>
              <a:rPr lang="ru-RU" altLang="zh-CN" sz="8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 </a:t>
            </a:r>
            <a:endParaRPr lang="en-US" altLang="zh-CN" sz="800" smtClean="0">
              <a:solidFill>
                <a:srgbClr val="7F7F7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" name="Content Placeholder 14"/>
          <p:cNvSpPr txBox="1">
            <a:spLocks/>
          </p:cNvSpPr>
          <p:nvPr userDrawn="1"/>
        </p:nvSpPr>
        <p:spPr>
          <a:xfrm>
            <a:off x="3111378" y="4893022"/>
            <a:ext cx="2312822" cy="250481"/>
          </a:xfrm>
          <a:prstGeom prst="rect">
            <a:avLst/>
          </a:prstGeom>
        </p:spPr>
        <p:txBody>
          <a:bodyPr lIns="79958" tIns="39979" rIns="79958" bIns="39979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5315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8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Стратегия  развития  Ощадбанк</a:t>
            </a:r>
          </a:p>
        </p:txBody>
      </p:sp>
    </p:spTree>
    <p:extLst>
      <p:ext uri="{BB962C8B-B14F-4D97-AF65-F5344CB8AC3E}">
        <p14:creationId xmlns:p14="http://schemas.microsoft.com/office/powerpoint/2010/main" val="419177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marL="254635" indent="-254635" algn="l" defTabSz="455003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Trebuchet MS"/>
          <a:ea typeface="Arial" charset="0"/>
          <a:cs typeface="Trebuchet MS"/>
        </a:defRPr>
      </a:lvl1pPr>
      <a:lvl2pPr marL="254635" indent="-254635" algn="l" defTabSz="4550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2pPr>
      <a:lvl3pPr marL="254635" indent="-254635" algn="l" defTabSz="4550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3pPr>
      <a:lvl4pPr marL="254635" indent="-254635" algn="l" defTabSz="4550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4pPr>
      <a:lvl5pPr marL="254635" indent="-254635" algn="l" defTabSz="4550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5pPr>
      <a:lvl6pPr marL="455961" algn="l" defTabSz="45596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6pPr>
      <a:lvl7pPr marL="911935" algn="l" defTabSz="45596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7pPr>
      <a:lvl8pPr marL="1367903" algn="l" defTabSz="45596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8pPr>
      <a:lvl9pPr marL="1823869" algn="l" defTabSz="45596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9pPr>
    </p:titleStyle>
    <p:bodyStyle>
      <a:lvl1pPr marL="340905" indent="-340905" algn="l" defTabSz="45500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738858" indent="-283854" algn="l" defTabSz="45500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1139595" indent="-226808" algn="l" defTabSz="45500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594597" indent="-226808" algn="l" defTabSz="45500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2050993" indent="-226808" algn="l" defTabSz="45500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507821" indent="-227980" algn="l" defTabSz="4559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90" indent="-227980" algn="l" defTabSz="4559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757" indent="-227980" algn="l" defTabSz="4559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723" indent="-227980" algn="l" defTabSz="4559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61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35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03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69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37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05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75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741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384344" y="319585"/>
            <a:ext cx="8416065" cy="1025677"/>
          </a:xfrm>
          <a:prstGeom prst="rect">
            <a:avLst/>
          </a:prstGeom>
          <a:solidFill>
            <a:srgbClr val="FF5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5" tIns="45595" rIns="91195" bIns="455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</a:t>
            </a:r>
            <a:br>
              <a:rPr lang="ru-RU" altLang="ru-RU" smtClean="0"/>
            </a:br>
            <a:r>
              <a:rPr lang="ru-RU" altLang="ru-RU" smtClean="0"/>
              <a:t>Master title style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47808" y="1588186"/>
            <a:ext cx="8152596" cy="305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95" tIns="45595" rIns="91195" bIns="455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  <a:endParaRPr lang="ru-RU" altLang="ru-RU" smtClean="0"/>
          </a:p>
        </p:txBody>
      </p:sp>
      <p:pic>
        <p:nvPicPr>
          <p:cNvPr id="3076" name="Picture 32" descr="oschad-0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81" y="4822847"/>
            <a:ext cx="802629" cy="32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4"/>
          <p:cNvSpPr txBox="1">
            <a:spLocks/>
          </p:cNvSpPr>
          <p:nvPr userDrawn="1"/>
        </p:nvSpPr>
        <p:spPr>
          <a:xfrm>
            <a:off x="647815" y="4893022"/>
            <a:ext cx="1292899" cy="250481"/>
          </a:xfrm>
          <a:prstGeom prst="rect">
            <a:avLst/>
          </a:prstGeom>
        </p:spPr>
        <p:txBody>
          <a:bodyPr lIns="79958" tIns="39979" rIns="79958" bIns="39979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5315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8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Киев,  март  2015  года</a:t>
            </a:r>
            <a:r>
              <a:rPr lang="ru-RU" altLang="zh-CN" sz="8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 </a:t>
            </a:r>
            <a:endParaRPr lang="en-US" altLang="zh-CN" sz="800" smtClean="0">
              <a:solidFill>
                <a:srgbClr val="7F7F7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" name="Content Placeholder 14"/>
          <p:cNvSpPr txBox="1">
            <a:spLocks/>
          </p:cNvSpPr>
          <p:nvPr userDrawn="1"/>
        </p:nvSpPr>
        <p:spPr>
          <a:xfrm>
            <a:off x="3111378" y="4893022"/>
            <a:ext cx="2312822" cy="250481"/>
          </a:xfrm>
          <a:prstGeom prst="rect">
            <a:avLst/>
          </a:prstGeom>
        </p:spPr>
        <p:txBody>
          <a:bodyPr lIns="79958" tIns="39979" rIns="79958" bIns="39979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5315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8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Стратегия  развития  Ощадбанк</a:t>
            </a:r>
          </a:p>
        </p:txBody>
      </p:sp>
    </p:spTree>
    <p:extLst>
      <p:ext uri="{BB962C8B-B14F-4D97-AF65-F5344CB8AC3E}">
        <p14:creationId xmlns:p14="http://schemas.microsoft.com/office/powerpoint/2010/main" val="276751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marL="254635" indent="-1392" algn="l" defTabSz="455003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bg1"/>
          </a:solidFill>
          <a:latin typeface="Trebuchet MS"/>
          <a:ea typeface="Arial" charset="0"/>
          <a:cs typeface="Trebuchet MS"/>
        </a:defRPr>
      </a:lvl1pPr>
      <a:lvl2pPr marL="254635" indent="-1392" algn="l" defTabSz="4550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2pPr>
      <a:lvl3pPr marL="254635" indent="-1392" algn="l" defTabSz="4550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3pPr>
      <a:lvl4pPr marL="254635" indent="-1392" algn="l" defTabSz="4550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4pPr>
      <a:lvl5pPr marL="254635" indent="-1392" algn="l" defTabSz="455003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5pPr>
      <a:lvl6pPr marL="455961" algn="l" defTabSz="45596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6pPr>
      <a:lvl7pPr marL="911935" algn="l" defTabSz="45596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7pPr>
      <a:lvl8pPr marL="1367903" algn="l" defTabSz="45596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8pPr>
      <a:lvl9pPr marL="1823869" algn="l" defTabSz="455961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9pPr>
    </p:titleStyle>
    <p:bodyStyle>
      <a:lvl1pPr marL="299162" indent="-299162" algn="l" defTabSz="45500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455003" indent="-54266" algn="l" defTabSz="45500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911398" indent="-111315" algn="l" defTabSz="45500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366401" indent="-166973" algn="l" defTabSz="45500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1822794" indent="-224022" algn="l" defTabSz="455003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507821" indent="-227980" algn="l" defTabSz="4559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790" indent="-227980" algn="l" defTabSz="4559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757" indent="-227980" algn="l" defTabSz="4559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723" indent="-227980" algn="l" defTabSz="4559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61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935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03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869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37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805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775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741" algn="l" defTabSz="4559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382981" y="324978"/>
            <a:ext cx="8417423" cy="1025677"/>
          </a:xfrm>
          <a:prstGeom prst="rect">
            <a:avLst/>
          </a:prstGeom>
          <a:solidFill>
            <a:srgbClr val="FDAA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   Click to edit </a:t>
            </a:r>
            <a:br>
              <a:rPr lang="ru-RU" altLang="ru-RU" smtClean="0"/>
            </a:br>
            <a:r>
              <a:rPr lang="ru-RU" altLang="ru-RU" smtClean="0"/>
              <a:t>Master title style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382981" y="1537436"/>
            <a:ext cx="8417423" cy="305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ru-RU" smtClean="0"/>
          </a:p>
        </p:txBody>
      </p:sp>
      <p:pic>
        <p:nvPicPr>
          <p:cNvPr id="4100" name="Picture 32" descr="oschad-01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75" y="4822842"/>
            <a:ext cx="802629" cy="32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4"/>
          <p:cNvSpPr txBox="1">
            <a:spLocks/>
          </p:cNvSpPr>
          <p:nvPr userDrawn="1"/>
        </p:nvSpPr>
        <p:spPr>
          <a:xfrm>
            <a:off x="647808" y="4893019"/>
            <a:ext cx="1292899" cy="250481"/>
          </a:xfrm>
          <a:prstGeom prst="rect">
            <a:avLst/>
          </a:prstGeom>
        </p:spPr>
        <p:txBody>
          <a:bodyPr lIns="71579" tIns="35790" rIns="71579" bIns="35790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07604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7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Киев,  март  2015  года</a:t>
            </a:r>
            <a:r>
              <a:rPr lang="ru-RU" altLang="zh-CN" sz="7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 </a:t>
            </a:r>
            <a:endParaRPr lang="en-US" altLang="zh-CN" sz="700" smtClean="0">
              <a:solidFill>
                <a:srgbClr val="7F7F7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" name="Content Placeholder 14"/>
          <p:cNvSpPr txBox="1">
            <a:spLocks/>
          </p:cNvSpPr>
          <p:nvPr userDrawn="1"/>
        </p:nvSpPr>
        <p:spPr>
          <a:xfrm>
            <a:off x="3111378" y="4893019"/>
            <a:ext cx="2312822" cy="250481"/>
          </a:xfrm>
          <a:prstGeom prst="rect">
            <a:avLst/>
          </a:prstGeom>
        </p:spPr>
        <p:txBody>
          <a:bodyPr lIns="71579" tIns="35790" rIns="71579" bIns="35790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07604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zh-CN" sz="700" smtClean="0">
                <a:solidFill>
                  <a:srgbClr val="7F7F7F"/>
                </a:solidFill>
                <a:latin typeface="Trebuchet MS" pitchFamily="34" charset="0"/>
                <a:cs typeface="Arial" charset="0"/>
              </a:rPr>
              <a:t>Стратегия  развития  Ощадбанк</a:t>
            </a:r>
          </a:p>
        </p:txBody>
      </p:sp>
    </p:spTree>
    <p:extLst>
      <p:ext uri="{BB962C8B-B14F-4D97-AF65-F5344CB8AC3E}">
        <p14:creationId xmlns:p14="http://schemas.microsoft.com/office/powerpoint/2010/main" val="38072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txStyles>
    <p:titleStyle>
      <a:lvl1pPr marL="228656" indent="-228656" algn="l" defTabSz="407604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Trebuchet MS"/>
          <a:ea typeface="Arial" charset="0"/>
          <a:cs typeface="Trebuchet MS"/>
        </a:defRPr>
      </a:lvl1pPr>
      <a:lvl2pPr marL="228656" indent="-228656" algn="l" defTabSz="407604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2pPr>
      <a:lvl3pPr marL="228656" indent="-228656" algn="l" defTabSz="407604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3pPr>
      <a:lvl4pPr marL="228656" indent="-228656" algn="l" defTabSz="407604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4pPr>
      <a:lvl5pPr marL="228656" indent="-228656" algn="l" defTabSz="407604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Trebuchet MS" charset="0"/>
          <a:ea typeface="Arial" charset="0"/>
          <a:cs typeface="Trebuchet MS" pitchFamily="34" charset="0"/>
        </a:defRPr>
      </a:lvl5pPr>
      <a:lvl6pPr marL="408181" algn="l" defTabSz="408181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</a:defRPr>
      </a:lvl6pPr>
      <a:lvl7pPr marL="816361" algn="l" defTabSz="408181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</a:defRPr>
      </a:lvl7pPr>
      <a:lvl8pPr marL="1224542" algn="l" defTabSz="408181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</a:defRPr>
      </a:lvl8pPr>
      <a:lvl9pPr marL="1632722" algn="l" defTabSz="408181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Trebuchet MS" charset="0"/>
          <a:ea typeface="Arial" charset="0"/>
        </a:defRPr>
      </a:lvl9pPr>
    </p:titleStyle>
    <p:bodyStyle>
      <a:lvl1pPr marL="305703" indent="-305703" algn="l" defTabSz="4076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662357" indent="-254753" algn="l" defTabSz="4076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1020253" indent="-203802" algn="l" defTabSz="4076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427857" indent="-203802" algn="l" defTabSz="4076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1836703" indent="-203802" algn="l" defTabSz="40760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3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244993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74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5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35" indent="-204090" algn="l" defTabSz="40818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1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4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22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03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8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64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45" algn="l" defTabSz="4081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.ua/url?sa=i&amp;rct=j&amp;q=&amp;esrc=s&amp;source=images&amp;cd=&amp;cad=rja&amp;uact=8&amp;ved=0ahUKEwiqn9Ts-IjUAhXFQZoKHTRsBOkQjRwIBw&amp;url=http%3A%2F%2Fwww.keepcalm-o-matic.co.uk%2Fp%2Fmistakes-made-and-lessons-learnt%2F&amp;psig=AFQjCNHa0gfmUM1DACsN1bURHip_KrsDjA&amp;ust=1495729504586551" TargetMode="External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oleObject" Target="../embeddings/Microsoft_Excel_Chart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www.google.com.ua/url?sa=i&amp;rct=j&amp;q=&amp;esrc=s&amp;source=images&amp;cd=&amp;cad=rja&amp;uact=8&amp;ved=0ahUKEwj2oqXRgYnUAhVBD5oKHSJLC20QjRwIBw&amp;url=https%3A%2F%2Fyouscan.io%2F&amp;psig=AFQjCNGF2QkNgQOsjHOz1XRaRc7n_a9FfA&amp;ust=1495731887320885" TargetMode="External"/><Relationship Id="rId7" Type="http://schemas.openxmlformats.org/officeDocument/2006/relationships/hyperlink" Target="https://developers.google.com/analytics/terms/branding-policy?hl=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8.jpeg"/><Relationship Id="rId5" Type="http://schemas.openxmlformats.org/officeDocument/2006/relationships/hyperlink" Target="http://www.google.com.ua/url?sa=i&amp;rct=j&amp;q=&amp;esrc=s&amp;source=images&amp;cd=&amp;cad=rja&amp;uact=8&amp;ved=0ahUKEwiE78uNgonUAhUJCpoKHeTmAioQjRwIBw&amp;url=http%3A%2F%2Ftradehub.ua%2Fen%2F&amp;psig=AFQjCNEn0IV8tux1nk8Rm3O-2Ta1IDTh2A&amp;ust=1495732013998697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.ua/url?sa=i&amp;rct=j&amp;q=&amp;esrc=s&amp;source=imgres&amp;cd=&amp;cad=rja&amp;uact=8&amp;ved=0ahUKEwiXkN2kq4jUAhVsJ5oKHRk7CP0QjRwIBw&amp;url=https%3A%2F%2Ffotostrana.ru%2Fpublic%2Fpost%2F333934%2F547805058%2F&amp;psig=AFQjCNHRBdl3oVuabNwiPv99rmk0FFXSrQ&amp;ust=1495708710989767" TargetMode="Externa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1563647"/>
            <a:ext cx="547037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/>
              <a:t>Як </a:t>
            </a:r>
            <a:r>
              <a:rPr lang="ru-RU" sz="4000" dirty="0" err="1"/>
              <a:t>вибудувати</a:t>
            </a:r>
            <a:r>
              <a:rPr lang="ru-RU" sz="4000" dirty="0"/>
              <a:t> систему </a:t>
            </a:r>
            <a:r>
              <a:rPr lang="ru-RU" sz="4000" dirty="0" err="1"/>
              <a:t>Digital</a:t>
            </a:r>
            <a:r>
              <a:rPr lang="ru-RU" sz="4000" dirty="0"/>
              <a:t> </a:t>
            </a:r>
            <a:r>
              <a:rPr lang="ru-RU" sz="4000" dirty="0" err="1"/>
              <a:t>Marketing</a:t>
            </a:r>
            <a:r>
              <a:rPr lang="ru-RU" sz="4000" dirty="0"/>
              <a:t> у великих </a:t>
            </a:r>
            <a:r>
              <a:rPr lang="ru-RU" sz="4000" dirty="0" err="1"/>
              <a:t>компаніях</a:t>
            </a:r>
            <a:r>
              <a:rPr lang="ru-RU" sz="4000" dirty="0"/>
              <a:t>. </a:t>
            </a:r>
            <a:r>
              <a:rPr lang="ru-RU" sz="4000" dirty="0" err="1"/>
              <a:t>Погляд</a:t>
            </a:r>
            <a:r>
              <a:rPr lang="ru-RU" sz="4000" dirty="0"/>
              <a:t> одного СМО</a:t>
            </a:r>
            <a:endParaRPr lang="uk-UA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4731990"/>
            <a:ext cx="29523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Артур Цвинтарний, </a:t>
            </a:r>
            <a:r>
              <a:rPr lang="en-US" sz="1200" dirty="0" err="1" smtClean="0"/>
              <a:t>iForum</a:t>
            </a:r>
            <a:r>
              <a:rPr lang="en-US" sz="1200" dirty="0" smtClean="0"/>
              <a:t>, 25.05.2017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6098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uk-UA" sz="2000" b="1" dirty="0"/>
              <a:t>Головні </a:t>
            </a:r>
            <a:r>
              <a:rPr lang="uk-UA" sz="2000" b="1" dirty="0" err="1"/>
              <a:t>уроки</a:t>
            </a:r>
            <a:r>
              <a:rPr lang="uk-UA" sz="2000" b="1" dirty="0"/>
              <a:t> в </a:t>
            </a:r>
            <a:r>
              <a:rPr lang="uk-UA" sz="2000" b="1" dirty="0" err="1"/>
              <a:t>діджитал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922726"/>
            <a:ext cx="5544616" cy="4801294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marL="285685" indent="-285685" defTabSz="914193">
              <a:buFont typeface="Arial" pitchFamily="34" charset="0"/>
              <a:buChar char="•"/>
            </a:pPr>
            <a:r>
              <a:rPr lang="uk-UA" dirty="0" smtClean="0">
                <a:solidFill>
                  <a:prstClr val="black"/>
                </a:solidFill>
              </a:rPr>
              <a:t>Не починати займатись «для галочки». Потрібен системний підхід</a:t>
            </a:r>
          </a:p>
          <a:p>
            <a:pPr marL="285685" indent="-285685" defTabSz="914193">
              <a:buFont typeface="Arial" pitchFamily="34" charset="0"/>
              <a:buChar char="•"/>
            </a:pPr>
            <a:endParaRPr lang="ru-RU" dirty="0" smtClean="0">
              <a:solidFill>
                <a:prstClr val="black"/>
              </a:solidFill>
            </a:endParaRPr>
          </a:p>
          <a:p>
            <a:pPr marL="285685" indent="-285685" defTabSz="914193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Стратег</a:t>
            </a:r>
            <a:r>
              <a:rPr lang="uk-UA" dirty="0" err="1" smtClean="0">
                <a:solidFill>
                  <a:prstClr val="black"/>
                </a:solidFill>
              </a:rPr>
              <a:t>ія</a:t>
            </a:r>
            <a:r>
              <a:rPr lang="uk-UA" dirty="0" smtClean="0">
                <a:solidFill>
                  <a:prstClr val="black"/>
                </a:solidFill>
              </a:rPr>
              <a:t>. Що ми хочемо від </a:t>
            </a:r>
            <a:r>
              <a:rPr lang="uk-UA" dirty="0" err="1" smtClean="0">
                <a:solidFill>
                  <a:prstClr val="black"/>
                </a:solidFill>
              </a:rPr>
              <a:t>діджитал</a:t>
            </a:r>
            <a:r>
              <a:rPr lang="uk-UA" dirty="0" smtClean="0">
                <a:solidFill>
                  <a:prstClr val="black"/>
                </a:solidFill>
              </a:rPr>
              <a:t> і завдяки чому це отримаємо?</a:t>
            </a:r>
            <a:endParaRPr lang="ru-RU" dirty="0" smtClean="0">
              <a:solidFill>
                <a:prstClr val="black"/>
              </a:solidFill>
            </a:endParaRPr>
          </a:p>
          <a:p>
            <a:pPr marL="285685" indent="-285685" defTabSz="914193">
              <a:buFont typeface="Arial" pitchFamily="34" charset="0"/>
              <a:buChar char="•"/>
            </a:pPr>
            <a:endParaRPr lang="uk-UA" dirty="0" smtClean="0">
              <a:solidFill>
                <a:prstClr val="black"/>
              </a:solidFill>
            </a:endParaRPr>
          </a:p>
          <a:p>
            <a:pPr marL="285685" indent="-285685" defTabSz="914193">
              <a:buFont typeface="Arial" pitchFamily="34" charset="0"/>
              <a:buChar char="•"/>
            </a:pPr>
            <a:r>
              <a:rPr lang="uk-UA" dirty="0" smtClean="0">
                <a:solidFill>
                  <a:prstClr val="black"/>
                </a:solidFill>
              </a:rPr>
              <a:t>Професійна </a:t>
            </a:r>
            <a:r>
              <a:rPr lang="uk-UA" dirty="0" smtClean="0">
                <a:solidFill>
                  <a:prstClr val="black"/>
                </a:solidFill>
              </a:rPr>
              <a:t>команда </a:t>
            </a:r>
            <a:r>
              <a:rPr lang="uk-UA" dirty="0" smtClean="0">
                <a:solidFill>
                  <a:prstClr val="black"/>
                </a:solidFill>
              </a:rPr>
              <a:t>фахівців зі </a:t>
            </a:r>
            <a:r>
              <a:rPr lang="uk-UA" dirty="0" smtClean="0">
                <a:solidFill>
                  <a:prstClr val="black"/>
                </a:solidFill>
              </a:rPr>
              <a:t>знаннями </a:t>
            </a:r>
            <a:r>
              <a:rPr lang="en-US" dirty="0" smtClean="0">
                <a:solidFill>
                  <a:prstClr val="black"/>
                </a:solidFill>
              </a:rPr>
              <a:t>SEO</a:t>
            </a:r>
            <a:r>
              <a:rPr lang="uk-UA" dirty="0" smtClean="0">
                <a:solidFill>
                  <a:prstClr val="black"/>
                </a:solidFill>
              </a:rPr>
              <a:t> (базове)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ru-RU" dirty="0" smtClean="0">
                <a:solidFill>
                  <a:prstClr val="black"/>
                </a:solidFill>
              </a:rPr>
              <a:t>КМС, </a:t>
            </a:r>
            <a:r>
              <a:rPr lang="en-US" dirty="0" smtClean="0">
                <a:solidFill>
                  <a:prstClr val="black"/>
                </a:solidFill>
              </a:rPr>
              <a:t>SMM, </a:t>
            </a:r>
            <a:r>
              <a:rPr lang="uk-UA" dirty="0" smtClean="0">
                <a:solidFill>
                  <a:prstClr val="black"/>
                </a:solidFill>
              </a:rPr>
              <a:t>мобільної реклама, відео-реклами, систем аналітики</a:t>
            </a:r>
          </a:p>
          <a:p>
            <a:pPr marL="285685" indent="-285685" defTabSz="914193">
              <a:buFont typeface="Arial" pitchFamily="34" charset="0"/>
              <a:buChar char="•"/>
            </a:pPr>
            <a:endParaRPr lang="uk-UA" dirty="0" smtClean="0">
              <a:solidFill>
                <a:prstClr val="black"/>
              </a:solidFill>
            </a:endParaRPr>
          </a:p>
          <a:p>
            <a:pPr marL="285685" indent="-285685" defTabSz="914193">
              <a:buFont typeface="Arial" pitchFamily="34" charset="0"/>
              <a:buChar char="•"/>
            </a:pPr>
            <a:r>
              <a:rPr lang="uk-UA" dirty="0" smtClean="0">
                <a:solidFill>
                  <a:prstClr val="black"/>
                </a:solidFill>
              </a:rPr>
              <a:t>Аналітика, аналітика і ще раз </a:t>
            </a:r>
            <a:r>
              <a:rPr lang="uk-UA" dirty="0" smtClean="0">
                <a:solidFill>
                  <a:prstClr val="black"/>
                </a:solidFill>
              </a:rPr>
              <a:t>аналітика</a:t>
            </a:r>
            <a:endParaRPr lang="uk-UA" dirty="0" smtClean="0">
              <a:solidFill>
                <a:prstClr val="black"/>
              </a:solidFill>
            </a:endParaRPr>
          </a:p>
          <a:p>
            <a:pPr marL="285685" indent="-285685" defTabSz="914193">
              <a:buFont typeface="Arial" pitchFamily="34" charset="0"/>
              <a:buChar char="•"/>
            </a:pPr>
            <a:endParaRPr lang="uk-UA" dirty="0" smtClean="0">
              <a:solidFill>
                <a:prstClr val="black"/>
              </a:solidFill>
            </a:endParaRPr>
          </a:p>
          <a:p>
            <a:pPr marL="285685" indent="-285685" defTabSz="914193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SERM</a:t>
            </a:r>
            <a:endParaRPr lang="ru-RU" dirty="0" smtClean="0">
              <a:solidFill>
                <a:prstClr val="black"/>
              </a:solidFill>
            </a:endParaRPr>
          </a:p>
          <a:p>
            <a:pPr marL="285685" indent="-285685" defTabSz="914193">
              <a:buFont typeface="Arial" pitchFamily="34" charset="0"/>
              <a:buChar char="•"/>
            </a:pPr>
            <a:endParaRPr lang="uk-UA" dirty="0" smtClean="0">
              <a:solidFill>
                <a:prstClr val="black"/>
              </a:solidFill>
            </a:endParaRPr>
          </a:p>
          <a:p>
            <a:pPr marL="285685" indent="-285685" defTabSz="914193">
              <a:buFont typeface="Arial" pitchFamily="34" charset="0"/>
              <a:buChar char="•"/>
            </a:pPr>
            <a:endParaRPr lang="uk-UA" dirty="0" smtClean="0">
              <a:solidFill>
                <a:prstClr val="black"/>
              </a:solidFill>
            </a:endParaRPr>
          </a:p>
          <a:p>
            <a:pPr defTabSz="914193"/>
            <a:endParaRPr lang="uk-UA" dirty="0" smtClean="0">
              <a:solidFill>
                <a:prstClr val="black"/>
              </a:solidFill>
            </a:endParaRPr>
          </a:p>
          <a:p>
            <a:pPr marL="285685" indent="-285685" defTabSz="914193">
              <a:buFont typeface="Arial" pitchFamily="34" charset="0"/>
              <a:buChar char="•"/>
            </a:pPr>
            <a:endParaRPr lang="uk-UA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Пов’язане зображенн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31590"/>
            <a:ext cx="2694533" cy="31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03498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>
                <a:solidFill>
                  <a:prstClr val="black"/>
                </a:solidFill>
              </a:rPr>
              <a:t>Системний підхід та стратегія</a:t>
            </a: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uk-UA" sz="2000" b="1" dirty="0">
              <a:solidFill>
                <a:prstClr val="black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9582"/>
            <a:ext cx="6490262" cy="334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03498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>
                <a:solidFill>
                  <a:prstClr val="black"/>
                </a:solidFill>
              </a:rPr>
              <a:t>Системний підхід та </a:t>
            </a:r>
            <a:r>
              <a:rPr lang="uk-UA" sz="2000" b="1" dirty="0" smtClean="0">
                <a:solidFill>
                  <a:prstClr val="black"/>
                </a:solidFill>
              </a:rPr>
              <a:t>стратегія.  Реальний приклад</a:t>
            </a: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uk-UA" sz="2000" b="1" dirty="0">
              <a:solidFill>
                <a:prstClr val="black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43559"/>
            <a:ext cx="6696744" cy="419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240410" y="2911737"/>
            <a:ext cx="2140345" cy="296906"/>
          </a:xfrm>
          <a:prstGeom prst="rect">
            <a:avLst/>
          </a:prstGeom>
          <a:solidFill>
            <a:srgbClr val="FF5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75" tIns="35788" rIns="71575" bIns="35788" anchor="ctr"/>
          <a:lstStyle/>
          <a:p>
            <a:pPr algn="ctr"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</a:endParaRPr>
          </a:p>
        </p:txBody>
      </p:sp>
      <p:sp>
        <p:nvSpPr>
          <p:cNvPr id="49155" name="Название 2"/>
          <p:cNvSpPr>
            <a:spLocks noGrp="1"/>
          </p:cNvSpPr>
          <p:nvPr>
            <p:ph type="title"/>
          </p:nvPr>
        </p:nvSpPr>
        <p:spPr>
          <a:xfrm>
            <a:off x="387055" y="322820"/>
            <a:ext cx="8413348" cy="1025677"/>
          </a:xfrm>
          <a:solidFill>
            <a:srgbClr val="92C1E9"/>
          </a:solidFill>
        </p:spPr>
        <p:txBody>
          <a:bodyPr/>
          <a:lstStyle/>
          <a:p>
            <a:pPr eaLnBrk="1" hangingPunct="1"/>
            <a:r>
              <a:rPr lang="ru-RU" altLang="ru-RU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контент-політика</a:t>
            </a:r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>
          <a:xfrm>
            <a:off x="703490" y="1520161"/>
            <a:ext cx="1965152" cy="3440609"/>
          </a:xfrm>
        </p:spPr>
        <p:txBody>
          <a:bodyPr lIns="0" tIns="0" rIns="0">
            <a:spAutoFit/>
          </a:bodyPr>
          <a:lstStyle/>
          <a:p>
            <a:pPr eaLnBrk="1" hangingPunct="1">
              <a:defRPr/>
            </a:pPr>
            <a:endParaRPr kumimoji="0" lang="uk-UA" altLang="zh-CN" b="1" dirty="0" smtClean="0">
              <a:solidFill>
                <a:srgbClr val="231F20"/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 err="1" smtClean="0">
                <a:solidFill>
                  <a:srgbClr val="231F20"/>
                </a:solidFill>
                <a:latin typeface="Trebuchet MS" pitchFamily="34" charset="0"/>
                <a:ea typeface="SimSun" pitchFamily="2" charset="-122"/>
              </a:rPr>
              <a:t>гайдлайн</a:t>
            </a:r>
            <a:r>
              <a:rPr kumimoji="0" lang="uk-UA" altLang="zh-CN" b="1" dirty="0" smtClean="0">
                <a:solidFill>
                  <a:srgbClr val="231F20"/>
                </a:solidFill>
                <a:latin typeface="Trebuchet MS" pitchFamily="34" charset="0"/>
                <a:ea typeface="SimSun" pitchFamily="2" charset="-122"/>
              </a:rPr>
              <a:t> та організація</a:t>
            </a:r>
          </a:p>
          <a:p>
            <a:pPr eaLnBrk="1" hangingPunct="1">
              <a:defRPr/>
            </a:pPr>
            <a:r>
              <a:rPr kumimoji="0" lang="uk-UA" altLang="zh-CN" b="1" dirty="0" smtClean="0">
                <a:solidFill>
                  <a:srgbClr val="231F20"/>
                </a:solidFill>
                <a:latin typeface="Trebuchet MS" pitchFamily="34" charset="0"/>
                <a:ea typeface="SimSun" pitchFamily="2" charset="-122"/>
              </a:rPr>
              <a:t>для підрозділів </a:t>
            </a:r>
          </a:p>
          <a:p>
            <a:pPr eaLnBrk="1" hangingPunct="1">
              <a:defRPr/>
            </a:pPr>
            <a:endParaRPr kumimoji="0" lang="uk-UA" altLang="zh-CN" b="1" dirty="0" smtClean="0">
              <a:solidFill>
                <a:srgbClr val="231F20"/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контент-стратегія</a:t>
            </a:r>
            <a:endParaRPr kumimoji="0" lang="uk-UA" altLang="zh-CN" b="1" dirty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kumimoji="0" lang="uk-UA" altLang="zh-CN" b="1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медіа-план на місяць</a:t>
            </a:r>
            <a:endParaRPr kumimoji="0" lang="en-US" altLang="zh-CN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т</a:t>
            </a: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ижневий </a:t>
            </a:r>
            <a:r>
              <a:rPr kumimoji="0" lang="uk-UA" altLang="zh-CN" b="1" dirty="0" err="1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контен-план</a:t>
            </a:r>
            <a:endParaRPr kumimoji="0" lang="uk-UA" altLang="zh-CN" b="1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kumimoji="0" lang="uk-UA" altLang="zh-CN" b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kumimoji="0" lang="uk-UA" altLang="zh-CN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2055"/>
              </a:lnSpc>
              <a:defRPr/>
            </a:pPr>
            <a:endParaRPr kumimoji="0" lang="en-US" altLang="zh-CN" b="1" dirty="0" smtClean="0">
              <a:solidFill>
                <a:srgbClr val="231F20"/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latin typeface="Trebuchet MS" pitchFamily="34" charset="0"/>
              <a:ea typeface="SimSun" pitchFamily="2" charset="-122"/>
            </a:endParaRPr>
          </a:p>
        </p:txBody>
      </p:sp>
      <p:sp>
        <p:nvSpPr>
          <p:cNvPr id="49158" name="TextBox 2"/>
          <p:cNvSpPr txBox="1">
            <a:spLocks noChangeArrowheads="1"/>
          </p:cNvSpPr>
          <p:nvPr/>
        </p:nvSpPr>
        <p:spPr bwMode="auto">
          <a:xfrm>
            <a:off x="3816226" y="1464994"/>
            <a:ext cx="2100212" cy="62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b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єдине оформлення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b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повідомлень</a:t>
            </a:r>
            <a:endParaRPr kumimoji="1" lang="ru-RU" altLang="ru-RU" b="1" smtClean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49159" name="Picture 3" descr="https://fbcdn-sphotos-c-a.akamaihd.net/hphotos-ak-xfp1/v/t1.0-9/10987388_936802986343768_5832890064256065967_n.png?oh=9343632bd89c142077d9a18193323f77&amp;oe=5570591F&amp;__gda__=1438284950_44cde950ba8b2ee2d0ccbab7fa7c42c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18" y="3438611"/>
            <a:ext cx="1700325" cy="135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Box 3"/>
          <p:cNvSpPr txBox="1">
            <a:spLocks noChangeArrowheads="1"/>
          </p:cNvSpPr>
          <p:nvPr/>
        </p:nvSpPr>
        <p:spPr bwMode="auto">
          <a:xfrm>
            <a:off x="6241769" y="1456356"/>
            <a:ext cx="2138987" cy="62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b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оптимальна частота публікацій</a:t>
            </a:r>
          </a:p>
        </p:txBody>
      </p:sp>
      <p:pic>
        <p:nvPicPr>
          <p:cNvPr id="49161" name="Picture 5" descr="https://scontent-cdg.xx.fbcdn.net/hphotos-xpt1/v/t1.0-9/11070521_936472166376850_4955605206619461398_n.png?oh=6dfb5e3fb6e93cf4e39c2a2c03d79572&amp;oe=55B0D4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401" y="2006982"/>
            <a:ext cx="1686744" cy="134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25652" y="2001583"/>
            <a:ext cx="707202" cy="934049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algn="ctr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4700" b="1" dirty="0">
                <a:solidFill>
                  <a:srgbClr val="FF585D"/>
                </a:solidFill>
                <a:ea typeface="MS PGothic" pitchFamily="34" charset="-128"/>
              </a:rPr>
              <a:t>5</a:t>
            </a:r>
            <a:r>
              <a:rPr kumimoji="1" lang="uk-UA" sz="4700" b="1" dirty="0">
                <a:solidFill>
                  <a:srgbClr val="FF585D"/>
                </a:solidFill>
                <a:ea typeface="MS PGothic" pitchFamily="34" charset="-128"/>
              </a:rPr>
              <a:t> </a:t>
            </a:r>
          </a:p>
          <a:p>
            <a:pPr algn="ctr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публікацій</a:t>
            </a:r>
            <a:endParaRPr kumimoji="1" lang="ru-RU" sz="900" dirty="0">
              <a:solidFill>
                <a:prstClr val="black"/>
              </a:solidFill>
              <a:ea typeface="MS PGothic" pitchFamily="34" charset="-128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097364" y="2105230"/>
            <a:ext cx="234949" cy="712576"/>
          </a:xfrm>
          <a:prstGeom prst="line">
            <a:avLst/>
          </a:prstGeom>
          <a:ln>
            <a:solidFill>
              <a:srgbClr val="FF585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62689" y="2085798"/>
            <a:ext cx="803383" cy="749383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2200" b="1" dirty="0" err="1">
                <a:solidFill>
                  <a:srgbClr val="FF585D"/>
                </a:solidFill>
                <a:ea typeface="MS PGothic" pitchFamily="34" charset="-128"/>
              </a:rPr>
              <a:t>тиж</a:t>
            </a:r>
            <a:endParaRPr kumimoji="1" lang="uk-UA" sz="2200" b="1" dirty="0">
              <a:solidFill>
                <a:srgbClr val="FF585D"/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2200" b="1" dirty="0">
                <a:solidFill>
                  <a:srgbClr val="FF585D"/>
                </a:solidFill>
                <a:ea typeface="MS PGothic" pitchFamily="34" charset="-128"/>
              </a:rPr>
              <a:t>день</a:t>
            </a:r>
            <a:endParaRPr kumimoji="1" lang="ru-RU" sz="2200" b="1" dirty="0">
              <a:solidFill>
                <a:srgbClr val="FF585D"/>
              </a:solidFill>
              <a:ea typeface="MS PGothic" pitchFamily="34" charset="-128"/>
            </a:endParaRPr>
          </a:p>
        </p:txBody>
      </p:sp>
      <p:sp>
        <p:nvSpPr>
          <p:cNvPr id="49165" name="TextBox 17"/>
          <p:cNvSpPr txBox="1">
            <a:spLocks noChangeArrowheads="1"/>
          </p:cNvSpPr>
          <p:nvPr/>
        </p:nvSpPr>
        <p:spPr bwMode="auto">
          <a:xfrm>
            <a:off x="6179297" y="3348999"/>
            <a:ext cx="2011327" cy="90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b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контент простою та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b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доступною мовою</a:t>
            </a:r>
            <a:endParaRPr kumimoji="1" lang="ru-RU" altLang="ru-RU" b="1" smtClean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9169" y="4240228"/>
            <a:ext cx="3044831" cy="903272"/>
          </a:xfrm>
          <a:prstGeom prst="rect">
            <a:avLst/>
          </a:prstGeom>
          <a:noFill/>
        </p:spPr>
        <p:txBody>
          <a:bodyPr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b="1" dirty="0">
                <a:solidFill>
                  <a:srgbClr val="FF585D"/>
                </a:solidFill>
                <a:ea typeface="MS PGothic" pitchFamily="34" charset="-128"/>
              </a:rPr>
              <a:t>коротко     </a:t>
            </a:r>
            <a:r>
              <a:rPr kumimoji="1" lang="uk-UA" sz="9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тіло тексту</a:t>
            </a:r>
            <a:r>
              <a:rPr kumimoji="1" lang="uk-UA" sz="1100" b="1" dirty="0">
                <a:solidFill>
                  <a:srgbClr val="FF585D"/>
                </a:solidFill>
                <a:ea typeface="MS PGothic" pitchFamily="34" charset="-128"/>
              </a:rPr>
              <a:t> </a:t>
            </a:r>
            <a:r>
              <a:rPr kumimoji="1" lang="uk-UA" sz="9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до 500 символів</a:t>
            </a:r>
            <a:endParaRPr kumimoji="1" lang="uk-UA" sz="1100" dirty="0">
              <a:solidFill>
                <a:prstClr val="white">
                  <a:lumMod val="50000"/>
                </a:prstClr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b="1" dirty="0">
                <a:solidFill>
                  <a:srgbClr val="FF585D"/>
                </a:solidFill>
                <a:ea typeface="MS PGothic" pitchFamily="34" charset="-128"/>
              </a:rPr>
              <a:t>змістовно  </a:t>
            </a:r>
            <a:r>
              <a:rPr kumimoji="1" lang="uk-UA" sz="9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заголовки до 35 символів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b="1" dirty="0">
                <a:solidFill>
                  <a:srgbClr val="FF585D"/>
                </a:solidFill>
                <a:ea typeface="MS PGothic" pitchFamily="34" charset="-128"/>
              </a:rPr>
              <a:t>по суті</a:t>
            </a:r>
            <a:endParaRPr kumimoji="1" lang="ru-RU" sz="900" dirty="0">
              <a:solidFill>
                <a:prstClr val="white">
                  <a:lumMod val="50000"/>
                </a:prstClr>
              </a:solidFill>
              <a:ea typeface="MS PGothic" pitchFamily="34" charset="-128"/>
            </a:endParaRPr>
          </a:p>
        </p:txBody>
      </p:sp>
      <p:sp>
        <p:nvSpPr>
          <p:cNvPr id="49167" name="TextBox 12"/>
          <p:cNvSpPr txBox="1">
            <a:spLocks noChangeArrowheads="1"/>
          </p:cNvSpPr>
          <p:nvPr/>
        </p:nvSpPr>
        <p:spPr bwMode="auto">
          <a:xfrm>
            <a:off x="6240410" y="2937649"/>
            <a:ext cx="2335910" cy="62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b="1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2  в і д е о  на  м і с я ц ь</a:t>
            </a:r>
            <a:endParaRPr kumimoji="1" lang="ru-RU" altLang="ru-RU" b="1" dirty="0" smtClean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293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азвание 2"/>
          <p:cNvSpPr>
            <a:spLocks noGrp="1"/>
          </p:cNvSpPr>
          <p:nvPr>
            <p:ph type="title"/>
          </p:nvPr>
        </p:nvSpPr>
        <p:spPr>
          <a:xfrm>
            <a:off x="387055" y="322820"/>
            <a:ext cx="8413348" cy="1025677"/>
          </a:xfrm>
          <a:solidFill>
            <a:srgbClr val="92C1E9"/>
          </a:solidFill>
        </p:spPr>
        <p:txBody>
          <a:bodyPr/>
          <a:lstStyle/>
          <a:p>
            <a:pPr eaLnBrk="1" hangingPunct="1"/>
            <a:r>
              <a:rPr lang="ru-RU" altLang="ru-RU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контент-політика</a:t>
            </a:r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>
          <a:xfrm>
            <a:off x="703490" y="1520162"/>
            <a:ext cx="1965152" cy="2997410"/>
          </a:xfrm>
        </p:spPr>
        <p:txBody>
          <a:bodyPr lIns="0" tIns="0" rIns="0">
            <a:spAutoFit/>
          </a:bodyPr>
          <a:lstStyle/>
          <a:p>
            <a:pPr eaLnBrk="1" hangingPunct="1">
              <a:defRPr/>
            </a:pPr>
            <a:r>
              <a:rPr kumimoji="0" lang="uk-UA" altLang="zh-CN" b="1" dirty="0" err="1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гайдлайн</a:t>
            </a: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 та організація</a:t>
            </a:r>
          </a:p>
          <a:p>
            <a:pPr eaLnBrk="1" hangingPunct="1">
              <a:defRPr/>
            </a:pP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для підрозділів </a:t>
            </a:r>
          </a:p>
          <a:p>
            <a:pPr eaLnBrk="1" hangingPunct="1">
              <a:defRPr/>
            </a:pPr>
            <a:endParaRPr kumimoji="0" lang="uk-UA" altLang="zh-CN" b="1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к</a:t>
            </a:r>
            <a:r>
              <a:rPr kumimoji="0" lang="uk-UA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онтент-стратегія</a:t>
            </a:r>
            <a:endParaRPr kumimoji="0" lang="uk-UA" altLang="zh-CN" b="1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kumimoji="0" lang="uk-UA" altLang="zh-CN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медіа-план на місяць</a:t>
            </a:r>
            <a:endParaRPr kumimoji="0" lang="en-US" altLang="zh-CN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т</a:t>
            </a: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ижневий </a:t>
            </a:r>
            <a:r>
              <a:rPr kumimoji="0" lang="uk-UA" altLang="zh-CN" b="1" dirty="0" err="1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контен-план</a:t>
            </a:r>
            <a:endParaRPr kumimoji="0" lang="uk-UA" altLang="zh-CN" b="1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kumimoji="0" lang="uk-UA" altLang="zh-CN" b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2055"/>
              </a:lnSpc>
              <a:defRPr/>
            </a:pPr>
            <a:endParaRPr kumimoji="0" lang="en-US" altLang="zh-CN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</p:txBody>
      </p:sp>
      <p:sp>
        <p:nvSpPr>
          <p:cNvPr id="50181" name="Название 2"/>
          <p:cNvSpPr txBox="1">
            <a:spLocks/>
          </p:cNvSpPr>
          <p:nvPr/>
        </p:nvSpPr>
        <p:spPr bwMode="auto">
          <a:xfrm>
            <a:off x="506567" y="3230344"/>
            <a:ext cx="2846550" cy="1735014"/>
          </a:xfrm>
          <a:prstGeom prst="rect">
            <a:avLst/>
          </a:prstGeom>
          <a:solidFill>
            <a:srgbClr val="FF5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2" tIns="40816" rIns="81632" bIns="40816" anchor="ctr"/>
          <a:lstStyle>
            <a:lvl1pPr marL="292100" indent="-11113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1pPr>
            <a:lvl2pPr marL="292100" indent="-2921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2pPr>
            <a:lvl3pPr marL="292100" indent="-292100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3pPr>
            <a:lvl4pPr marL="292100" indent="-2921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4pPr>
            <a:lvl5pPr marL="292100" indent="-292100" eaLnBrk="0" hangingPunct="0">
              <a:spcBef>
                <a:spcPct val="20000"/>
              </a:spcBef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5pPr>
            <a:lvl6pPr marL="749300" indent="-2921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6pPr>
            <a:lvl7pPr marL="1206500" indent="-2921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7pPr>
            <a:lvl8pPr marL="1663700" indent="-2921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8pPr>
            <a:lvl9pPr marL="2120900" indent="-2921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9pPr>
          </a:lstStyle>
          <a:p>
            <a:pPr defTabSz="40758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2200" b="1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3491" y="3333991"/>
            <a:ext cx="2513819" cy="1888161"/>
          </a:xfrm>
          <a:prstGeom prst="rect">
            <a:avLst/>
          </a:prstGeom>
          <a:noFill/>
        </p:spPr>
        <p:txBody>
          <a:bodyPr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300" b="1" dirty="0">
                <a:solidFill>
                  <a:prstClr val="white"/>
                </a:solidFill>
                <a:ea typeface="MS PGothic" pitchFamily="34" charset="-128"/>
              </a:rPr>
              <a:t>характеризує тональність, теми та частоту звернень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1300" b="1" dirty="0">
              <a:solidFill>
                <a:prstClr val="white"/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узгоджується управлінням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маркетингу та реклами і управлінням </a:t>
            </a:r>
            <a:r>
              <a:rPr kumimoji="1" lang="uk-UA" sz="1100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зв</a:t>
            </a:r>
            <a:r>
              <a:rPr kumimoji="1" lang="en-US" sz="11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’</a:t>
            </a:r>
            <a:r>
              <a:rPr kumimoji="1" lang="ru-RU" sz="1100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язк</a:t>
            </a:r>
            <a:r>
              <a:rPr kumimoji="1" lang="uk-UA" sz="1100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ів</a:t>
            </a:r>
            <a:r>
              <a:rPr kumimoji="1" lang="uk-UA" sz="11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з </a:t>
            </a:r>
            <a:r>
              <a:rPr kumimoji="1" lang="uk-UA" sz="1100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громадскістю</a:t>
            </a:r>
            <a:endParaRPr kumimoji="1" lang="uk-UA" sz="1100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1100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1100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300" b="1" dirty="0">
              <a:solidFill>
                <a:prstClr val="white"/>
              </a:solidFill>
              <a:ea typeface="MS PGothic" pitchFamily="34" charset="-128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3894994" y="1563349"/>
          <a:ext cx="4905410" cy="3212104"/>
        </p:xfrm>
        <a:graphic>
          <a:graphicData uri="http://schemas.openxmlformats.org/drawingml/2006/table">
            <a:tbl>
              <a:tblPr/>
              <a:tblGrid>
                <a:gridCol w="981082"/>
                <a:gridCol w="981082"/>
                <a:gridCol w="981082"/>
                <a:gridCol w="981082"/>
                <a:gridCol w="981082"/>
              </a:tblGrid>
              <a:tr h="3626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вид контенту</a:t>
                      </a:r>
                    </a:p>
                  </a:txBody>
                  <a:tcPr marL="91443" marR="91443" marT="34308" marB="34308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1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канал</a:t>
                      </a:r>
                    </a:p>
                  </a:txBody>
                  <a:tcPr marL="91443" marR="91443" marT="34308" marB="34308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1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ц</a:t>
                      </a:r>
                      <a:r>
                        <a:rPr kumimoji="0" lang="uk-UA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ілі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3" marR="91443" marT="34308" marB="34308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1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зміст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3" marR="91443" marT="34308" marB="34308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1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частота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3" marR="91443" marT="34308" marB="34308" anchor="ctr" horzOverflow="overflow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1E9"/>
                    </a:solidFill>
                  </a:tcPr>
                </a:tc>
              </a:tr>
              <a:tr h="4417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5pPr>
                      <a:lvl6pPr marL="25146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6pPr>
                      <a:lvl7pPr marL="29718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7pPr>
                      <a:lvl8pPr marL="34290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8pPr>
                      <a:lvl9pPr marL="3886200" indent="-228600" defTabSz="520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 sz="1300">
                          <a:solidFill>
                            <a:schemeClr val="tx1"/>
                          </a:solidFill>
                          <a:latin typeface="Trebuchet MS" pitchFamily="34" charset="0"/>
                          <a:ea typeface="Arial" pitchFamily="34" charset="0"/>
                        </a:defRPr>
                      </a:lvl9pPr>
                    </a:lstStyle>
                    <a:p>
                      <a:pPr marL="0" marR="0" lvl="0" indent="0" algn="l" defTabSz="520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Повідомлення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у </a:t>
                      </a: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соціальних</a:t>
                      </a:r>
                      <a:r>
                        <a:rPr kumimoji="0" lang="ru-RU" alt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</a:t>
                      </a:r>
                      <a:r>
                        <a:rPr kumimoji="0" lang="ru-RU" alt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медіа</a:t>
                      </a:r>
                      <a:endParaRPr kumimoji="0" lang="ru-RU" alt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91443" marR="91443" marT="34308" marB="34308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Facebook, Twitter, G+</a:t>
                      </a: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Поширення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провідних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сервісів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продуктів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поширення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повідопленнь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позитивні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зміни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банку,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підвищення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лояльності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 бренду,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навчання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сервісам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продуктам</a:t>
                      </a: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ощадбанкдіє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МійБанкМояКраїна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сервіси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продукти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основні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персоналії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їх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думки,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історії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реальних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людей, 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фінансова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грамотність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публікації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тиждень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1">
                <a:tc>
                  <a:txBody>
                    <a:bodyPr/>
                    <a:lstStyle/>
                    <a:p>
                      <a:r>
                        <a:rPr lang="ru-RU" sz="700" dirty="0" err="1" smtClean="0">
                          <a:latin typeface="+mn-lt"/>
                        </a:rPr>
                        <a:t>Відеоісторії</a:t>
                      </a:r>
                      <a:endParaRPr lang="ru-RU" sz="700" dirty="0">
                        <a:latin typeface="+mn-lt"/>
                      </a:endParaRPr>
                    </a:p>
                  </a:txBody>
                  <a:tcPr marL="91443" marR="91443" marT="34308" marB="34308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Oschadbank.tv,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Youtube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Поширення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повідопленнь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позитивні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зміни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банку,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підвищення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лояльності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 бренду</a:t>
                      </a: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#ощадбанкдіє, </a:t>
                      </a:r>
                      <a:b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#МійБанкМояКраїна,</a:t>
                      </a:r>
                      <a:b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історії реальних людей</a:t>
                      </a: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відео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два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тижні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</a:tr>
              <a:tr h="441796">
                <a:tc>
                  <a:txBody>
                    <a:bodyPr/>
                    <a:lstStyle/>
                    <a:p>
                      <a:r>
                        <a:rPr lang="ru-RU" sz="700" dirty="0" err="1" smtClean="0">
                          <a:latin typeface="+mn-lt"/>
                        </a:rPr>
                        <a:t>Прес-релізи</a:t>
                      </a:r>
                      <a:endParaRPr lang="ru-RU" sz="700" dirty="0">
                        <a:latin typeface="+mn-lt"/>
                      </a:endParaRPr>
                    </a:p>
                  </a:txBody>
                  <a:tcPr marL="91443" marR="91443" marT="34308" marB="34308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Веб-сайт банку, соціальні медіа,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мультімедійні релізи</a:t>
                      </a: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Поширення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провідних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сервісів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продуктів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поширення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повідопленнь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позитивні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зміни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банку,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підвищення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лояльності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 бренду,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поширення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загально-інформаційних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повідомлень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#ощадбанкдіє, </a:t>
                      </a:r>
                      <a:b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#МійБанкМояКраїна, </a:t>
                      </a:r>
                      <a:b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сервіси, продукти, </a:t>
                      </a:r>
                      <a:b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основні персоналії та їх думки,</a:t>
                      </a:r>
                      <a:b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історії реальних людей, </a:t>
                      </a:r>
                      <a:b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поточні акційні пропозиції</a:t>
                      </a: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1-2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публікації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тиждень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4714">
                <a:tc>
                  <a:txBody>
                    <a:bodyPr/>
                    <a:lstStyle/>
                    <a:p>
                      <a:r>
                        <a:rPr lang="ru-RU" sz="700" dirty="0" err="1" smtClean="0">
                          <a:latin typeface="+mn-lt"/>
                        </a:rPr>
                        <a:t>Персональні</a:t>
                      </a:r>
                      <a:r>
                        <a:rPr lang="ru-RU" sz="700" dirty="0" smtClean="0">
                          <a:latin typeface="+mn-lt"/>
                        </a:rPr>
                        <a:t> </a:t>
                      </a:r>
                      <a:r>
                        <a:rPr lang="ru-RU" sz="700" dirty="0" err="1" smtClean="0">
                          <a:latin typeface="+mn-lt"/>
                        </a:rPr>
                        <a:t>звернення</a:t>
                      </a:r>
                      <a:r>
                        <a:rPr lang="ru-RU" sz="700" dirty="0" smtClean="0">
                          <a:latin typeface="+mn-lt"/>
                        </a:rPr>
                        <a:t> </a:t>
                      </a:r>
                      <a:r>
                        <a:rPr lang="ru-RU" sz="700" dirty="0" err="1" smtClean="0">
                          <a:latin typeface="+mn-lt"/>
                        </a:rPr>
                        <a:t>голови</a:t>
                      </a:r>
                      <a:r>
                        <a:rPr lang="ru-RU" sz="700" dirty="0" smtClean="0">
                          <a:latin typeface="+mn-lt"/>
                        </a:rPr>
                        <a:t> </a:t>
                      </a:r>
                      <a:r>
                        <a:rPr lang="ru-RU" sz="700" dirty="0" err="1" smtClean="0">
                          <a:latin typeface="+mn-lt"/>
                        </a:rPr>
                        <a:t>правління</a:t>
                      </a:r>
                      <a:endParaRPr lang="ru-RU" sz="700" dirty="0">
                        <a:latin typeface="+mn-lt"/>
                      </a:endParaRPr>
                    </a:p>
                  </a:txBody>
                  <a:tcPr marL="91443" marR="91443" marT="34308" marB="34308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Блог голови правління,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персональна сторінка у фейсбук</a:t>
                      </a: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Поширення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повідопленнь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позитивні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зміни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банку,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підвищення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лояльності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 бренду,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поширення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персонального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погляду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на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події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змін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країні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банку</a:t>
                      </a: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ощадбанкдіє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МійБанкМояКраїна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історії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1-2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публікації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тиждень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</a:tr>
              <a:tr h="602016">
                <a:tc>
                  <a:txBody>
                    <a:bodyPr/>
                    <a:lstStyle/>
                    <a:p>
                      <a:r>
                        <a:rPr lang="ru-RU" sz="700" dirty="0" err="1" smtClean="0">
                          <a:latin typeface="+mn-lt"/>
                        </a:rPr>
                        <a:t>Долучуючий</a:t>
                      </a:r>
                      <a:r>
                        <a:rPr lang="ru-RU" sz="700" dirty="0" smtClean="0">
                          <a:latin typeface="+mn-lt"/>
                        </a:rPr>
                        <a:t> контент, </a:t>
                      </a:r>
                    </a:p>
                    <a:p>
                      <a:r>
                        <a:rPr lang="ru-RU" sz="700" dirty="0" err="1" smtClean="0">
                          <a:latin typeface="+mn-lt"/>
                        </a:rPr>
                        <a:t>акційні</a:t>
                      </a:r>
                      <a:r>
                        <a:rPr lang="ru-RU" sz="700" dirty="0" smtClean="0">
                          <a:latin typeface="+mn-lt"/>
                        </a:rPr>
                        <a:t> та </a:t>
                      </a:r>
                      <a:r>
                        <a:rPr lang="ru-RU" sz="700" dirty="0" err="1" smtClean="0">
                          <a:latin typeface="+mn-lt"/>
                        </a:rPr>
                        <a:t>інтерактивні</a:t>
                      </a:r>
                      <a:r>
                        <a:rPr lang="ru-RU" sz="700" dirty="0" smtClean="0">
                          <a:latin typeface="+mn-lt"/>
                        </a:rPr>
                        <a:t> </a:t>
                      </a:r>
                      <a:r>
                        <a:rPr lang="ru-RU" sz="700" dirty="0" err="1" smtClean="0">
                          <a:latin typeface="+mn-lt"/>
                        </a:rPr>
                        <a:t>механіки</a:t>
                      </a:r>
                      <a:endParaRPr lang="ru-RU" sz="700" dirty="0">
                        <a:latin typeface="+mn-lt"/>
                      </a:endParaRPr>
                    </a:p>
                  </a:txBody>
                  <a:tcPr marL="91443" marR="91443" marT="34308" marB="34308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Facebook, Twitter, G+</a:t>
                      </a: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Підвищення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лояльності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 бренду, 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долучення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нової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аудиторії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МійБанкМояКраїна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активніть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місяць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796">
                <a:tc>
                  <a:txBody>
                    <a:bodyPr/>
                    <a:lstStyle/>
                    <a:p>
                      <a:r>
                        <a:rPr lang="ru-RU" sz="700" dirty="0" err="1" smtClean="0">
                          <a:latin typeface="+mn-lt"/>
                        </a:rPr>
                        <a:t>Презентації</a:t>
                      </a:r>
                      <a:endParaRPr lang="ru-RU" sz="700" dirty="0">
                        <a:latin typeface="+mn-lt"/>
                      </a:endParaRPr>
                    </a:p>
                  </a:txBody>
                  <a:tcPr marL="91443" marR="91443" marT="34308" marB="34308" anchor="ctr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SlideShare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Поширення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провідних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сервісів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та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продуктів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поширення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повідопленнь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про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позитивні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зміни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банку,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підвищення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лояльності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 бренду,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поширення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загально-інформаційних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повідомлень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ощадбанкдіє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МійБанкМояКраїна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сервіси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продукти</a:t>
                      </a:r>
                      <a: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публікаці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/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місяць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49" marR="8149" marT="6477" marB="0" anchor="ctr">
                    <a:lnL w="19050" cap="flat" cmpd="sng" algn="ctr">
                      <a:solidFill>
                        <a:srgbClr val="95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6F5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71905" y="4760221"/>
            <a:ext cx="324084" cy="364663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900" dirty="0">
                <a:solidFill>
                  <a:srgbClr val="95C1E9"/>
                </a:solidFill>
                <a:ea typeface="MS PGothic" pitchFamily="34" charset="-128"/>
              </a:rPr>
              <a:t>…</a:t>
            </a:r>
            <a:endParaRPr kumimoji="1" lang="ru-RU" sz="1900" dirty="0">
              <a:solidFill>
                <a:srgbClr val="95C1E9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2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азвание 2"/>
          <p:cNvSpPr txBox="1">
            <a:spLocks/>
          </p:cNvSpPr>
          <p:nvPr/>
        </p:nvSpPr>
        <p:spPr bwMode="auto">
          <a:xfrm>
            <a:off x="506567" y="3230344"/>
            <a:ext cx="2846550" cy="1735014"/>
          </a:xfrm>
          <a:prstGeom prst="rect">
            <a:avLst/>
          </a:prstGeom>
          <a:solidFill>
            <a:srgbClr val="FF5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2" tIns="40816" rIns="81632" bIns="40816" anchor="ctr"/>
          <a:lstStyle>
            <a:lvl1pPr marL="292100" indent="-11113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1pPr>
            <a:lvl2pPr marL="292100" indent="-2921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2pPr>
            <a:lvl3pPr marL="292100" indent="-292100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3pPr>
            <a:lvl4pPr marL="292100" indent="-2921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4pPr>
            <a:lvl5pPr marL="292100" indent="-292100" eaLnBrk="0" hangingPunct="0">
              <a:spcBef>
                <a:spcPct val="20000"/>
              </a:spcBef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5pPr>
            <a:lvl6pPr marL="749300" indent="-2921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6pPr>
            <a:lvl7pPr marL="1206500" indent="-2921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7pPr>
            <a:lvl8pPr marL="1663700" indent="-2921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8pPr>
            <a:lvl9pPr marL="2120900" indent="-292100" defTabSz="5207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9pPr>
          </a:lstStyle>
          <a:p>
            <a:pPr defTabSz="407583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kumimoji="0" lang="ru-RU" altLang="ru-RU" sz="2200" b="1">
              <a:solidFill>
                <a:prstClr val="white"/>
              </a:solidFill>
            </a:endParaRPr>
          </a:p>
        </p:txBody>
      </p:sp>
      <p:sp>
        <p:nvSpPr>
          <p:cNvPr id="51203" name="Название 2"/>
          <p:cNvSpPr>
            <a:spLocks noGrp="1"/>
          </p:cNvSpPr>
          <p:nvPr>
            <p:ph type="title"/>
          </p:nvPr>
        </p:nvSpPr>
        <p:spPr>
          <a:xfrm>
            <a:off x="387055" y="322820"/>
            <a:ext cx="8413348" cy="1025677"/>
          </a:xfrm>
          <a:solidFill>
            <a:srgbClr val="92C1E9"/>
          </a:solidFill>
        </p:spPr>
        <p:txBody>
          <a:bodyPr/>
          <a:lstStyle/>
          <a:p>
            <a:pPr eaLnBrk="1" hangingPunct="1"/>
            <a:r>
              <a:rPr lang="ru-RU" altLang="ru-RU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контент-політика</a:t>
            </a:r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>
          <a:xfrm>
            <a:off x="703491" y="1491630"/>
            <a:ext cx="1965152" cy="2845061"/>
          </a:xfrm>
        </p:spPr>
        <p:txBody>
          <a:bodyPr lIns="0" tIns="0" rIns="0">
            <a:spAutoFit/>
          </a:bodyPr>
          <a:lstStyle/>
          <a:p>
            <a:pPr eaLnBrk="1" hangingPunct="1">
              <a:defRPr/>
            </a:pPr>
            <a:r>
              <a:rPr kumimoji="0" lang="uk-UA" altLang="zh-CN" b="1" dirty="0" err="1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гайдлайн</a:t>
            </a: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 та організація</a:t>
            </a:r>
          </a:p>
          <a:p>
            <a:pPr eaLnBrk="1" hangingPunct="1">
              <a:defRPr/>
            </a:pP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для підрозділів </a:t>
            </a:r>
          </a:p>
          <a:p>
            <a:pPr eaLnBrk="1" hangingPunct="1">
              <a:defRPr/>
            </a:pPr>
            <a:endParaRPr kumimoji="0" lang="uk-UA" altLang="zh-CN" b="1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контент-стратегія</a:t>
            </a:r>
            <a:endParaRPr kumimoji="0" lang="uk-UA" altLang="zh-CN" b="1" dirty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kumimoji="0" lang="uk-UA" altLang="zh-CN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медіа-план</a:t>
            </a: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т</a:t>
            </a: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ижневий </a:t>
            </a:r>
            <a:r>
              <a:rPr kumimoji="0" lang="uk-UA" altLang="zh-CN" b="1" dirty="0" err="1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контен-план</a:t>
            </a:r>
            <a:endParaRPr kumimoji="0" lang="uk-UA" altLang="zh-CN" b="1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kumimoji="0" lang="uk-UA" altLang="zh-CN" b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2055"/>
              </a:lnSpc>
              <a:defRPr/>
            </a:pPr>
            <a:endParaRPr kumimoji="0" lang="en-US" altLang="zh-CN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17" y="1592499"/>
            <a:ext cx="5447286" cy="29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9809211">
            <a:off x="5159860" y="3005465"/>
            <a:ext cx="2080975" cy="657050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800" b="1" dirty="0">
                <a:solidFill>
                  <a:srgbClr val="95C1E9"/>
                </a:solidFill>
                <a:ea typeface="MS PGothic" pitchFamily="34" charset="-128"/>
              </a:rPr>
              <a:t>example</a:t>
            </a:r>
            <a:endParaRPr kumimoji="1" lang="ru-RU" sz="3800" b="1" dirty="0">
              <a:solidFill>
                <a:srgbClr val="95C1E9"/>
              </a:solidFill>
              <a:ea typeface="MS PGothic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491" y="3333990"/>
            <a:ext cx="2513819" cy="1749657"/>
          </a:xfrm>
          <a:prstGeom prst="rect">
            <a:avLst/>
          </a:prstGeom>
          <a:noFill/>
        </p:spPr>
        <p:txBody>
          <a:bodyPr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300" b="1" dirty="0">
                <a:solidFill>
                  <a:prstClr val="white"/>
                </a:solidFill>
                <a:ea typeface="MS PGothic" pitchFamily="34" charset="-128"/>
              </a:rPr>
              <a:t>характеризує основні теми та звернення протягом одного місяця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1300" b="1" dirty="0">
              <a:solidFill>
                <a:prstClr val="white"/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узгоджується управлінням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маркетингу та реклами і управлінням </a:t>
            </a:r>
            <a:r>
              <a:rPr kumimoji="1" lang="uk-UA" sz="1100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зв</a:t>
            </a:r>
            <a:r>
              <a:rPr kumimoji="1" lang="en-US" sz="11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’</a:t>
            </a:r>
            <a:r>
              <a:rPr kumimoji="1" lang="ru-RU" sz="1100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язк</a:t>
            </a:r>
            <a:r>
              <a:rPr kumimoji="1" lang="uk-UA" sz="1100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ів</a:t>
            </a:r>
            <a:r>
              <a:rPr kumimoji="1" lang="uk-UA" sz="11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з </a:t>
            </a:r>
            <a:r>
              <a:rPr kumimoji="1" lang="uk-UA" sz="1100" dirty="0" err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громадскістю</a:t>
            </a:r>
            <a:endParaRPr kumimoji="1" lang="uk-UA" sz="1100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300" b="1" dirty="0">
              <a:solidFill>
                <a:prstClr val="white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8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619764" y="3502417"/>
            <a:ext cx="2967420" cy="1462940"/>
          </a:xfrm>
          <a:prstGeom prst="rect">
            <a:avLst/>
          </a:prstGeom>
          <a:solidFill>
            <a:srgbClr val="FF5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75" tIns="35788" rIns="71575" bIns="35788" anchor="ctr"/>
          <a:lstStyle/>
          <a:p>
            <a:pPr algn="ctr"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</a:endParaRPr>
          </a:p>
        </p:txBody>
      </p:sp>
      <p:sp>
        <p:nvSpPr>
          <p:cNvPr id="52227" name="Название 2"/>
          <p:cNvSpPr>
            <a:spLocks noGrp="1"/>
          </p:cNvSpPr>
          <p:nvPr>
            <p:ph type="title"/>
          </p:nvPr>
        </p:nvSpPr>
        <p:spPr>
          <a:xfrm>
            <a:off x="387055" y="322820"/>
            <a:ext cx="8413348" cy="1025677"/>
          </a:xfrm>
          <a:solidFill>
            <a:srgbClr val="92C1E9"/>
          </a:solidFill>
        </p:spPr>
        <p:txBody>
          <a:bodyPr/>
          <a:lstStyle/>
          <a:p>
            <a:pPr eaLnBrk="1" hangingPunct="1"/>
            <a:r>
              <a:rPr lang="ru-RU" altLang="ru-RU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контент-політика</a:t>
            </a:r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>
          <a:xfrm>
            <a:off x="703490" y="1520162"/>
            <a:ext cx="1965152" cy="2775811"/>
          </a:xfrm>
        </p:spPr>
        <p:txBody>
          <a:bodyPr lIns="0" tIns="0" rIns="0">
            <a:spAutoFit/>
          </a:bodyPr>
          <a:lstStyle/>
          <a:p>
            <a:pPr eaLnBrk="1" hangingPunct="1">
              <a:defRPr/>
            </a:pPr>
            <a:endParaRPr kumimoji="0" lang="uk-UA" altLang="zh-CN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 err="1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гайдлайн</a:t>
            </a: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 та організація</a:t>
            </a:r>
          </a:p>
          <a:p>
            <a:pPr eaLnBrk="1" hangingPunct="1">
              <a:defRPr/>
            </a:pP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для підрозділів </a:t>
            </a:r>
            <a:endParaRPr kumimoji="0" lang="uk-UA" altLang="zh-CN" b="1" dirty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kumimoji="0" lang="uk-UA" altLang="zh-CN" b="1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медіа-план на місяць</a:t>
            </a:r>
            <a:endParaRPr kumimoji="0" lang="en-US" altLang="zh-CN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т</a:t>
            </a:r>
            <a:r>
              <a:rPr kumimoji="0" lang="uk-UA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ижневий </a:t>
            </a:r>
            <a:r>
              <a:rPr kumimoji="0" lang="uk-UA" altLang="zh-C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контен-план</a:t>
            </a:r>
            <a:endParaRPr kumimoji="0" lang="uk-UA" altLang="zh-CN" b="1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endParaRPr kumimoji="0" lang="uk-UA" altLang="zh-CN" b="1" dirty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2055"/>
              </a:lnSpc>
              <a:defRPr/>
            </a:pPr>
            <a:endParaRPr kumimoji="0" lang="en-US" altLang="zh-CN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50" b="8670"/>
          <a:stretch>
            <a:fillRect/>
          </a:stretch>
        </p:blipFill>
        <p:spPr bwMode="auto">
          <a:xfrm>
            <a:off x="3217308" y="1389523"/>
            <a:ext cx="1970584" cy="323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9764" y="1641084"/>
            <a:ext cx="3429101" cy="626273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b="1" dirty="0">
                <a:solidFill>
                  <a:prstClr val="black"/>
                </a:solidFill>
                <a:ea typeface="MS PGothic" pitchFamily="34" charset="-128"/>
              </a:rPr>
              <a:t>публікації у сприятливий час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коли наші фани он-лайн</a:t>
            </a:r>
            <a:endParaRPr kumimoji="1" lang="ru-RU" dirty="0">
              <a:solidFill>
                <a:prstClr val="white">
                  <a:lumMod val="50000"/>
                </a:prstClr>
              </a:solidFill>
              <a:ea typeface="MS PGothic" pitchFamily="34" charset="-128"/>
            </a:endParaRPr>
          </a:p>
        </p:txBody>
      </p:sp>
      <p:graphicFrame>
        <p:nvGraphicFramePr>
          <p:cNvPr id="52232" name="Диаграмма 3"/>
          <p:cNvGraphicFramePr>
            <a:graphicFrameLocks/>
          </p:cNvGraphicFramePr>
          <p:nvPr/>
        </p:nvGraphicFramePr>
        <p:xfrm>
          <a:off x="5576307" y="2089142"/>
          <a:ext cx="3267557" cy="919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r:id="rId4" imgW="3822523" imgH="1353429" progId="Excel.Chart.8">
                  <p:embed/>
                </p:oleObj>
              </mc:Choice>
              <mc:Fallback>
                <p:oleObj r:id="rId4" imgW="3822523" imgH="13534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307" y="2089142"/>
                        <a:ext cx="3267557" cy="919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7344534" y="2352579"/>
            <a:ext cx="0" cy="346571"/>
          </a:xfrm>
          <a:prstGeom prst="line">
            <a:avLst/>
          </a:prstGeom>
          <a:ln w="9525">
            <a:solidFill>
              <a:srgbClr val="FF585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329148" y="2282402"/>
            <a:ext cx="0" cy="416749"/>
          </a:xfrm>
          <a:prstGeom prst="line">
            <a:avLst/>
          </a:prstGeom>
          <a:ln w="9525">
            <a:solidFill>
              <a:srgbClr val="FF585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975135" y="2352579"/>
            <a:ext cx="0" cy="346571"/>
          </a:xfrm>
          <a:prstGeom prst="line">
            <a:avLst/>
          </a:prstGeom>
          <a:ln w="9525">
            <a:solidFill>
              <a:srgbClr val="FF585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022220" y="2318030"/>
            <a:ext cx="0" cy="381120"/>
          </a:xfrm>
          <a:prstGeom prst="line">
            <a:avLst/>
          </a:prstGeom>
          <a:ln w="9525">
            <a:solidFill>
              <a:srgbClr val="FF585D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37" name="TextBox 25"/>
          <p:cNvSpPr txBox="1">
            <a:spLocks noChangeArrowheads="1"/>
          </p:cNvSpPr>
          <p:nvPr/>
        </p:nvSpPr>
        <p:spPr bwMode="auto">
          <a:xfrm>
            <a:off x="5619764" y="3061916"/>
            <a:ext cx="2967420" cy="241552"/>
          </a:xfrm>
          <a:prstGeom prst="rect">
            <a:avLst/>
          </a:prstGeom>
          <a:solidFill>
            <a:srgbClr val="FF5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sz="1100" b="1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між 15:00 та 17:00         між 21:00 та 23:00</a:t>
            </a:r>
            <a:endParaRPr kumimoji="1" lang="ru-RU" altLang="ru-RU" sz="1100" b="1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48783" y="3751819"/>
            <a:ext cx="1330770" cy="1118715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4200" b="1" dirty="0">
                <a:solidFill>
                  <a:prstClr val="white"/>
                </a:solidFill>
                <a:ea typeface="MS PGothic" pitchFamily="34" charset="-128"/>
              </a:rPr>
              <a:t>80%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300" b="1" dirty="0" err="1">
                <a:solidFill>
                  <a:prstClr val="white"/>
                </a:solidFill>
                <a:ea typeface="MS PGothic" pitchFamily="34" charset="-128"/>
              </a:rPr>
              <a:t>брендованого</a:t>
            </a:r>
            <a:r>
              <a:rPr kumimoji="1" lang="uk-UA" sz="1300" b="1" dirty="0">
                <a:solidFill>
                  <a:prstClr val="white"/>
                </a:solidFill>
                <a:ea typeface="MS PGothic" pitchFamily="34" charset="-128"/>
              </a:rPr>
              <a:t>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300" b="1" dirty="0">
                <a:solidFill>
                  <a:prstClr val="white"/>
                </a:solidFill>
                <a:ea typeface="MS PGothic" pitchFamily="34" charset="-128"/>
              </a:rPr>
              <a:t>контенту</a:t>
            </a:r>
            <a:endParaRPr kumimoji="1" lang="ru-RU" sz="1300" b="1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84281" y="3757217"/>
            <a:ext cx="1306726" cy="1118715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4200" b="1" dirty="0">
                <a:solidFill>
                  <a:prstClr val="white"/>
                </a:solidFill>
                <a:ea typeface="MS PGothic" pitchFamily="34" charset="-128"/>
              </a:rPr>
              <a:t>20%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300" b="1" dirty="0" err="1">
                <a:solidFill>
                  <a:prstClr val="white"/>
                </a:solidFill>
                <a:ea typeface="MS PGothic" pitchFamily="34" charset="-128"/>
              </a:rPr>
              <a:t>долучуючого</a:t>
            </a:r>
            <a:endParaRPr kumimoji="1" lang="uk-UA" sz="1300" b="1" dirty="0">
              <a:solidFill>
                <a:prstClr val="white"/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300" b="1" dirty="0">
                <a:solidFill>
                  <a:prstClr val="white"/>
                </a:solidFill>
                <a:ea typeface="MS PGothic" pitchFamily="34" charset="-128"/>
              </a:rPr>
              <a:t>контенту</a:t>
            </a:r>
            <a:endParaRPr kumimoji="1" lang="ru-RU" sz="1300" b="1" dirty="0">
              <a:solidFill>
                <a:prstClr val="white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2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0255" y="2660282"/>
            <a:ext cx="1572665" cy="586256"/>
          </a:xfrm>
          <a:prstGeom prst="rect">
            <a:avLst/>
          </a:prstGeom>
          <a:solidFill>
            <a:srgbClr val="95C1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75" tIns="35788" rIns="71575" bIns="35788" anchor="ctr"/>
          <a:lstStyle/>
          <a:p>
            <a:pPr algn="ctr"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</a:endParaRPr>
          </a:p>
        </p:txBody>
      </p:sp>
      <p:sp>
        <p:nvSpPr>
          <p:cNvPr id="53251" name="Название 2"/>
          <p:cNvSpPr>
            <a:spLocks noGrp="1"/>
          </p:cNvSpPr>
          <p:nvPr>
            <p:ph type="title"/>
          </p:nvPr>
        </p:nvSpPr>
        <p:spPr>
          <a:xfrm>
            <a:off x="387055" y="322820"/>
            <a:ext cx="8413348" cy="1025677"/>
          </a:xfrm>
          <a:solidFill>
            <a:srgbClr val="92C1E9"/>
          </a:solidFill>
        </p:spPr>
        <p:txBody>
          <a:bodyPr/>
          <a:lstStyle/>
          <a:p>
            <a:pPr eaLnBrk="1" hangingPunct="1"/>
            <a:r>
              <a:rPr lang="ru-RU" altLang="ru-RU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робота з негативом</a:t>
            </a:r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>
          <a:xfrm>
            <a:off x="703490" y="1520162"/>
            <a:ext cx="1965152" cy="1463144"/>
          </a:xfrm>
        </p:spPr>
        <p:txBody>
          <a:bodyPr lIns="0" tIns="0" rIns="0">
            <a:spAutoFit/>
          </a:bodyPr>
          <a:lstStyle/>
          <a:p>
            <a:pPr eaLnBrk="1" hangingPunct="1">
              <a:defRPr/>
            </a:pPr>
            <a:r>
              <a:rPr kumimoji="0" lang="uk-UA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м</a:t>
            </a:r>
            <a:r>
              <a:rPr kumimoji="0" lang="uk-UA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оніторинг коментарів,</a:t>
            </a:r>
          </a:p>
          <a:p>
            <a:pPr eaLnBrk="1" hangingPunct="1">
              <a:defRPr/>
            </a:pPr>
            <a:r>
              <a:rPr kumimoji="0" lang="uk-UA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з</a:t>
            </a:r>
            <a:r>
              <a:rPr kumimoji="0" lang="uk-UA" altLang="zh-C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вернень та скарг</a:t>
            </a:r>
            <a:endParaRPr kumimoji="0"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uk-UA" altLang="zh-CN" b="1" dirty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р</a:t>
            </a: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обота з </a:t>
            </a:r>
            <a:r>
              <a:rPr kumimoji="0" lang="uk-UA" altLang="zh-CN" b="1" dirty="0" err="1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опініон-лідерами</a:t>
            </a: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 та адвокатами бренду</a:t>
            </a:r>
            <a:endParaRPr kumimoji="0" lang="en-US" altLang="zh-CN" b="1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70" y="1529878"/>
            <a:ext cx="3886845" cy="97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0255" y="1456462"/>
            <a:ext cx="1776405" cy="3842538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реакція на </a:t>
            </a:r>
            <a:r>
              <a:rPr kumimoji="1" lang="uk-UA" sz="1200" dirty="0" err="1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зверненя</a:t>
            </a:r>
            <a:endParaRPr kumimoji="1" lang="uk-UA" sz="1200" dirty="0">
              <a:solidFill>
                <a:prstClr val="black">
                  <a:lumMod val="95000"/>
                  <a:lumOff val="5000"/>
                </a:prstClr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за підтримкою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профільних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департаментів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за відповідними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направленнями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1300" dirty="0">
              <a:solidFill>
                <a:prstClr val="black">
                  <a:lumMod val="95000"/>
                  <a:lumOff val="5000"/>
                </a:prstClr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300" b="1" dirty="0" err="1">
                <a:solidFill>
                  <a:prstClr val="white"/>
                </a:solidFill>
                <a:ea typeface="MS PGothic" pitchFamily="34" charset="-128"/>
              </a:rPr>
              <a:t>долучення</a:t>
            </a:r>
            <a:r>
              <a:rPr kumimoji="1" lang="uk-UA" sz="1300" b="1" dirty="0">
                <a:solidFill>
                  <a:prstClr val="white"/>
                </a:solidFill>
                <a:ea typeface="MS PGothic" pitchFamily="34" charset="-128"/>
              </a:rPr>
              <a:t> до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300" b="1" dirty="0">
                <a:solidFill>
                  <a:prstClr val="white"/>
                </a:solidFill>
                <a:ea typeface="MS PGothic" pitchFamily="34" charset="-128"/>
              </a:rPr>
              <a:t>обговорення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300" b="1" dirty="0">
                <a:solidFill>
                  <a:prstClr val="white"/>
                </a:solidFill>
                <a:ea typeface="MS PGothic" pitchFamily="34" charset="-128"/>
              </a:rPr>
              <a:t>«армії ощаду»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 smtClean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створення </a:t>
            </a:r>
            <a:endParaRPr kumimoji="1" lang="uk-UA" sz="1200" dirty="0">
              <a:solidFill>
                <a:prstClr val="black">
                  <a:lumMod val="95000"/>
                  <a:lumOff val="5000"/>
                </a:prstClr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універсального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документу популярних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коментарів та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рекомендацій щодо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відповідей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1200" dirty="0">
              <a:solidFill>
                <a:prstClr val="black">
                  <a:lumMod val="95000"/>
                  <a:lumOff val="5000"/>
                </a:prstClr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розробка сценарію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>
                    <a:lumMod val="95000"/>
                    <a:lumOff val="5000"/>
                  </a:prstClr>
                </a:solidFill>
                <a:ea typeface="MS PGothic" pitchFamily="34" charset="-128"/>
              </a:rPr>
              <a:t>поведінки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300" dirty="0">
              <a:solidFill>
                <a:prstClr val="black">
                  <a:lumMod val="95000"/>
                  <a:lumOff val="5000"/>
                </a:prstClr>
              </a:solidFill>
              <a:ea typeface="MS PGothic" pitchFamily="34" charset="-128"/>
            </a:endParaRPr>
          </a:p>
        </p:txBody>
      </p:sp>
      <p:pic>
        <p:nvPicPr>
          <p:cNvPr id="532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60" y="2756373"/>
            <a:ext cx="3886845" cy="116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71" y="4057362"/>
            <a:ext cx="3945243" cy="62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2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азвание 2"/>
          <p:cNvSpPr>
            <a:spLocks noGrp="1"/>
          </p:cNvSpPr>
          <p:nvPr>
            <p:ph type="title"/>
          </p:nvPr>
        </p:nvSpPr>
        <p:spPr>
          <a:xfrm>
            <a:off x="387055" y="322820"/>
            <a:ext cx="8413348" cy="1025677"/>
          </a:xfrm>
          <a:solidFill>
            <a:srgbClr val="92C1E9"/>
          </a:solidFill>
        </p:spPr>
        <p:txBody>
          <a:bodyPr/>
          <a:lstStyle/>
          <a:p>
            <a:pPr eaLnBrk="1" hangingPunct="1"/>
            <a:r>
              <a:rPr lang="ru-RU" altLang="ru-RU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робота з негативом</a:t>
            </a:r>
          </a:p>
        </p:txBody>
      </p:sp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>
          <a:xfrm>
            <a:off x="703490" y="1520163"/>
            <a:ext cx="1965152" cy="1426211"/>
          </a:xfrm>
        </p:spPr>
        <p:txBody>
          <a:bodyPr lIns="0" tIns="0" rIns="0">
            <a:spAutoFit/>
          </a:bodyPr>
          <a:lstStyle/>
          <a:p>
            <a:pPr eaLnBrk="1" hangingPunct="1">
              <a:defRPr/>
            </a:pPr>
            <a:r>
              <a:rPr kumimoji="0" lang="uk-UA" altLang="zh-CN" b="1" dirty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м</a:t>
            </a:r>
            <a:r>
              <a:rPr kumimoji="0" lang="uk-UA" altLang="zh-CN" b="1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  <a:ea typeface="SimSun" pitchFamily="2" charset="-122"/>
              </a:rPr>
              <a:t>оніторинг популярних звернень та скарг</a:t>
            </a:r>
            <a:endParaRPr kumimoji="0" lang="en-US" altLang="zh-CN" dirty="0" smtClean="0">
              <a:solidFill>
                <a:schemeClr val="bg1">
                  <a:lumMod val="85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defRPr/>
            </a:pPr>
            <a:r>
              <a:rPr kumimoji="0" lang="ru-RU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робота з </a:t>
            </a:r>
            <a:r>
              <a:rPr kumimoji="0" lang="ru-RU" altLang="zh-CN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опініон-лідерами</a:t>
            </a:r>
            <a:r>
              <a:rPr kumimoji="0" lang="ru-RU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ea typeface="SimSun" pitchFamily="2" charset="-122"/>
              </a:rPr>
              <a:t> та адвокатами бренду</a:t>
            </a: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  <a:p>
            <a:pPr eaLnBrk="1" hangingPunct="1">
              <a:lnSpc>
                <a:spcPts val="891"/>
              </a:lnSpc>
              <a:defRPr/>
            </a:pPr>
            <a:endParaRPr kumimoji="0" lang="en-US" altLang="zh-CN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  <a:ea typeface="SimSun" pitchFamily="2" charset="-122"/>
            </a:endParaRP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185" y="1348496"/>
            <a:ext cx="2883218" cy="343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80" y="4109187"/>
            <a:ext cx="1223636" cy="67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38" y="4109187"/>
            <a:ext cx="1629704" cy="67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09" y="4109187"/>
            <a:ext cx="1330925" cy="67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098" y="3012251"/>
            <a:ext cx="1992314" cy="1041771"/>
          </a:xfrm>
          <a:prstGeom prst="rect">
            <a:avLst/>
          </a:prstGeom>
          <a:noFill/>
        </p:spPr>
        <p:txBody>
          <a:bodyPr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Генерування позитивного контенту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з допомогою лідерів впливу у соціальних мережах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підвищує довіру до банку та поширює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позитивне враження.</a:t>
            </a:r>
            <a:endParaRPr kumimoji="1" lang="ru-RU" sz="9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376" y="3057598"/>
            <a:ext cx="61113" cy="778435"/>
          </a:xfrm>
          <a:prstGeom prst="rect">
            <a:avLst/>
          </a:prstGeom>
          <a:solidFill>
            <a:srgbClr val="FF58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575" tIns="35788" rIns="71575" bIns="35788" anchor="ctr"/>
          <a:lstStyle/>
          <a:p>
            <a:pPr algn="ctr"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8423" y="1515844"/>
            <a:ext cx="519651" cy="272330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300" b="1" dirty="0">
                <a:solidFill>
                  <a:srgbClr val="FF585D"/>
                </a:solidFill>
                <a:ea typeface="MS PGothic" pitchFamily="34" charset="-128"/>
              </a:rPr>
              <a:t>кейс</a:t>
            </a:r>
            <a:endParaRPr kumimoji="1" lang="ru-RU" sz="1300" b="1" dirty="0">
              <a:solidFill>
                <a:srgbClr val="FF585D"/>
              </a:solidFill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8422" y="1745812"/>
            <a:ext cx="2510580" cy="1595769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Журналісти, </a:t>
            </a:r>
            <a:r>
              <a:rPr kumimoji="1" lang="uk-UA" sz="900" dirty="0" err="1">
                <a:solidFill>
                  <a:prstClr val="black"/>
                </a:solidFill>
                <a:ea typeface="MS PGothic" pitchFamily="34" charset="-128"/>
              </a:rPr>
              <a:t>блогери</a:t>
            </a: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, активісти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запрошуються на прес-клуб або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дискусійний клуб «інклюзивне суспільство»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(відповідно їх вподобань) та пишуть свої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враження у соціальних мережах без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конкретних вказівок або рамок формату.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900" dirty="0">
              <a:solidFill>
                <a:prstClr val="black"/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Позитивні події завжди мають позитивний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«</a:t>
            </a:r>
            <a:r>
              <a:rPr kumimoji="1" lang="uk-UA" sz="900" dirty="0" err="1">
                <a:solidFill>
                  <a:prstClr val="black"/>
                </a:solidFill>
                <a:ea typeface="MS PGothic" pitchFamily="34" charset="-128"/>
              </a:rPr>
              <a:t>вау-ефект</a:t>
            </a: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».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900" dirty="0">
              <a:solidFill>
                <a:prstClr val="black"/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900" dirty="0">
                <a:solidFill>
                  <a:prstClr val="black"/>
                </a:solidFill>
                <a:ea typeface="MS PGothic" pitchFamily="34" charset="-128"/>
              </a:rPr>
              <a:t>Прогнозований показник – охоплення.</a:t>
            </a:r>
          </a:p>
        </p:txBody>
      </p:sp>
    </p:spTree>
    <p:extLst>
      <p:ext uri="{BB962C8B-B14F-4D97-AF65-F5344CB8AC3E}">
        <p14:creationId xmlns:p14="http://schemas.microsoft.com/office/powerpoint/2010/main" val="187151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азвание 2"/>
          <p:cNvSpPr>
            <a:spLocks noGrp="1"/>
          </p:cNvSpPr>
          <p:nvPr>
            <p:ph type="title"/>
          </p:nvPr>
        </p:nvSpPr>
        <p:spPr>
          <a:xfrm>
            <a:off x="387055" y="322820"/>
            <a:ext cx="8413348" cy="1025677"/>
          </a:xfrm>
          <a:solidFill>
            <a:srgbClr val="92C1E9"/>
          </a:solidFill>
        </p:spPr>
        <p:txBody>
          <a:bodyPr/>
          <a:lstStyle/>
          <a:p>
            <a:pPr eaLnBrk="1" hangingPunct="1"/>
            <a:r>
              <a:rPr lang="ru-RU" altLang="ru-RU" dirty="0" err="1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інструменти</a:t>
            </a:r>
            <a:r>
              <a:rPr lang="ru-RU" altLang="ru-RU" dirty="0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 </a:t>
            </a:r>
            <a:r>
              <a:rPr lang="ru-RU" altLang="ru-RU" dirty="0" err="1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просування</a:t>
            </a:r>
            <a:r>
              <a:rPr lang="ru-RU" altLang="ru-RU" dirty="0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 </a:t>
            </a:r>
            <a:r>
              <a:rPr lang="ru-RU" altLang="ru-RU" dirty="0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в </a:t>
            </a:r>
            <a:r>
              <a:rPr lang="en-US" altLang="ru-RU" dirty="0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FB</a:t>
            </a:r>
            <a:r>
              <a:rPr lang="en-US" altLang="ru-RU" dirty="0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/>
            </a:r>
            <a:br>
              <a:rPr lang="en-US" altLang="ru-RU" dirty="0" smtClean="0">
                <a:latin typeface="Trebuchet MS" pitchFamily="34" charset="0"/>
                <a:ea typeface="Arial" pitchFamily="34" charset="0"/>
                <a:cs typeface="Trebuchet MS" pitchFamily="34" charset="0"/>
              </a:rPr>
            </a:br>
            <a:r>
              <a:rPr lang="ru-RU" altLang="ru-RU" dirty="0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та </a:t>
            </a:r>
            <a:r>
              <a:rPr lang="ru-RU" altLang="ru-RU" dirty="0" err="1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їх</a:t>
            </a:r>
            <a:r>
              <a:rPr lang="ru-RU" altLang="ru-RU" dirty="0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 </a:t>
            </a:r>
            <a:r>
              <a:rPr lang="en-US" altLang="ru-RU" dirty="0" err="1" smtClean="0">
                <a:latin typeface="Trebuchet MS" pitchFamily="34" charset="0"/>
                <a:ea typeface="Arial" pitchFamily="34" charset="0"/>
                <a:cs typeface="Trebuchet MS" pitchFamily="34" charset="0"/>
              </a:rPr>
              <a:t>kpi</a:t>
            </a:r>
            <a:endParaRPr lang="ru-RU" altLang="ru-RU" dirty="0" smtClean="0">
              <a:latin typeface="Trebuchet MS" pitchFamily="34" charset="0"/>
              <a:ea typeface="Arial" pitchFamily="34" charset="0"/>
              <a:cs typeface="Trebuchet MS" pitchFamily="34" charset="0"/>
            </a:endParaRP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1" y="2422757"/>
            <a:ext cx="1910828" cy="12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40910" y="3873821"/>
            <a:ext cx="1561800" cy="626273"/>
          </a:xfrm>
          <a:prstGeom prst="rect">
            <a:avLst/>
          </a:prstGeom>
          <a:solidFill>
            <a:srgbClr val="95C1E9"/>
          </a:solidFill>
        </p:spPr>
        <p:txBody>
          <a:bodyPr lIns="71575" tIns="35788" rIns="71575" bIns="35788">
            <a:spAutoFit/>
          </a:bodyPr>
          <a:lstStyle/>
          <a:p>
            <a:pPr algn="r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b="1" dirty="0">
                <a:solidFill>
                  <a:prstClr val="white"/>
                </a:solidFill>
                <a:ea typeface="MS PGothic" pitchFamily="34" charset="-128"/>
              </a:rPr>
              <a:t>кількість нових фанів</a:t>
            </a:r>
            <a:endParaRPr kumimoji="1" lang="ru-RU" b="1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2890" y="1759846"/>
            <a:ext cx="1660989" cy="687828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dirty="0">
                <a:solidFill>
                  <a:prstClr val="black"/>
                </a:solidFill>
                <a:ea typeface="MS PGothic" pitchFamily="34" charset="-128"/>
              </a:rPr>
              <a:t>offer claim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для просування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конкретних пропозицій</a:t>
            </a:r>
            <a:endParaRPr kumimoji="1" lang="ru-RU" sz="1100" dirty="0">
              <a:solidFill>
                <a:prstClr val="white">
                  <a:lumMod val="50000"/>
                </a:prstClr>
              </a:solidFill>
              <a:ea typeface="MS PGothic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6210" y="1754449"/>
            <a:ext cx="1802053" cy="857105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dirty="0">
                <a:solidFill>
                  <a:prstClr val="black"/>
                </a:solidFill>
                <a:ea typeface="MS PGothic" pitchFamily="34" charset="-128"/>
              </a:rPr>
              <a:t>post boost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як інструмент </a:t>
            </a:r>
            <a:endParaRPr kumimoji="1" lang="en-US" sz="1100" dirty="0">
              <a:solidFill>
                <a:prstClr val="white">
                  <a:lumMod val="50000"/>
                </a:prstClr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охоплення та просування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окремих публікацій</a:t>
            </a:r>
            <a:endParaRPr kumimoji="1" lang="ru-RU" sz="1100" dirty="0">
              <a:solidFill>
                <a:prstClr val="white">
                  <a:lumMod val="50000"/>
                </a:prstClr>
              </a:solidFill>
              <a:ea typeface="MS PGothic" pitchFamily="34" charset="-128"/>
            </a:endParaRPr>
          </a:p>
        </p:txBody>
      </p:sp>
      <p:pic>
        <p:nvPicPr>
          <p:cNvPr id="5530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10" y="2562035"/>
            <a:ext cx="2223188" cy="110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7086" y="3846830"/>
            <a:ext cx="1935274" cy="903272"/>
          </a:xfrm>
          <a:prstGeom prst="rect">
            <a:avLst/>
          </a:prstGeom>
          <a:solidFill>
            <a:srgbClr val="FDAA63"/>
          </a:solidFill>
        </p:spPr>
        <p:txBody>
          <a:bodyPr lIns="71575" tIns="35788" rIns="71575" bIns="35788">
            <a:spAutoFit/>
          </a:bodyPr>
          <a:lstStyle/>
          <a:p>
            <a:pPr algn="r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 err="1">
                <a:solidFill>
                  <a:prstClr val="white"/>
                </a:solidFill>
                <a:ea typeface="MS PGothic" pitchFamily="34" charset="-128"/>
              </a:rPr>
              <a:t>конверсія</a:t>
            </a:r>
            <a:r>
              <a:rPr kumimoji="1" lang="ru-RU" b="1" dirty="0">
                <a:solidFill>
                  <a:prstClr val="white"/>
                </a:solidFill>
                <a:ea typeface="MS PGothic" pitchFamily="34" charset="-128"/>
              </a:rPr>
              <a:t> на сайт,</a:t>
            </a:r>
          </a:p>
          <a:p>
            <a:pPr algn="r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b="1" dirty="0" err="1">
                <a:solidFill>
                  <a:prstClr val="white"/>
                </a:solidFill>
                <a:ea typeface="MS PGothic" pitchFamily="34" charset="-128"/>
              </a:rPr>
              <a:t>ліди</a:t>
            </a:r>
            <a:endParaRPr kumimoji="1" lang="ru-RU" b="1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6210" y="3873821"/>
            <a:ext cx="2223188" cy="626273"/>
          </a:xfrm>
          <a:prstGeom prst="rect">
            <a:avLst/>
          </a:prstGeom>
          <a:solidFill>
            <a:srgbClr val="FF585D"/>
          </a:solidFill>
        </p:spPr>
        <p:txBody>
          <a:bodyPr lIns="71575" tIns="35788" rIns="71575" bIns="35788">
            <a:spAutoFit/>
          </a:bodyPr>
          <a:lstStyle/>
          <a:p>
            <a:pPr algn="r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b="1" dirty="0">
                <a:solidFill>
                  <a:prstClr val="white"/>
                </a:solidFill>
                <a:ea typeface="MS PGothic" pitchFamily="34" charset="-128"/>
              </a:rPr>
              <a:t>охоплення</a:t>
            </a:r>
          </a:p>
          <a:p>
            <a:pPr algn="r"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b="1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0910" y="1754448"/>
            <a:ext cx="1636944" cy="687828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b="1" dirty="0">
                <a:solidFill>
                  <a:prstClr val="black"/>
                </a:solidFill>
                <a:ea typeface="MS PGothic" pitchFamily="34" charset="-128"/>
              </a:rPr>
              <a:t>page promote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як </a:t>
            </a:r>
            <a:r>
              <a:rPr kumimoji="1" lang="ru-RU" sz="1100" dirty="0" err="1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інструмент</a:t>
            </a:r>
            <a:r>
              <a:rPr kumimoji="1" lang="ru-RU" sz="11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для </a:t>
            </a:r>
            <a:r>
              <a:rPr kumimoji="1" lang="uk-UA" sz="11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приросту фанів</a:t>
            </a:r>
            <a:endParaRPr kumimoji="1" lang="ru-RU" sz="1100" dirty="0">
              <a:solidFill>
                <a:prstClr val="white">
                  <a:lumMod val="50000"/>
                </a:prstClr>
              </a:solidFill>
              <a:ea typeface="MS PGothic" pitchFamily="34" charset="-128"/>
            </a:endParaRPr>
          </a:p>
        </p:txBody>
      </p:sp>
      <p:pic>
        <p:nvPicPr>
          <p:cNvPr id="553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25" y="2535042"/>
            <a:ext cx="1601185" cy="124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0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err="1"/>
              <a:t>Коротеньке</a:t>
            </a:r>
            <a:r>
              <a:rPr lang="ru-RU" sz="2000" b="1" dirty="0"/>
              <a:t> </a:t>
            </a:r>
            <a:r>
              <a:rPr lang="ru-RU" sz="2000" b="1" dirty="0" err="1"/>
              <a:t>представлення</a:t>
            </a: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6" y="843558"/>
            <a:ext cx="5591698" cy="105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3536" y="1223723"/>
            <a:ext cx="2520280" cy="3693299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defTabSz="914193"/>
            <a:r>
              <a:rPr lang="ru-RU" dirty="0" smtClean="0">
                <a:solidFill>
                  <a:prstClr val="black"/>
                </a:solidFill>
              </a:rPr>
              <a:t>2005-2014 – начальник </a:t>
            </a:r>
            <a:r>
              <a:rPr lang="ru-RU" dirty="0" err="1" smtClean="0">
                <a:solidFill>
                  <a:prstClr val="black"/>
                </a:solidFill>
              </a:rPr>
              <a:t>управл</a:t>
            </a:r>
            <a:r>
              <a:rPr lang="uk-UA" dirty="0" err="1" smtClean="0">
                <a:solidFill>
                  <a:prstClr val="black"/>
                </a:solidFill>
              </a:rPr>
              <a:t>іння</a:t>
            </a:r>
            <a:r>
              <a:rPr lang="uk-UA" dirty="0" smtClean="0">
                <a:solidFill>
                  <a:prstClr val="black"/>
                </a:solidFill>
              </a:rPr>
              <a:t> маркетингу та аналізу РБ «Аваль»</a:t>
            </a:r>
          </a:p>
          <a:p>
            <a:pPr defTabSz="914193"/>
            <a:endParaRPr lang="uk-UA" dirty="0" smtClean="0">
              <a:solidFill>
                <a:prstClr val="black"/>
              </a:solidFill>
            </a:endParaRPr>
          </a:p>
          <a:p>
            <a:pPr defTabSz="914193"/>
            <a:r>
              <a:rPr lang="uk-UA" dirty="0" smtClean="0">
                <a:solidFill>
                  <a:prstClr val="black"/>
                </a:solidFill>
              </a:rPr>
              <a:t>2014-2016 </a:t>
            </a:r>
          </a:p>
          <a:p>
            <a:pPr defTabSz="914193"/>
            <a:r>
              <a:rPr lang="uk-UA" dirty="0" smtClean="0">
                <a:solidFill>
                  <a:prstClr val="black"/>
                </a:solidFill>
              </a:rPr>
              <a:t>Директор з маркетингу «Ощадбанк»</a:t>
            </a:r>
          </a:p>
          <a:p>
            <a:pPr defTabSz="914193"/>
            <a:endParaRPr lang="uk-UA" dirty="0" smtClean="0">
              <a:solidFill>
                <a:prstClr val="black"/>
              </a:solidFill>
            </a:endParaRPr>
          </a:p>
          <a:p>
            <a:pPr defTabSz="914193"/>
            <a:r>
              <a:rPr lang="uk-UA" dirty="0" smtClean="0">
                <a:solidFill>
                  <a:prstClr val="black"/>
                </a:solidFill>
              </a:rPr>
              <a:t>2016 - … </a:t>
            </a:r>
          </a:p>
          <a:p>
            <a:pPr defTabSz="914193"/>
            <a:r>
              <a:rPr lang="uk-UA" dirty="0" smtClean="0">
                <a:solidFill>
                  <a:prstClr val="black"/>
                </a:solidFill>
              </a:rPr>
              <a:t>СМО</a:t>
            </a:r>
          </a:p>
          <a:p>
            <a:pPr defTabSz="914193"/>
            <a:r>
              <a:rPr lang="uk-UA" dirty="0" smtClean="0">
                <a:solidFill>
                  <a:prstClr val="black"/>
                </a:solidFill>
              </a:rPr>
              <a:t>«Укрпошта»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362231"/>
            <a:ext cx="5904656" cy="369324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6" rIns="91430" bIns="45716" rtlCol="0">
            <a:spAutoFit/>
          </a:bodyPr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0" y="1546893"/>
            <a:ext cx="5540736" cy="336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6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Название 2"/>
          <p:cNvSpPr>
            <a:spLocks noGrp="1"/>
          </p:cNvSpPr>
          <p:nvPr>
            <p:ph type="title"/>
          </p:nvPr>
        </p:nvSpPr>
        <p:spPr>
          <a:xfrm>
            <a:off x="387055" y="322820"/>
            <a:ext cx="8413348" cy="1025677"/>
          </a:xfrm>
          <a:solidFill>
            <a:srgbClr val="92C1E9"/>
          </a:solidFill>
        </p:spPr>
        <p:txBody>
          <a:bodyPr/>
          <a:lstStyle/>
          <a:p>
            <a:pPr eaLnBrk="1" hangingPunct="1">
              <a:defRPr/>
            </a:pPr>
            <a:r>
              <a:rPr lang="uk-UA" altLang="ru-RU" dirty="0">
                <a:latin typeface="+mn-lt"/>
                <a:cs typeface="Trebuchet MS" pitchFamily="34" charset="0"/>
              </a:rPr>
              <a:t>ц</a:t>
            </a:r>
            <a:r>
              <a:rPr lang="uk-UA" altLang="ru-RU" dirty="0" smtClean="0">
                <a:latin typeface="+mn-lt"/>
                <a:cs typeface="Trebuchet MS" pitchFamily="34" charset="0"/>
              </a:rPr>
              <a:t>ілі / </a:t>
            </a:r>
            <a:r>
              <a:rPr lang="en-US" altLang="ru-RU" dirty="0" err="1" smtClean="0">
                <a:latin typeface="+mn-lt"/>
                <a:cs typeface="Trebuchet MS" pitchFamily="34" charset="0"/>
              </a:rPr>
              <a:t>kpi</a:t>
            </a:r>
            <a:endParaRPr lang="ru-RU" altLang="ru-RU" dirty="0" smtClean="0">
              <a:latin typeface="+mn-lt"/>
              <a:cs typeface="Trebuchet MS" pitchFamily="34" charset="0"/>
            </a:endParaRPr>
          </a:p>
        </p:txBody>
      </p:sp>
      <p:pic>
        <p:nvPicPr>
          <p:cNvPr id="56323" name="Picture 2" descr="C:\Users\LoginovAO\Desktop\Нова візуальна концепція\logo3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10" y="4786134"/>
            <a:ext cx="897695" cy="35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30154" y="2429235"/>
            <a:ext cx="1764155" cy="0"/>
          </a:xfrm>
          <a:prstGeom prst="line">
            <a:avLst/>
          </a:prstGeom>
          <a:ln w="111125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00224" y="1785758"/>
            <a:ext cx="1374052" cy="349274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algn="ctr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b="1" dirty="0" err="1">
                <a:solidFill>
                  <a:prstClr val="black"/>
                </a:solidFill>
                <a:ea typeface="MS PGothic" pitchFamily="34" charset="-128"/>
              </a:rPr>
              <a:t>Долучення</a:t>
            </a:r>
            <a:endParaRPr kumimoji="1" lang="ru-RU" dirty="0">
              <a:solidFill>
                <a:prstClr val="black"/>
              </a:solidFill>
              <a:ea typeface="MS PGothic" pitchFamily="34" charset="-128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80865" y="2436793"/>
            <a:ext cx="1764155" cy="0"/>
          </a:xfrm>
          <a:prstGeom prst="line">
            <a:avLst/>
          </a:prstGeom>
          <a:ln w="111125">
            <a:solidFill>
              <a:srgbClr val="FDA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42441" y="2423837"/>
            <a:ext cx="1764155" cy="0"/>
          </a:xfrm>
          <a:prstGeom prst="line">
            <a:avLst/>
          </a:prstGeom>
          <a:ln w="111125">
            <a:solidFill>
              <a:srgbClr val="95C1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9993" y="1801953"/>
            <a:ext cx="1444584" cy="349274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algn="ctr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b="1" dirty="0">
                <a:solidFill>
                  <a:prstClr val="black"/>
                </a:solidFill>
                <a:ea typeface="MS PGothic" pitchFamily="34" charset="-128"/>
              </a:rPr>
              <a:t>Охоплення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42405" y="1801953"/>
            <a:ext cx="2143493" cy="349274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b="1" dirty="0">
                <a:solidFill>
                  <a:prstClr val="black"/>
                </a:solidFill>
                <a:ea typeface="MS PGothic" pitchFamily="34" charset="-128"/>
              </a:rPr>
              <a:t>Зворотній </a:t>
            </a:r>
            <a:r>
              <a:rPr kumimoji="1" lang="uk-UA" b="1" dirty="0" err="1">
                <a:solidFill>
                  <a:prstClr val="black"/>
                </a:solidFill>
                <a:ea typeface="MS PGothic" pitchFamily="34" charset="-128"/>
              </a:rPr>
              <a:t>зв</a:t>
            </a:r>
            <a:r>
              <a:rPr kumimoji="1" lang="en-US" b="1" dirty="0">
                <a:solidFill>
                  <a:prstClr val="black"/>
                </a:solidFill>
                <a:ea typeface="MS PGothic" pitchFamily="34" charset="-128"/>
              </a:rPr>
              <a:t>’</a:t>
            </a:r>
            <a:r>
              <a:rPr kumimoji="1" lang="ru-RU" b="1" dirty="0" err="1">
                <a:solidFill>
                  <a:prstClr val="black"/>
                </a:solidFill>
                <a:ea typeface="MS PGothic" pitchFamily="34" charset="-128"/>
              </a:rPr>
              <a:t>язок</a:t>
            </a:r>
            <a:endParaRPr kumimoji="1" lang="ru-RU" b="1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29258" y="2487537"/>
            <a:ext cx="1745948" cy="918661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00" dirty="0" err="1">
                <a:solidFill>
                  <a:prstClr val="black"/>
                </a:solidFill>
                <a:ea typeface="MS PGothic" pitchFamily="34" charset="-128"/>
              </a:rPr>
              <a:t>Вподобання</a:t>
            </a:r>
            <a:r>
              <a:rPr kumimoji="1" lang="ru-RU" sz="1100" dirty="0">
                <a:solidFill>
                  <a:prstClr val="black"/>
                </a:solidFill>
                <a:ea typeface="MS PGothic" pitchFamily="34" charset="-128"/>
              </a:rPr>
              <a:t> +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00" dirty="0" err="1">
                <a:solidFill>
                  <a:prstClr val="black"/>
                </a:solidFill>
                <a:ea typeface="MS PGothic" pitchFamily="34" charset="-128"/>
              </a:rPr>
              <a:t>комментарі</a:t>
            </a:r>
            <a:r>
              <a:rPr kumimoji="1" lang="ru-RU" sz="1100" dirty="0">
                <a:solidFill>
                  <a:prstClr val="black"/>
                </a:solidFill>
                <a:ea typeface="MS PGothic" pitchFamily="34" charset="-128"/>
              </a:rPr>
              <a:t> +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00" dirty="0" err="1">
                <a:solidFill>
                  <a:prstClr val="black"/>
                </a:solidFill>
                <a:ea typeface="MS PGothic" pitchFamily="34" charset="-128"/>
              </a:rPr>
              <a:t>шейри</a:t>
            </a:r>
            <a:r>
              <a:rPr kumimoji="1" lang="ru-RU" sz="11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r>
              <a:rPr kumimoji="1" lang="ru-RU" sz="1100" b="1" dirty="0">
                <a:solidFill>
                  <a:prstClr val="black"/>
                </a:solidFill>
                <a:ea typeface="MS PGothic" pitchFamily="34" charset="-128"/>
              </a:rPr>
              <a:t>\</a:t>
            </a:r>
            <a:r>
              <a:rPr kumimoji="1" lang="ru-RU" sz="1100" dirty="0">
                <a:solidFill>
                  <a:prstClr val="black"/>
                </a:solidFill>
                <a:ea typeface="MS PGothic" pitchFamily="34" charset="-128"/>
              </a:rPr>
              <a:t> к</a:t>
            </a:r>
            <a:r>
              <a:rPr kumimoji="1" lang="uk-UA" sz="1100" dirty="0" err="1">
                <a:solidFill>
                  <a:prstClr val="black"/>
                </a:solidFill>
                <a:ea typeface="MS PGothic" pitchFamily="34" charset="-128"/>
              </a:rPr>
              <a:t>ількість</a:t>
            </a: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 фанів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b="1" dirty="0">
                <a:solidFill>
                  <a:prstClr val="black"/>
                </a:solidFill>
                <a:ea typeface="MS PGothic" pitchFamily="34" charset="-128"/>
              </a:rPr>
              <a:t>х </a:t>
            </a: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100 = % </a:t>
            </a:r>
            <a:r>
              <a:rPr kumimoji="1" lang="ru-RU" sz="1100" dirty="0" err="1">
                <a:solidFill>
                  <a:prstClr val="black"/>
                </a:solidFill>
                <a:ea typeface="MS PGothic" pitchFamily="34" charset="-128"/>
              </a:rPr>
              <a:t>долучення</a:t>
            </a:r>
            <a:r>
              <a:rPr kumimoji="1" lang="ru-RU" sz="1100" dirty="0">
                <a:solidFill>
                  <a:prstClr val="black"/>
                </a:solidFill>
                <a:ea typeface="MS PGothic" pitchFamily="34" charset="-128"/>
              </a:rPr>
              <a:t>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00" dirty="0">
                <a:solidFill>
                  <a:prstClr val="black"/>
                </a:solidFill>
                <a:ea typeface="MS PGothic" pitchFamily="34" charset="-128"/>
              </a:rPr>
              <a:t>до </a:t>
            </a:r>
            <a:r>
              <a:rPr kumimoji="1" lang="ru-RU" sz="1100" dirty="0" err="1">
                <a:solidFill>
                  <a:prstClr val="black"/>
                </a:solidFill>
                <a:ea typeface="MS PGothic" pitchFamily="34" charset="-128"/>
              </a:rPr>
              <a:t>публ</a:t>
            </a:r>
            <a:r>
              <a:rPr kumimoji="1" lang="uk-UA" sz="1100" dirty="0" err="1">
                <a:solidFill>
                  <a:prstClr val="black"/>
                </a:solidFill>
                <a:ea typeface="MS PGothic" pitchFamily="34" charset="-128"/>
              </a:rPr>
              <a:t>ікацій</a:t>
            </a: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.</a:t>
            </a:r>
            <a:r>
              <a:rPr kumimoji="1" lang="ru-RU" sz="1100" dirty="0">
                <a:solidFill>
                  <a:prstClr val="black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154" y="2477821"/>
            <a:ext cx="1531146" cy="918661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Якісний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та кількісний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приріст рекламними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та органічними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інструментами.</a:t>
            </a:r>
            <a:endParaRPr kumimoji="1" lang="ru-RU" sz="11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2441" y="2477820"/>
            <a:ext cx="1513512" cy="1087938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Актуалізація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цінностей банку </a:t>
            </a:r>
            <a:r>
              <a:rPr kumimoji="1" lang="ru-RU" sz="1100" dirty="0">
                <a:solidFill>
                  <a:prstClr val="black"/>
                </a:solidFill>
                <a:ea typeface="MS PGothic" pitchFamily="34" charset="-128"/>
              </a:rPr>
              <a:t>та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поширення знання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нових комунікацій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бренду та продуктів.</a:t>
            </a:r>
            <a:endParaRPr kumimoji="1" lang="ru-RU" sz="1100" dirty="0">
              <a:solidFill>
                <a:prstClr val="black"/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1100" dirty="0">
              <a:solidFill>
                <a:prstClr val="black"/>
              </a:solidFill>
              <a:ea typeface="MS PGothic" pitchFamily="34" charset="-128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722532" y="2429235"/>
            <a:ext cx="1762797" cy="0"/>
          </a:xfrm>
          <a:prstGeom prst="line">
            <a:avLst/>
          </a:prstGeom>
          <a:ln w="111125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22532" y="2483219"/>
            <a:ext cx="1636944" cy="918661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Коментарі, звернення,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uk-UA" sz="1100" dirty="0">
              <a:solidFill>
                <a:prstClr val="black"/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Створення контенту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в форматі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black"/>
                </a:solidFill>
                <a:ea typeface="MS PGothic" pitchFamily="34" charset="-128"/>
              </a:rPr>
              <a:t>питання-відповідь.</a:t>
            </a:r>
            <a:endParaRPr kumimoji="1" lang="ru-RU" sz="11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0154" y="1801953"/>
            <a:ext cx="2229979" cy="687828"/>
          </a:xfrm>
          <a:prstGeom prst="rect">
            <a:avLst/>
          </a:prstGeom>
        </p:spPr>
        <p:txBody>
          <a:bodyPr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b="1" dirty="0" err="1">
                <a:solidFill>
                  <a:prstClr val="black"/>
                </a:solidFill>
                <a:ea typeface="MS PGothic" pitchFamily="34" charset="-128"/>
              </a:rPr>
              <a:t>Пририріст</a:t>
            </a:r>
            <a:endParaRPr kumimoji="1" lang="ru-RU" b="1" dirty="0">
              <a:solidFill>
                <a:prstClr val="black"/>
              </a:solidFill>
              <a:ea typeface="MS PGothic" pitchFamily="34" charset="-128"/>
            </a:endParaRP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00" dirty="0" err="1">
                <a:solidFill>
                  <a:prstClr val="white">
                    <a:lumMod val="75000"/>
                  </a:prstClr>
                </a:solidFill>
                <a:ea typeface="MS PGothic" pitchFamily="34" charset="-128"/>
              </a:rPr>
              <a:t>підписників</a:t>
            </a:r>
            <a:r>
              <a:rPr kumimoji="1" lang="ru-RU" sz="1100" dirty="0">
                <a:solidFill>
                  <a:prstClr val="white">
                    <a:lumMod val="75000"/>
                  </a:prstClr>
                </a:solidFill>
                <a:ea typeface="MS PGothic" pitchFamily="34" charset="-128"/>
              </a:rPr>
              <a:t>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00" dirty="0" err="1">
                <a:solidFill>
                  <a:prstClr val="white">
                    <a:lumMod val="75000"/>
                  </a:prstClr>
                </a:solidFill>
                <a:ea typeface="MS PGothic" pitchFamily="34" charset="-128"/>
              </a:rPr>
              <a:t>спільнот</a:t>
            </a:r>
            <a:endParaRPr kumimoji="1" lang="ru-RU" sz="1100" dirty="0">
              <a:solidFill>
                <a:prstClr val="white">
                  <a:lumMod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0118" y="3412806"/>
            <a:ext cx="1146425" cy="810939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algn="just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600" dirty="0">
                <a:solidFill>
                  <a:srgbClr val="95C1E9"/>
                </a:solidFill>
                <a:ea typeface="MS PGothic" pitchFamily="34" charset="-128"/>
              </a:rPr>
              <a:t>до1 </a:t>
            </a:r>
            <a:r>
              <a:rPr kumimoji="1" lang="uk-UA" sz="1600" dirty="0" smtClean="0">
                <a:solidFill>
                  <a:srgbClr val="95C1E9"/>
                </a:solidFill>
                <a:ea typeface="MS PGothic" pitchFamily="34" charset="-128"/>
              </a:rPr>
              <a:t>млн. </a:t>
            </a:r>
            <a:endParaRPr kumimoji="1" lang="uk-UA" sz="1600" dirty="0">
              <a:solidFill>
                <a:srgbClr val="95C1E9"/>
              </a:solidFill>
              <a:ea typeface="MS PGothic" pitchFamily="34" charset="-128"/>
            </a:endParaRPr>
          </a:p>
          <a:p>
            <a:pPr algn="just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600" dirty="0">
                <a:solidFill>
                  <a:srgbClr val="95C1E9"/>
                </a:solidFill>
                <a:ea typeface="MS PGothic" pitchFamily="34" charset="-128"/>
              </a:rPr>
              <a:t>охоплених</a:t>
            </a:r>
            <a:endParaRPr kumimoji="1" lang="ru-RU" sz="1600" dirty="0">
              <a:solidFill>
                <a:srgbClr val="95C1E9"/>
              </a:solidFill>
              <a:ea typeface="MS PGothic" pitchFamily="34" charset="-128"/>
            </a:endParaRPr>
          </a:p>
          <a:p>
            <a:pPr algn="just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600" dirty="0">
                <a:solidFill>
                  <a:srgbClr val="95C1E9"/>
                </a:solidFill>
                <a:ea typeface="MS PGothic" pitchFamily="34" charset="-128"/>
              </a:rPr>
              <a:t>на місяць</a:t>
            </a:r>
          </a:p>
        </p:txBody>
      </p:sp>
      <p:sp>
        <p:nvSpPr>
          <p:cNvPr id="56337" name="TextBox 6"/>
          <p:cNvSpPr txBox="1">
            <a:spLocks noChangeArrowheads="1"/>
          </p:cNvSpPr>
          <p:nvPr/>
        </p:nvSpPr>
        <p:spPr bwMode="auto">
          <a:xfrm>
            <a:off x="590099" y="3412806"/>
            <a:ext cx="1420538" cy="81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575" tIns="35788" rIns="71575" bIns="35788">
            <a:spAutoFit/>
          </a:bodyPr>
          <a:lstStyle/>
          <a:p>
            <a:pPr algn="just"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sz="1600" dirty="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3</a:t>
            </a:r>
            <a:r>
              <a:rPr kumimoji="1" lang="en-US" altLang="ru-RU" sz="1600" dirty="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3</a:t>
            </a:r>
            <a:r>
              <a:rPr kumimoji="1" lang="uk-UA" altLang="ru-RU" sz="1600" dirty="0" smtClean="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  <a:p>
            <a:pPr algn="just"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sz="1600" dirty="0" smtClean="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тисячі     фанів </a:t>
            </a:r>
          </a:p>
          <a:p>
            <a:pPr algn="just"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sz="1600" dirty="0" smtClean="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до кінця року</a:t>
            </a:r>
            <a:endParaRPr kumimoji="1" lang="ru-RU" altLang="ru-RU" sz="1600" dirty="0" smtClean="0">
              <a:solidFill>
                <a:srgbClr val="FF585D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5917" y="3471210"/>
            <a:ext cx="2492948" cy="810939"/>
          </a:xfrm>
          <a:prstGeom prst="rect">
            <a:avLst/>
          </a:prstGeom>
          <a:noFill/>
        </p:spPr>
        <p:txBody>
          <a:bodyPr wrap="none" lIns="71575" tIns="35788" rIns="71575" bIns="35788">
            <a:spAutoFit/>
          </a:bodyPr>
          <a:lstStyle/>
          <a:p>
            <a:pPr lvl="1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600" dirty="0" smtClean="0">
                <a:solidFill>
                  <a:srgbClr val="FDAA63"/>
                </a:solidFill>
                <a:ea typeface="MS PGothic" pitchFamily="34" charset="-128"/>
              </a:rPr>
              <a:t>min</a:t>
            </a:r>
            <a:r>
              <a:rPr kumimoji="1" lang="uk-UA" sz="1600" dirty="0" smtClean="0">
                <a:solidFill>
                  <a:srgbClr val="FDAA63"/>
                </a:solidFill>
                <a:ea typeface="MS PGothic" pitchFamily="34" charset="-128"/>
              </a:rPr>
              <a:t>12%</a:t>
            </a:r>
          </a:p>
          <a:p>
            <a:pPr lvl="1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600" dirty="0" smtClean="0">
                <a:solidFill>
                  <a:srgbClr val="FDAA63"/>
                </a:solidFill>
                <a:ea typeface="MS PGothic" pitchFamily="34" charset="-128"/>
              </a:rPr>
              <a:t>постійно долучених</a:t>
            </a:r>
          </a:p>
          <a:p>
            <a:pPr lvl="1" defTabSz="4075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600" dirty="0" smtClean="0">
                <a:solidFill>
                  <a:srgbClr val="FDAA63"/>
                </a:solidFill>
                <a:ea typeface="MS PGothic" pitchFamily="34" charset="-128"/>
              </a:rPr>
              <a:t>користувачів</a:t>
            </a:r>
            <a:endParaRPr kumimoji="1" lang="ru-RU" sz="1600" dirty="0">
              <a:solidFill>
                <a:srgbClr val="FDAA63"/>
              </a:solidFill>
              <a:ea typeface="MS PGothic" pitchFamily="34" charset="-128"/>
            </a:endParaRPr>
          </a:p>
        </p:txBody>
      </p:sp>
      <p:sp>
        <p:nvSpPr>
          <p:cNvPr id="56339" name="TextBox 10"/>
          <p:cNvSpPr txBox="1">
            <a:spLocks noChangeArrowheads="1"/>
          </p:cNvSpPr>
          <p:nvPr/>
        </p:nvSpPr>
        <p:spPr bwMode="auto">
          <a:xfrm>
            <a:off x="6708950" y="3575834"/>
            <a:ext cx="1747551" cy="14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575" tIns="35788" rIns="71575" bIns="35788">
            <a:spAutoFit/>
          </a:bodyPr>
          <a:lstStyle/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sz="110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Щоденний моніторинг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sz="110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звернень та коментарів,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sz="110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долучення профільних 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sz="110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служб та контакт-центру.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sz="110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Розробка універсального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sz="110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Документу з популярними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r>
              <a:rPr kumimoji="1" lang="uk-UA" altLang="ru-RU" sz="1100">
                <a:solidFill>
                  <a:srgbClr val="FF585D"/>
                </a:solidFill>
                <a:latin typeface="Calibri" pitchFamily="34" charset="0"/>
                <a:ea typeface="MS PGothic" pitchFamily="34" charset="-128"/>
              </a:rPr>
              <a:t>Запитами.</a:t>
            </a:r>
          </a:p>
          <a:p>
            <a:pPr defTabSz="407583" fontAlgn="base">
              <a:spcBef>
                <a:spcPct val="0"/>
              </a:spcBef>
              <a:spcAft>
                <a:spcPct val="0"/>
              </a:spcAft>
            </a:pPr>
            <a:endParaRPr kumimoji="1" lang="ru-RU" altLang="ru-RU" sz="1100">
              <a:solidFill>
                <a:srgbClr val="FF585D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5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03498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>
                <a:solidFill>
                  <a:prstClr val="black"/>
                </a:solidFill>
              </a:rPr>
              <a:t>Команда професіоналів</a:t>
            </a: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uk-UA" sz="2000" b="1" dirty="0">
              <a:solidFill>
                <a:prstClr val="black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3148"/>
            <a:ext cx="3975400" cy="380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223" y="4623707"/>
            <a:ext cx="3806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Охоплення</a:t>
            </a:r>
            <a:r>
              <a:rPr lang="ru-RU" sz="1600" dirty="0" smtClean="0"/>
              <a:t> поста – 500 000 за 1,5 </a:t>
            </a:r>
            <a:r>
              <a:rPr lang="ru-RU" sz="1600" dirty="0" err="1" smtClean="0"/>
              <a:t>дн</a:t>
            </a:r>
            <a:r>
              <a:rPr lang="uk-UA" sz="1600" dirty="0" smtClean="0"/>
              <a:t>і!</a:t>
            </a:r>
            <a:endParaRPr lang="uk-UA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987573"/>
            <a:ext cx="43204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Digital Marketing Unit</a:t>
            </a:r>
            <a:endParaRPr lang="uk-UA" dirty="0"/>
          </a:p>
          <a:p>
            <a:r>
              <a:rPr lang="uk-UA" sz="1400" dirty="0" smtClean="0"/>
              <a:t>*Створення </a:t>
            </a:r>
            <a:r>
              <a:rPr lang="uk-UA" sz="1400" dirty="0"/>
              <a:t>та покращення нового сайту</a:t>
            </a:r>
            <a:r>
              <a:rPr lang="ru-RU" sz="1400" dirty="0"/>
              <a:t>, моб</a:t>
            </a:r>
            <a:r>
              <a:rPr lang="uk-UA" sz="1400" dirty="0"/>
              <a:t>і</a:t>
            </a:r>
            <a:r>
              <a:rPr lang="ru-RU" sz="1400" dirty="0" err="1"/>
              <a:t>льного</a:t>
            </a:r>
            <a:r>
              <a:rPr lang="ru-RU" sz="1400" dirty="0"/>
              <a:t> </a:t>
            </a:r>
            <a:r>
              <a:rPr lang="ru-RU" sz="1400" dirty="0" err="1"/>
              <a:t>додатку</a:t>
            </a:r>
            <a:r>
              <a:rPr lang="uk-UA" sz="1400" dirty="0" smtClean="0"/>
              <a:t>!</a:t>
            </a:r>
          </a:p>
          <a:p>
            <a:r>
              <a:rPr lang="uk-UA" sz="1400" dirty="0" smtClean="0"/>
              <a:t>*</a:t>
            </a:r>
            <a:r>
              <a:rPr lang="en-US" sz="1400" dirty="0" smtClean="0"/>
              <a:t>SMM</a:t>
            </a:r>
            <a:endParaRPr lang="uk-UA" sz="1400" dirty="0" smtClean="0"/>
          </a:p>
          <a:p>
            <a:r>
              <a:rPr lang="uk-UA" sz="1400" dirty="0" smtClean="0"/>
              <a:t>*</a:t>
            </a:r>
            <a:r>
              <a:rPr lang="en-US" sz="1400" dirty="0" err="1" smtClean="0"/>
              <a:t>Youscan</a:t>
            </a:r>
            <a:endParaRPr lang="uk-UA" sz="1400" dirty="0"/>
          </a:p>
          <a:p>
            <a:r>
              <a:rPr lang="uk-UA" sz="1400" dirty="0" smtClean="0"/>
              <a:t>*</a:t>
            </a:r>
            <a:r>
              <a:rPr lang="en-US" sz="1400" dirty="0" smtClean="0"/>
              <a:t>Online </a:t>
            </a:r>
            <a:r>
              <a:rPr lang="en-US" sz="1400" dirty="0"/>
              <a:t>Reputation Management</a:t>
            </a:r>
            <a:r>
              <a:rPr lang="uk-UA" sz="1400" dirty="0"/>
              <a:t>, </a:t>
            </a:r>
            <a:r>
              <a:rPr lang="en-US" sz="1400" dirty="0"/>
              <a:t>SERM</a:t>
            </a:r>
            <a:endParaRPr lang="uk-UA" sz="1400" dirty="0"/>
          </a:p>
          <a:p>
            <a:r>
              <a:rPr lang="uk-UA" sz="1400" dirty="0" smtClean="0"/>
              <a:t>*</a:t>
            </a:r>
            <a:r>
              <a:rPr lang="en-US" sz="1400" dirty="0" smtClean="0"/>
              <a:t>SEO</a:t>
            </a:r>
            <a:endParaRPr lang="uk-UA" sz="1400" dirty="0"/>
          </a:p>
          <a:p>
            <a:r>
              <a:rPr lang="uk-UA" sz="1400" dirty="0" smtClean="0"/>
              <a:t>*</a:t>
            </a:r>
            <a:r>
              <a:rPr lang="en-US" sz="1400" dirty="0" smtClean="0"/>
              <a:t>Helpdesk</a:t>
            </a:r>
            <a:r>
              <a:rPr lang="uk-UA" sz="1400" dirty="0"/>
              <a:t>+ робота з скаргами</a:t>
            </a:r>
          </a:p>
          <a:p>
            <a:r>
              <a:rPr lang="uk-UA" sz="1400" dirty="0" smtClean="0"/>
              <a:t>*Аналіз </a:t>
            </a:r>
            <a:r>
              <a:rPr lang="uk-UA" sz="1400" dirty="0"/>
              <a:t>трафіку, </a:t>
            </a:r>
            <a:r>
              <a:rPr lang="uk-UA" sz="1400" dirty="0" err="1"/>
              <a:t>лідогенерація</a:t>
            </a:r>
            <a:r>
              <a:rPr lang="uk-UA" sz="1400" dirty="0"/>
              <a:t>,</a:t>
            </a:r>
          </a:p>
          <a:p>
            <a:r>
              <a:rPr lang="uk-UA" sz="1400" dirty="0" smtClean="0"/>
              <a:t>*Проведення </a:t>
            </a:r>
            <a:r>
              <a:rPr lang="uk-UA" sz="1400" dirty="0"/>
              <a:t>рекламних кампаній (пошукова, КМС, відео-реклама)</a:t>
            </a:r>
          </a:p>
          <a:p>
            <a:r>
              <a:rPr lang="uk-UA" sz="1400" dirty="0" smtClean="0"/>
              <a:t>*СМС </a:t>
            </a:r>
            <a:r>
              <a:rPr lang="uk-UA" sz="1400" dirty="0"/>
              <a:t>та </a:t>
            </a:r>
            <a:r>
              <a:rPr lang="uk-UA" sz="1400" dirty="0" err="1"/>
              <a:t>мейл</a:t>
            </a:r>
            <a:r>
              <a:rPr lang="uk-UA" sz="1400" dirty="0"/>
              <a:t>-маркетинг</a:t>
            </a:r>
          </a:p>
          <a:p>
            <a:r>
              <a:rPr lang="uk-UA" sz="1400" dirty="0" smtClean="0"/>
              <a:t>*Створення </a:t>
            </a:r>
            <a:r>
              <a:rPr lang="uk-UA" sz="1400" dirty="0"/>
              <a:t>централізованих систем управління контентом (панелі)</a:t>
            </a:r>
          </a:p>
          <a:p>
            <a:r>
              <a:rPr lang="uk-UA" sz="1400" dirty="0" smtClean="0"/>
              <a:t>*Проведення </a:t>
            </a:r>
            <a:r>
              <a:rPr lang="uk-UA" sz="1400" dirty="0"/>
              <a:t>тендерів на рекламні послуги в Інтернеті</a:t>
            </a:r>
          </a:p>
        </p:txBody>
      </p:sp>
    </p:spTree>
    <p:extLst>
      <p:ext uri="{BB962C8B-B14F-4D97-AF65-F5344CB8AC3E}">
        <p14:creationId xmlns:p14="http://schemas.microsoft.com/office/powerpoint/2010/main" val="29771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03498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 smtClean="0">
                <a:solidFill>
                  <a:prstClr val="black"/>
                </a:solidFill>
              </a:rPr>
              <a:t>Аналітика. Дослідження</a:t>
            </a: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uk-UA" sz="20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Результат пошуку зображень за запитом &quot;youscan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9702"/>
            <a:ext cx="2389720" cy="9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semantic force logo&quot;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5566"/>
            <a:ext cx="3094038" cy="30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зультат пошуку зображень за запитом &quot;google analytics&quot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9" y="3128144"/>
            <a:ext cx="4229293" cy="136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adverttrack.net/img/home/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5" y="1011433"/>
            <a:ext cx="2827558" cy="4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65" y="3507854"/>
            <a:ext cx="2717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8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03498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Online reputation management</a:t>
            </a:r>
            <a:endParaRPr lang="uk-UA" sz="2000" b="1" dirty="0">
              <a:solidFill>
                <a:prstClr val="black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847" y="2211711"/>
            <a:ext cx="3121633" cy="166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614"/>
            <a:ext cx="5655344" cy="305922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3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03498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err="1" smtClean="0">
                <a:solidFill>
                  <a:prstClr val="black"/>
                </a:solidFill>
              </a:rPr>
              <a:t>Завдання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ORM</a:t>
            </a:r>
            <a:r>
              <a:rPr lang="ru-RU" sz="2000" b="1" dirty="0" smtClean="0">
                <a:solidFill>
                  <a:prstClr val="black"/>
                </a:solidFill>
              </a:rPr>
              <a:t>. </a:t>
            </a:r>
            <a:r>
              <a:rPr lang="ru-RU" sz="2000" b="1" dirty="0" err="1" smtClean="0">
                <a:solidFill>
                  <a:prstClr val="black"/>
                </a:solidFill>
              </a:rPr>
              <a:t>Попередження</a:t>
            </a:r>
            <a:r>
              <a:rPr lang="ru-RU" sz="2000" b="1" dirty="0" smtClean="0">
                <a:solidFill>
                  <a:prstClr val="black"/>
                </a:solidFill>
              </a:rPr>
              <a:t> проблем!</a:t>
            </a:r>
            <a: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uk-UA" sz="2000" b="1" dirty="0">
              <a:solidFill>
                <a:prstClr val="black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4" y="915566"/>
            <a:ext cx="7128792" cy="39940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2"/>
          <p:cNvSpPr>
            <a:spLocks noGrp="1"/>
          </p:cNvSpPr>
          <p:nvPr>
            <p:ph type="title"/>
          </p:nvPr>
        </p:nvSpPr>
        <p:spPr>
          <a:xfrm>
            <a:off x="387055" y="322826"/>
            <a:ext cx="8413348" cy="1025677"/>
          </a:xfrm>
          <a:solidFill>
            <a:srgbClr val="425FA6"/>
          </a:solidFill>
        </p:spPr>
        <p:txBody>
          <a:bodyPr/>
          <a:lstStyle/>
          <a:p>
            <a:pPr defTabSz="455258" eaLnBrk="1" hangingPunct="1">
              <a:defRPr/>
            </a:pPr>
            <a:r>
              <a:rPr lang="ru-RU" altLang="ru-RU" dirty="0" smtClean="0">
                <a:latin typeface="+mj-lt"/>
                <a:ea typeface="Arial" pitchFamily="34" charset="0"/>
              </a:rPr>
              <a:t>Приклад. Як стати</a:t>
            </a:r>
            <a:r>
              <a:rPr lang="ru-RU" altLang="ru-RU" dirty="0" smtClean="0">
                <a:latin typeface="+mj-lt"/>
                <a:ea typeface="Arial" pitchFamily="34" charset="0"/>
              </a:rPr>
              <a:t> </a:t>
            </a:r>
            <a:r>
              <a:rPr lang="ru-RU" altLang="ru-RU" dirty="0" smtClean="0">
                <a:latin typeface="+mj-lt"/>
                <a:ea typeface="Arial" pitchFamily="34" charset="0"/>
              </a:rPr>
              <a:t>№1</a:t>
            </a:r>
            <a:endParaRPr lang="ru-RU" altLang="ru-RU" b="0" dirty="0" smtClean="0">
              <a:latin typeface="+mj-lt"/>
              <a:ea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00" y="1706684"/>
            <a:ext cx="4522126" cy="261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1270" y="1441342"/>
            <a:ext cx="3624666" cy="3681906"/>
          </a:xfrm>
          <a:prstGeom prst="rect">
            <a:avLst/>
          </a:prstGeom>
          <a:noFill/>
        </p:spPr>
        <p:txBody>
          <a:bodyPr wrap="square" lIns="80137" tIns="40069" rIns="80137" bIns="40069" rtlCol="0">
            <a:spAutoFit/>
          </a:bodyPr>
          <a:lstStyle/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Перед банком стоїть завдання бути банком №1 </a:t>
            </a:r>
            <a:r>
              <a:rPr kumimoji="1" lang="uk-UA" dirty="0" err="1">
                <a:solidFill>
                  <a:prstClr val="black"/>
                </a:solidFill>
                <a:ea typeface="MS PGothic" pitchFamily="34" charset="-128"/>
              </a:rPr>
              <a:t>Інтернет-реклами</a:t>
            </a: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 в період впровадження нових бізнесів (МСБ), продуктів (акційний депозит), </a:t>
            </a:r>
            <a:r>
              <a:rPr kumimoji="1" lang="uk-UA" dirty="0" err="1">
                <a:solidFill>
                  <a:prstClr val="black"/>
                </a:solidFill>
                <a:ea typeface="MS PGothic" pitchFamily="34" charset="-128"/>
              </a:rPr>
              <a:t>ребрендингу</a:t>
            </a: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 (швидка копійка) тощо.</a:t>
            </a: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uk-UA" dirty="0">
              <a:solidFill>
                <a:prstClr val="black"/>
              </a:solidFill>
              <a:ea typeface="MS PGothic" pitchFamily="34" charset="-128"/>
            </a:endParaRP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Після чого займатися підтримкою знання про продукт та в цілому за рік бути в 3-ці найактивніших банків по </a:t>
            </a:r>
            <a:r>
              <a:rPr kumimoji="1" lang="uk-UA" dirty="0" err="1">
                <a:solidFill>
                  <a:prstClr val="black"/>
                </a:solidFill>
                <a:ea typeface="MS PGothic" pitchFamily="34" charset="-128"/>
              </a:rPr>
              <a:t>Інтернет-рекламі</a:t>
            </a: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80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2"/>
          <p:cNvSpPr>
            <a:spLocks noGrp="1"/>
          </p:cNvSpPr>
          <p:nvPr>
            <p:ph type="title"/>
          </p:nvPr>
        </p:nvSpPr>
        <p:spPr>
          <a:xfrm>
            <a:off x="387055" y="322826"/>
            <a:ext cx="8413348" cy="1025677"/>
          </a:xfrm>
          <a:solidFill>
            <a:srgbClr val="425FA6"/>
          </a:solidFill>
        </p:spPr>
        <p:txBody>
          <a:bodyPr/>
          <a:lstStyle/>
          <a:p>
            <a:pPr defTabSz="455258" eaLnBrk="1" hangingPunct="1">
              <a:defRPr/>
            </a:pPr>
            <a:r>
              <a:rPr lang="uk-UA" altLang="ru-RU" dirty="0" smtClean="0">
                <a:latin typeface="+mj-lt"/>
                <a:ea typeface="Arial" pitchFamily="34" charset="0"/>
              </a:rPr>
              <a:t/>
            </a:r>
            <a:br>
              <a:rPr lang="uk-UA" altLang="ru-RU" dirty="0" smtClean="0">
                <a:latin typeface="+mj-lt"/>
                <a:ea typeface="Arial" pitchFamily="34" charset="0"/>
              </a:rPr>
            </a:br>
            <a:r>
              <a:rPr lang="uk-UA" altLang="ru-RU" dirty="0" smtClean="0">
                <a:latin typeface="+mj-lt"/>
                <a:ea typeface="Arial" pitchFamily="34" charset="0"/>
              </a:rPr>
              <a:t>банки-конкуренти по медійній </a:t>
            </a:r>
            <a:r>
              <a:rPr lang="uk-UA" altLang="ru-RU" dirty="0" smtClean="0">
                <a:latin typeface="+mj-lt"/>
                <a:ea typeface="Arial" pitchFamily="34" charset="0"/>
              </a:rPr>
              <a:t>інтернет-рекламі</a:t>
            </a:r>
            <a:r>
              <a:rPr lang="uk-UA" altLang="ru-RU" dirty="0" smtClean="0">
                <a:latin typeface="+mj-lt"/>
                <a:ea typeface="Arial" pitchFamily="34" charset="0"/>
              </a:rPr>
              <a:t/>
            </a:r>
            <a:br>
              <a:rPr lang="uk-UA" altLang="ru-RU" dirty="0" smtClean="0">
                <a:latin typeface="+mj-lt"/>
                <a:ea typeface="Arial" pitchFamily="34" charset="0"/>
              </a:rPr>
            </a:br>
            <a:r>
              <a:rPr lang="uk-UA" altLang="ru-RU" dirty="0" smtClean="0">
                <a:latin typeface="+mj-lt"/>
                <a:ea typeface="Arial" pitchFamily="34" charset="0"/>
              </a:rPr>
              <a:t>за </a:t>
            </a:r>
            <a:r>
              <a:rPr lang="uk-UA" altLang="ru-RU" dirty="0" smtClean="0">
                <a:latin typeface="+mj-lt"/>
                <a:ea typeface="Arial" pitchFamily="34" charset="0"/>
              </a:rPr>
              <a:t>даними</a:t>
            </a:r>
            <a:r>
              <a:rPr lang="ru-RU" altLang="ru-RU" dirty="0" smtClean="0">
                <a:latin typeface="+mj-lt"/>
                <a:ea typeface="Arial" pitchFamily="34" charset="0"/>
              </a:rPr>
              <a:t/>
            </a:r>
            <a:br>
              <a:rPr lang="ru-RU" altLang="ru-RU" dirty="0" smtClean="0">
                <a:latin typeface="+mj-lt"/>
                <a:ea typeface="Arial" pitchFamily="34" charset="0"/>
              </a:rPr>
            </a:br>
            <a:endParaRPr lang="ru-RU" altLang="ru-RU" b="0" dirty="0" smtClean="0">
              <a:latin typeface="+mj-lt"/>
              <a:ea typeface="Arial" pitchFamily="34" charset="0"/>
            </a:endParaRPr>
          </a:p>
        </p:txBody>
      </p:sp>
      <p:pic>
        <p:nvPicPr>
          <p:cNvPr id="1026" name="Picture 2" descr="http://image.slidesharecdn.com/adverttracknovember2015upd-151209152726-lva1-app6892/95/2015-adverttrack-report-8-1024.jpg?cb=14496750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97" y="2576957"/>
            <a:ext cx="3629889" cy="214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.slidesharecdn.com/adverttrackmay2015-150614132630-lva1-app6892/95/2015-8-1024.jpg?cb=14342885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76958"/>
            <a:ext cx="3602719" cy="214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428" y="1396407"/>
            <a:ext cx="8210983" cy="1294824"/>
          </a:xfrm>
          <a:prstGeom prst="rect">
            <a:avLst/>
          </a:prstGeom>
          <a:noFill/>
        </p:spPr>
        <p:txBody>
          <a:bodyPr wrap="square" lIns="80137" tIns="40069" rIns="80137" bIns="40069" rtlCol="0">
            <a:spAutoFit/>
          </a:bodyPr>
          <a:lstStyle/>
          <a:p>
            <a:pPr marL="250429" indent="-250429" defTabSz="45494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uk-UA" sz="1400" dirty="0">
                <a:solidFill>
                  <a:prstClr val="black"/>
                </a:solidFill>
                <a:ea typeface="MS PGothic" pitchFamily="34" charset="-128"/>
              </a:rPr>
              <a:t>По медійній рекламі банк в періоди активізації потрапляв до 10 лідерів.</a:t>
            </a:r>
          </a:p>
          <a:p>
            <a:pPr marL="250429" indent="-250429" defTabSz="45494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1" lang="uk-UA" sz="700" dirty="0">
              <a:solidFill>
                <a:prstClr val="black"/>
              </a:solidFill>
              <a:ea typeface="MS PGothic" pitchFamily="34" charset="-128"/>
            </a:endParaRPr>
          </a:p>
          <a:p>
            <a:pPr marL="250429" indent="-250429" defTabSz="45494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uk-UA" sz="1400" dirty="0">
                <a:solidFill>
                  <a:prstClr val="black"/>
                </a:solidFill>
                <a:ea typeface="MS PGothic" pitchFamily="34" charset="-128"/>
              </a:rPr>
              <a:t>При цьому не підіймався вище 6 місця по долі рекламних виходів.</a:t>
            </a:r>
          </a:p>
          <a:p>
            <a:pPr marL="250429" indent="-250429" defTabSz="45494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1" lang="uk-UA" sz="700" dirty="0">
              <a:solidFill>
                <a:prstClr val="black"/>
              </a:solidFill>
              <a:ea typeface="MS PGothic" pitchFamily="34" charset="-128"/>
            </a:endParaRPr>
          </a:p>
          <a:p>
            <a:pPr marL="250429" indent="-250429" defTabSz="45494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uk-UA" sz="1400" dirty="0">
                <a:solidFill>
                  <a:prstClr val="black"/>
                </a:solidFill>
                <a:ea typeface="MS PGothic" pitchFamily="34" charset="-128"/>
              </a:rPr>
              <a:t>В цілому за рік </a:t>
            </a:r>
            <a:r>
              <a:rPr kumimoji="1" lang="uk-UA" sz="1400" dirty="0" err="1">
                <a:solidFill>
                  <a:prstClr val="black"/>
                </a:solidFill>
                <a:ea typeface="MS PGothic" pitchFamily="34" charset="-128"/>
              </a:rPr>
              <a:t>експертно</a:t>
            </a:r>
            <a:r>
              <a:rPr kumimoji="1" lang="uk-UA" sz="1400" dirty="0">
                <a:solidFill>
                  <a:prstClr val="black"/>
                </a:solidFill>
                <a:ea typeface="MS PGothic" pitchFamily="34" charset="-128"/>
              </a:rPr>
              <a:t> можна визначити позицію банку за виходами, як 11-13 місце.</a:t>
            </a:r>
          </a:p>
          <a:p>
            <a:pPr marL="250429" indent="-250429" defTabSz="45494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1" lang="uk-UA" sz="700" dirty="0">
              <a:solidFill>
                <a:prstClr val="black"/>
              </a:solidFill>
              <a:ea typeface="MS PGothic" pitchFamily="34" charset="-128"/>
            </a:endParaRPr>
          </a:p>
          <a:p>
            <a:pPr marL="250429" indent="-250429" defTabSz="45494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uk-UA" sz="1400" dirty="0">
                <a:solidFill>
                  <a:prstClr val="black"/>
                </a:solidFill>
                <a:ea typeface="MS PGothic" pitchFamily="34" charset="-128"/>
              </a:rPr>
              <a:t>Лідери - </a:t>
            </a:r>
            <a:r>
              <a:rPr kumimoji="1" lang="uk-UA" sz="1400" dirty="0" err="1">
                <a:solidFill>
                  <a:prstClr val="black"/>
                </a:solidFill>
                <a:ea typeface="MS PGothic" pitchFamily="34" charset="-128"/>
              </a:rPr>
              <a:t>Платінум</a:t>
            </a:r>
            <a:r>
              <a:rPr kumimoji="1" lang="uk-UA" sz="1400" dirty="0">
                <a:solidFill>
                  <a:prstClr val="black"/>
                </a:solidFill>
                <a:ea typeface="MS PGothic" pitchFamily="34" charset="-128"/>
              </a:rPr>
              <a:t> банк, </a:t>
            </a:r>
            <a:r>
              <a:rPr kumimoji="1" lang="uk-UA" sz="1400" dirty="0" err="1">
                <a:solidFill>
                  <a:prstClr val="black"/>
                </a:solidFill>
                <a:ea typeface="MS PGothic" pitchFamily="34" charset="-128"/>
              </a:rPr>
              <a:t>Банк</a:t>
            </a:r>
            <a:r>
              <a:rPr kumimoji="1" lang="uk-UA" sz="1400" dirty="0">
                <a:solidFill>
                  <a:prstClr val="black"/>
                </a:solidFill>
                <a:ea typeface="MS PGothic" pitchFamily="34" charset="-128"/>
              </a:rPr>
              <a:t> Михайлівський, ПУМБ.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43" y="857705"/>
            <a:ext cx="1833417" cy="36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3" y="4724212"/>
            <a:ext cx="8964487" cy="327142"/>
          </a:xfrm>
          <a:prstGeom prst="rect">
            <a:avLst/>
          </a:prstGeom>
          <a:noFill/>
        </p:spPr>
        <p:txBody>
          <a:bodyPr wrap="square" lIns="80137" tIns="40069" rIns="80137" bIns="40069" rtlCol="0">
            <a:spAutoFit/>
          </a:bodyPr>
          <a:lstStyle/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sz="1600" b="1" dirty="0">
                <a:solidFill>
                  <a:prstClr val="black"/>
                </a:solidFill>
                <a:ea typeface="MS PGothic" pitchFamily="34" charset="-128"/>
              </a:rPr>
              <a:t>На 2016 р. заплановано 1,8 млн. грн. – завдання входження в ТОП 3 рекламодавців</a:t>
            </a:r>
            <a:endParaRPr kumimoji="1" lang="uk-UA" sz="1600" b="1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5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2"/>
          <p:cNvSpPr>
            <a:spLocks noGrp="1"/>
          </p:cNvSpPr>
          <p:nvPr>
            <p:ph type="title"/>
          </p:nvPr>
        </p:nvSpPr>
        <p:spPr>
          <a:xfrm>
            <a:off x="387055" y="322826"/>
            <a:ext cx="8413348" cy="1025677"/>
          </a:xfrm>
          <a:solidFill>
            <a:srgbClr val="425FA6"/>
          </a:solidFill>
        </p:spPr>
        <p:txBody>
          <a:bodyPr/>
          <a:lstStyle/>
          <a:p>
            <a:pPr defTabSz="455258" eaLnBrk="1" hangingPunct="1">
              <a:defRPr/>
            </a:pPr>
            <a:r>
              <a:rPr lang="uk-UA" sz="2800" dirty="0"/>
              <a:t>пошукова реклама</a:t>
            </a:r>
            <a:endParaRPr lang="ru-RU" altLang="ru-RU" b="0" dirty="0" smtClean="0">
              <a:latin typeface="+mj-lt"/>
              <a:ea typeface="Arial" pitchFamily="34" charset="0"/>
            </a:endParaRPr>
          </a:p>
        </p:txBody>
      </p:sp>
      <p:pic>
        <p:nvPicPr>
          <p:cNvPr id="1026" name="Picture 2" descr="http://screenshot.ru/268e08b8bf373a1f9fd89fc1aba0c3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56" y="1445379"/>
            <a:ext cx="6249418" cy="246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484" y="1624199"/>
            <a:ext cx="1663253" cy="2019913"/>
          </a:xfrm>
          <a:prstGeom prst="rect">
            <a:avLst/>
          </a:prstGeom>
          <a:noFill/>
        </p:spPr>
        <p:txBody>
          <a:bodyPr wrap="square" lIns="80137" tIns="40069" rIns="80137" bIns="40069" rtlCol="0">
            <a:spAutoFit/>
          </a:bodyPr>
          <a:lstStyle/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Тренд на значне збільшення видатків на рекламу в пошуковій мережі.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6" y="4083920"/>
            <a:ext cx="8179699" cy="911917"/>
          </a:xfrm>
          <a:prstGeom prst="rect">
            <a:avLst/>
          </a:prstGeom>
          <a:noFill/>
        </p:spPr>
        <p:txBody>
          <a:bodyPr wrap="square" lIns="80137" tIns="40069" rIns="80137" bIns="40069" rtlCol="0">
            <a:spAutoFit/>
          </a:bodyPr>
          <a:lstStyle/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Банк у 2015 ріці на етапах запуску ключових продуктів був у </a:t>
            </a:r>
            <a:r>
              <a:rPr kumimoji="1" lang="uk-UA" dirty="0" err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ТОПі</a:t>
            </a:r>
            <a:r>
              <a:rPr kumimoji="1" lang="uk-UA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 та в цілому за рік на рівні середніх показників по конкурентах. Просувались Акційні депозити, Моя картка, Швидка копійка.</a:t>
            </a:r>
            <a:endParaRPr kumimoji="1" lang="uk-UA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483" y="1620146"/>
            <a:ext cx="1724855" cy="2118863"/>
          </a:xfrm>
          <a:prstGeom prst="rect">
            <a:avLst/>
          </a:prstGeom>
          <a:noFill/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9" rIns="80137" bIns="40069" rtlCol="0" anchor="ctr"/>
          <a:lstStyle/>
          <a:p>
            <a:pPr algn="ctr" defTabSz="45494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uk-U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2"/>
          <p:cNvSpPr>
            <a:spLocks noGrp="1"/>
          </p:cNvSpPr>
          <p:nvPr>
            <p:ph type="title"/>
          </p:nvPr>
        </p:nvSpPr>
        <p:spPr>
          <a:xfrm>
            <a:off x="387055" y="322826"/>
            <a:ext cx="8413348" cy="1025677"/>
          </a:xfrm>
          <a:solidFill>
            <a:srgbClr val="425FA6"/>
          </a:solidFill>
        </p:spPr>
        <p:txBody>
          <a:bodyPr/>
          <a:lstStyle/>
          <a:p>
            <a:pPr defTabSz="455258" eaLnBrk="1" hangingPunct="1">
              <a:defRPr/>
            </a:pPr>
            <a:r>
              <a:rPr lang="uk-UA" sz="2800" dirty="0"/>
              <a:t>пошукова </a:t>
            </a:r>
            <a:r>
              <a:rPr lang="uk-UA" sz="2800" dirty="0"/>
              <a:t>реклама - рекламодавці</a:t>
            </a:r>
            <a:endParaRPr lang="ru-RU" altLang="ru-RU" b="0" dirty="0" smtClean="0">
              <a:latin typeface="+mj-lt"/>
              <a:ea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88" y="1543324"/>
            <a:ext cx="6320294" cy="254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948" y="2122984"/>
            <a:ext cx="1959518" cy="1804469"/>
          </a:xfrm>
          <a:prstGeom prst="rect">
            <a:avLst/>
          </a:prstGeom>
          <a:noFill/>
        </p:spPr>
        <p:txBody>
          <a:bodyPr wrap="square" lIns="80137" tIns="40069" rIns="80137" bIns="40069" rtlCol="0">
            <a:spAutoFit/>
          </a:bodyPr>
          <a:lstStyle/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sz="1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Банк відноситься до середнього рівня рекламодавців. </a:t>
            </a: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uk-UA" sz="1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sz="1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Для віднесення в ТОП необхідно вкладати </a:t>
            </a:r>
            <a:r>
              <a:rPr kumimoji="1" lang="uk-UA" sz="1400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прибл</a:t>
            </a:r>
            <a:r>
              <a:rPr kumimoji="1" lang="uk-UA" sz="1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. 10 тис. </a:t>
            </a:r>
            <a:r>
              <a:rPr kumimoji="1" lang="uk-UA" sz="1400" dirty="0" err="1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дол</a:t>
            </a:r>
            <a:r>
              <a:rPr kumimoji="1" lang="uk-UA" sz="1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 в квартал.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481" y="4379380"/>
            <a:ext cx="7205434" cy="634918"/>
          </a:xfrm>
          <a:prstGeom prst="rect">
            <a:avLst/>
          </a:prstGeom>
          <a:noFill/>
        </p:spPr>
        <p:txBody>
          <a:bodyPr wrap="none" lIns="80137" tIns="40069" rIns="80137" bIns="40069" rtlCol="0">
            <a:spAutoFit/>
          </a:bodyPr>
          <a:lstStyle/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b="1" dirty="0" smtClean="0">
                <a:solidFill>
                  <a:prstClr val="black"/>
                </a:solidFill>
                <a:ea typeface="MS PGothic" pitchFamily="34" charset="-128"/>
              </a:rPr>
              <a:t>На 2016 р. заплановано 1,1 млн. грн. – завдання входження в </a:t>
            </a: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b="1" dirty="0" smtClean="0">
                <a:solidFill>
                  <a:prstClr val="black"/>
                </a:solidFill>
                <a:ea typeface="MS PGothic" pitchFamily="34" charset="-128"/>
              </a:rPr>
              <a:t>ТОП -3 рекламодавців</a:t>
            </a:r>
            <a:endParaRPr kumimoji="1" lang="uk-UA" b="1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2"/>
          <p:cNvSpPr>
            <a:spLocks noGrp="1"/>
          </p:cNvSpPr>
          <p:nvPr>
            <p:ph type="title"/>
          </p:nvPr>
        </p:nvSpPr>
        <p:spPr>
          <a:xfrm>
            <a:off x="387055" y="322826"/>
            <a:ext cx="8413348" cy="1025677"/>
          </a:xfrm>
          <a:solidFill>
            <a:srgbClr val="425FA6"/>
          </a:solidFill>
        </p:spPr>
        <p:txBody>
          <a:bodyPr/>
          <a:lstStyle/>
          <a:p>
            <a:pPr defTabSz="455258" eaLnBrk="1" hangingPunct="1">
              <a:defRPr/>
            </a:pPr>
            <a:r>
              <a:rPr lang="ru-RU" altLang="ru-RU" dirty="0" smtClean="0">
                <a:latin typeface="+mj-lt"/>
                <a:ea typeface="Arial" pitchFamily="34" charset="0"/>
              </a:rPr>
              <a:t>Банк №1</a:t>
            </a:r>
            <a:endParaRPr lang="ru-RU" altLang="ru-RU" b="0" dirty="0" smtClean="0">
              <a:latin typeface="+mj-lt"/>
              <a:ea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83" y="1763806"/>
            <a:ext cx="1585324" cy="102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9704" y="1327831"/>
            <a:ext cx="5123149" cy="3728073"/>
          </a:xfrm>
          <a:prstGeom prst="rect">
            <a:avLst/>
          </a:prstGeom>
          <a:noFill/>
        </p:spPr>
        <p:txBody>
          <a:bodyPr wrap="square" lIns="80137" tIns="40069" rIns="80137" bIns="40069" rtlCol="0">
            <a:spAutoFit/>
          </a:bodyPr>
          <a:lstStyle/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Для досягнення </a:t>
            </a:r>
            <a:r>
              <a:rPr kumimoji="1" lang="uk-UA" b="1" dirty="0">
                <a:solidFill>
                  <a:prstClr val="black"/>
                </a:solidFill>
                <a:ea typeface="MS PGothic" pitchFamily="34" charset="-128"/>
              </a:rPr>
              <a:t>позиції №1 по всім запитам </a:t>
            </a: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за рік необхідно:</a:t>
            </a: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uk-UA" sz="700" dirty="0">
              <a:solidFill>
                <a:prstClr val="black"/>
              </a:solidFill>
              <a:ea typeface="MS PGothic" pitchFamily="34" charset="-128"/>
            </a:endParaRPr>
          </a:p>
          <a:p>
            <a:pPr marL="300515" indent="-300515" defTabSz="45494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Пошукова реклама – 2,0 млн. грн. / рік</a:t>
            </a:r>
          </a:p>
          <a:p>
            <a:pPr marL="300515" indent="-300515" defTabSz="45494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Відео та банерна реклама – 3,5 млн./ рік</a:t>
            </a: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uk-UA" dirty="0">
              <a:solidFill>
                <a:prstClr val="black"/>
              </a:solidFill>
              <a:ea typeface="MS PGothic" pitchFamily="34" charset="-128"/>
            </a:endParaRP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uk-UA" dirty="0">
              <a:solidFill>
                <a:prstClr val="black"/>
              </a:solidFill>
              <a:ea typeface="MS PGothic" pitchFamily="34" charset="-128"/>
            </a:endParaRP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Для досягнення бізнес-цілей по цікавим нам напрямкам мінімально необхідно:</a:t>
            </a: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uk-UA" sz="700" dirty="0">
              <a:solidFill>
                <a:prstClr val="black"/>
              </a:solidFill>
              <a:ea typeface="MS PGothic" pitchFamily="34" charset="-128"/>
            </a:endParaRPr>
          </a:p>
          <a:p>
            <a:pPr marL="300515" indent="-300515" defTabSz="45494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Пошукова – 1,1 млн. грн./ рік</a:t>
            </a:r>
          </a:p>
          <a:p>
            <a:pPr marL="300515" indent="-300515" defTabSz="45494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Відео та банерна – 1,8 млн./рік</a:t>
            </a: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uk-UA" sz="700" dirty="0">
              <a:solidFill>
                <a:prstClr val="black"/>
              </a:solidFill>
              <a:ea typeface="MS PGothic" pitchFamily="34" charset="-128"/>
            </a:endParaRP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dirty="0">
                <a:solidFill>
                  <a:prstClr val="black"/>
                </a:solidFill>
                <a:ea typeface="MS PGothic" pitchFamily="34" charset="-128"/>
              </a:rPr>
              <a:t>Це відповідає бюджету в 3-ці лідерів по пошуковій та медійній рекламі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61828" y="3330372"/>
            <a:ext cx="3126462" cy="1465915"/>
          </a:xfrm>
          <a:prstGeom prst="rect">
            <a:avLst/>
          </a:prstGeom>
          <a:noFill/>
        </p:spPr>
        <p:txBody>
          <a:bodyPr wrap="square" lIns="80137" tIns="40069" rIns="80137" bIns="40069" rtlCol="0">
            <a:spAutoFit/>
          </a:bodyPr>
          <a:lstStyle/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Бізнес цілі:</a:t>
            </a:r>
          </a:p>
          <a:p>
            <a:pPr marL="250429" indent="-250429" defTabSz="45494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uk-UA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3</a:t>
            </a:r>
            <a:r>
              <a:rPr kumimoji="1" lang="uk-UA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 по рекламі депозитів</a:t>
            </a:r>
          </a:p>
          <a:p>
            <a:pPr marL="250429" indent="-250429" defTabSz="45494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uk-UA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3 по карткам</a:t>
            </a:r>
          </a:p>
          <a:p>
            <a:pPr marL="250429" indent="-250429" defTabSz="45494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uk-UA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2-3 по РКО МСБ</a:t>
            </a:r>
          </a:p>
          <a:p>
            <a:pPr marL="250429" indent="-250429" defTabSz="45494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uk-UA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3 по переказам</a:t>
            </a:r>
            <a:endParaRPr kumimoji="1" lang="uk-UA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7255" y="3236177"/>
            <a:ext cx="2879869" cy="1639831"/>
          </a:xfrm>
          <a:prstGeom prst="rect">
            <a:avLst/>
          </a:prstGeom>
          <a:noFill/>
          <a:ln w="158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37" tIns="40069" rIns="80137" bIns="40069" rtlCol="0" anchor="ctr"/>
          <a:lstStyle/>
          <a:p>
            <a:pPr algn="ctr" defTabSz="45494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uk-UA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1562" y="2803836"/>
            <a:ext cx="42374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5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77206"/>
              </p:ext>
            </p:extLst>
          </p:nvPr>
        </p:nvGraphicFramePr>
        <p:xfrm>
          <a:off x="584388" y="1491632"/>
          <a:ext cx="8206951" cy="2262545"/>
        </p:xfrm>
        <a:graphic>
          <a:graphicData uri="http://schemas.openxmlformats.org/drawingml/2006/table">
            <a:tbl>
              <a:tblPr/>
              <a:tblGrid>
                <a:gridCol w="2004412"/>
                <a:gridCol w="1158104"/>
                <a:gridCol w="1258325"/>
                <a:gridCol w="1369681"/>
                <a:gridCol w="1258325"/>
                <a:gridCol w="1158104"/>
              </a:tblGrid>
              <a:tr h="777355">
                <a:tc>
                  <a:txBody>
                    <a:bodyPr/>
                    <a:lstStyle/>
                    <a:p>
                      <a:r>
                        <a:rPr lang="uk-UA" sz="500" dirty="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</a:rPr>
                        <a:t>Итоги 2015 год, млн </a:t>
                      </a:r>
                      <a:r>
                        <a:rPr lang="ru-RU" sz="1000" b="1" dirty="0" err="1">
                          <a:effectLst/>
                        </a:rPr>
                        <a:t>грн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</a:rPr>
                        <a:t>Итоги 2016 год, млн </a:t>
                      </a:r>
                      <a:r>
                        <a:rPr lang="ru-RU" sz="1000" b="1" dirty="0" err="1">
                          <a:effectLst/>
                        </a:rPr>
                        <a:t>грн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</a:rPr>
                        <a:t>Процент изменения 2016 года к 2015 году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</a:rPr>
                        <a:t>Прогноз, 2017 год, млн </a:t>
                      </a:r>
                      <a:r>
                        <a:rPr lang="ru-RU" sz="1000" b="1" dirty="0" err="1">
                          <a:effectLst/>
                        </a:rPr>
                        <a:t>грн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</a:rPr>
                        <a:t>Процент изменения 2017 года к 2016 году, прогноз</a:t>
                      </a:r>
                      <a:endParaRPr lang="ru-RU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52000"/>
                      </a:schemeClr>
                    </a:solidFill>
                  </a:tcPr>
                </a:tc>
              </a:tr>
              <a:tr h="207837"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effectLst/>
                        </a:rPr>
                        <a:t>ТВ – реклама, </a:t>
                      </a:r>
                      <a:r>
                        <a:rPr lang="uk-UA" sz="1000" b="1" dirty="0" err="1">
                          <a:effectLst/>
                        </a:rPr>
                        <a:t>всего</a:t>
                      </a:r>
                      <a:endParaRPr lang="uk-UA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effectLst/>
                        </a:rPr>
                        <a:t>4 164</a:t>
                      </a:r>
                      <a:endParaRPr lang="uk-UA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>
                          <a:effectLst/>
                        </a:rPr>
                        <a:t>5 676</a:t>
                      </a:r>
                      <a:endParaRPr lang="uk-UA" sz="10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solidFill>
                            <a:srgbClr val="00B050"/>
                          </a:solidFill>
                          <a:effectLst/>
                        </a:rPr>
                        <a:t>36 %</a:t>
                      </a:r>
                      <a:endParaRPr lang="uk-UA" sz="1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effectLst/>
                        </a:rPr>
                        <a:t>7 414</a:t>
                      </a:r>
                      <a:endParaRPr lang="uk-UA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solidFill>
                            <a:srgbClr val="00B050"/>
                          </a:solidFill>
                          <a:effectLst/>
                        </a:rPr>
                        <a:t>31 %</a:t>
                      </a:r>
                      <a:endParaRPr lang="uk-UA" sz="10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err="1">
                          <a:effectLst/>
                        </a:rPr>
                        <a:t>Пресса</a:t>
                      </a:r>
                      <a:r>
                        <a:rPr lang="uk-UA" sz="1000" b="1" dirty="0">
                          <a:effectLst/>
                        </a:rPr>
                        <a:t>, </a:t>
                      </a:r>
                      <a:r>
                        <a:rPr lang="uk-UA" sz="1000" b="1" dirty="0" err="1">
                          <a:effectLst/>
                        </a:rPr>
                        <a:t>всего</a:t>
                      </a:r>
                      <a:endParaRPr lang="uk-UA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>
                          <a:effectLst/>
                        </a:rPr>
                        <a:t>1 320</a:t>
                      </a:r>
                      <a:endParaRPr lang="uk-UA" sz="7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 dirty="0">
                          <a:effectLst/>
                        </a:rPr>
                        <a:t>1 130</a:t>
                      </a:r>
                      <a:endParaRPr lang="uk-UA" sz="7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1">
                          <a:effectLst/>
                        </a:rPr>
                        <a:t>n/a</a:t>
                      </a:r>
                      <a:endParaRPr lang="en-US" sz="5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>
                          <a:effectLst/>
                        </a:rPr>
                        <a:t>1 320</a:t>
                      </a:r>
                      <a:endParaRPr lang="uk-UA" sz="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solidFill>
                            <a:srgbClr val="FF0000"/>
                          </a:solidFill>
                          <a:effectLst/>
                        </a:rPr>
                        <a:t>17 %</a:t>
                      </a:r>
                      <a:endParaRPr lang="uk-UA" sz="11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207837"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err="1">
                          <a:effectLst/>
                        </a:rPr>
                        <a:t>Радио</a:t>
                      </a:r>
                      <a:r>
                        <a:rPr lang="uk-UA" sz="1000" b="1" dirty="0">
                          <a:effectLst/>
                        </a:rPr>
                        <a:t> реклама, </a:t>
                      </a:r>
                      <a:r>
                        <a:rPr lang="uk-UA" sz="1000" b="1" dirty="0" err="1">
                          <a:effectLst/>
                        </a:rPr>
                        <a:t>всего</a:t>
                      </a:r>
                      <a:endParaRPr lang="uk-UA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>
                          <a:effectLst/>
                        </a:rPr>
                        <a:t>304</a:t>
                      </a:r>
                      <a:endParaRPr lang="uk-UA" sz="7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 dirty="0">
                          <a:effectLst/>
                        </a:rPr>
                        <a:t>400</a:t>
                      </a:r>
                      <a:endParaRPr lang="uk-UA" sz="7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solidFill>
                            <a:srgbClr val="00B050"/>
                          </a:solidFill>
                          <a:effectLst/>
                        </a:rPr>
                        <a:t>31%</a:t>
                      </a:r>
                      <a:endParaRPr lang="uk-UA" sz="11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>
                          <a:effectLst/>
                        </a:rPr>
                        <a:t>480</a:t>
                      </a:r>
                      <a:endParaRPr lang="uk-UA" sz="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effectLst/>
                        </a:rPr>
                        <a:t>20%</a:t>
                      </a:r>
                      <a:endParaRPr lang="uk-UA" sz="11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310942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</a:rPr>
                        <a:t>Out-of-Home Media, </a:t>
                      </a:r>
                      <a:r>
                        <a:rPr lang="uk-UA" sz="1000" b="1" dirty="0" err="1">
                          <a:effectLst/>
                        </a:rPr>
                        <a:t>всего</a:t>
                      </a:r>
                      <a:endParaRPr lang="uk-UA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 dirty="0">
                          <a:effectLst/>
                        </a:rPr>
                        <a:t>953</a:t>
                      </a:r>
                      <a:endParaRPr lang="uk-UA" sz="7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 dirty="0">
                          <a:effectLst/>
                        </a:rPr>
                        <a:t>1 240</a:t>
                      </a:r>
                      <a:endParaRPr lang="uk-UA" sz="7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effectLst/>
                        </a:rPr>
                        <a:t>30 %</a:t>
                      </a:r>
                      <a:endParaRPr lang="uk-UA" sz="11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>
                          <a:effectLst/>
                        </a:rPr>
                        <a:t>1 595</a:t>
                      </a:r>
                      <a:endParaRPr lang="uk-UA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solidFill>
                            <a:srgbClr val="00B050"/>
                          </a:solidFill>
                          <a:effectLst/>
                        </a:rPr>
                        <a:t>29 %</a:t>
                      </a:r>
                      <a:endParaRPr lang="uk-UA" sz="11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207837"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effectLst/>
                        </a:rPr>
                        <a:t>Реклама в </a:t>
                      </a:r>
                      <a:r>
                        <a:rPr lang="uk-UA" sz="1000" b="1" dirty="0" err="1">
                          <a:effectLst/>
                        </a:rPr>
                        <a:t>Кинотеатрах</a:t>
                      </a:r>
                      <a:endParaRPr lang="uk-UA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>
                          <a:effectLst/>
                        </a:rPr>
                        <a:t>24</a:t>
                      </a:r>
                      <a:endParaRPr lang="uk-UA" sz="7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 dirty="0">
                          <a:effectLst/>
                        </a:rPr>
                        <a:t>35</a:t>
                      </a:r>
                      <a:endParaRPr lang="uk-UA" sz="7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solidFill>
                            <a:srgbClr val="00B050"/>
                          </a:solidFill>
                          <a:effectLst/>
                        </a:rPr>
                        <a:t>46 %</a:t>
                      </a:r>
                      <a:endParaRPr lang="uk-UA" sz="11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>
                          <a:effectLst/>
                        </a:rPr>
                        <a:t>53</a:t>
                      </a:r>
                      <a:endParaRPr lang="uk-UA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effectLst/>
                        </a:rPr>
                        <a:t>15 %</a:t>
                      </a:r>
                      <a:endParaRPr lang="uk-UA" sz="11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207837"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 err="1">
                          <a:effectLst/>
                        </a:rPr>
                        <a:t>Интернет</a:t>
                      </a:r>
                      <a:r>
                        <a:rPr lang="uk-UA" sz="1000" b="1" dirty="0">
                          <a:effectLst/>
                        </a:rPr>
                        <a:t>-реклама</a:t>
                      </a:r>
                      <a:endParaRPr lang="uk-UA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>
                          <a:effectLst/>
                        </a:rPr>
                        <a:t>2 355</a:t>
                      </a:r>
                      <a:endParaRPr lang="uk-UA" sz="7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 dirty="0">
                          <a:effectLst/>
                        </a:rPr>
                        <a:t>3 140</a:t>
                      </a:r>
                      <a:endParaRPr lang="uk-UA" sz="7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effectLst/>
                        </a:rPr>
                        <a:t>33 %</a:t>
                      </a:r>
                      <a:endParaRPr lang="uk-UA" sz="11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>
                          <a:effectLst/>
                        </a:rPr>
                        <a:t>4 010</a:t>
                      </a:r>
                      <a:endParaRPr lang="uk-UA" sz="8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solidFill>
                            <a:srgbClr val="00B050"/>
                          </a:solidFill>
                          <a:effectLst/>
                        </a:rPr>
                        <a:t>28 %</a:t>
                      </a:r>
                      <a:endParaRPr lang="uk-UA" sz="110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uk-UA" sz="1000" b="1" dirty="0">
                          <a:effectLst/>
                        </a:rPr>
                        <a:t>ИТОГО МЕДИА РЫНОК</a:t>
                      </a:r>
                      <a:endParaRPr lang="uk-UA" sz="10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>
                          <a:effectLst/>
                        </a:rPr>
                        <a:t>9 120</a:t>
                      </a:r>
                      <a:endParaRPr lang="uk-UA" sz="7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b="1" dirty="0">
                          <a:effectLst/>
                        </a:rPr>
                        <a:t>11 621</a:t>
                      </a:r>
                      <a:endParaRPr lang="uk-UA" sz="7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effectLst/>
                        </a:rPr>
                        <a:t>27 %</a:t>
                      </a:r>
                      <a:endParaRPr lang="uk-UA" sz="11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800" b="1" dirty="0">
                          <a:effectLst/>
                        </a:rPr>
                        <a:t>14 872</a:t>
                      </a:r>
                      <a:endParaRPr lang="uk-UA" sz="8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effectLst/>
                        </a:rPr>
                        <a:t>28 %</a:t>
                      </a:r>
                      <a:endParaRPr lang="uk-UA" sz="11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09600" y="320280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err="1">
                <a:solidFill>
                  <a:prstClr val="black"/>
                </a:solidFill>
              </a:rPr>
              <a:t>Тренди</a:t>
            </a:r>
            <a:r>
              <a:rPr lang="ru-RU" sz="2000" b="1" dirty="0">
                <a:solidFill>
                  <a:prstClr val="black"/>
                </a:solidFill>
              </a:rPr>
              <a:t> рекламного ринку, </a:t>
            </a:r>
            <a:r>
              <a:rPr lang="en-US" sz="2000" b="1" dirty="0">
                <a:solidFill>
                  <a:prstClr val="black"/>
                </a:solidFill>
              </a:rPr>
              <a:t>f 2017</a:t>
            </a:r>
            <a: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uk-UA" sz="2000" b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461963"/>
            <a:ext cx="6192688" cy="584755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defTabSz="914193"/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1200" b="1" dirty="0">
                <a:solidFill>
                  <a:prstClr val="black"/>
                </a:solidFill>
              </a:rPr>
              <a:t>https://www.adcoalition.org.ua/adv/statistics</a:t>
            </a:r>
            <a:endParaRPr lang="uk-UA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2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азвание 2"/>
          <p:cNvSpPr>
            <a:spLocks noGrp="1"/>
          </p:cNvSpPr>
          <p:nvPr>
            <p:ph type="title"/>
          </p:nvPr>
        </p:nvSpPr>
        <p:spPr>
          <a:xfrm>
            <a:off x="387055" y="322826"/>
            <a:ext cx="8413348" cy="1025677"/>
          </a:xfrm>
          <a:solidFill>
            <a:srgbClr val="425FA6"/>
          </a:solidFill>
        </p:spPr>
        <p:txBody>
          <a:bodyPr/>
          <a:lstStyle/>
          <a:p>
            <a:pPr defTabSz="455258" eaLnBrk="1" hangingPunct="1">
              <a:defRPr/>
            </a:pPr>
            <a:r>
              <a:rPr lang="ru-RU" altLang="ru-RU" dirty="0" smtClean="0">
                <a:latin typeface="+mj-lt"/>
                <a:ea typeface="Arial" pitchFamily="34" charset="0"/>
              </a:rPr>
              <a:t/>
            </a:r>
            <a:br>
              <a:rPr lang="ru-RU" altLang="ru-RU" dirty="0" smtClean="0">
                <a:latin typeface="+mj-lt"/>
                <a:ea typeface="Arial" pitchFamily="34" charset="0"/>
              </a:rPr>
            </a:br>
            <a:r>
              <a:rPr lang="ru-RU" altLang="ru-RU" dirty="0" err="1" smtClean="0">
                <a:latin typeface="+mj-lt"/>
                <a:ea typeface="Arial" pitchFamily="34" charset="0"/>
              </a:rPr>
              <a:t>плани</a:t>
            </a:r>
            <a:r>
              <a:rPr lang="ru-RU" altLang="ru-RU" dirty="0" smtClean="0">
                <a:latin typeface="+mj-lt"/>
                <a:ea typeface="Arial" pitchFamily="34" charset="0"/>
              </a:rPr>
              <a:t> </a:t>
            </a:r>
            <a:r>
              <a:rPr lang="ru-RU" altLang="ru-RU" dirty="0" smtClean="0">
                <a:latin typeface="+mj-lt"/>
                <a:ea typeface="Arial" pitchFamily="34" charset="0"/>
              </a:rPr>
              <a:t>по </a:t>
            </a:r>
            <a:r>
              <a:rPr lang="ru-RU" altLang="ru-RU" dirty="0" err="1" smtClean="0">
                <a:latin typeface="+mj-lt"/>
                <a:ea typeface="Arial" pitchFamily="34" charset="0"/>
              </a:rPr>
              <a:t>бізнес-цілям</a:t>
            </a:r>
            <a:r>
              <a:rPr lang="ru-RU" altLang="ru-RU" dirty="0" smtClean="0">
                <a:latin typeface="+mj-lt"/>
                <a:ea typeface="Arial" pitchFamily="34" charset="0"/>
              </a:rPr>
              <a:t/>
            </a:r>
            <a:br>
              <a:rPr lang="ru-RU" altLang="ru-RU" dirty="0" smtClean="0">
                <a:latin typeface="+mj-lt"/>
                <a:ea typeface="Arial" pitchFamily="34" charset="0"/>
              </a:rPr>
            </a:br>
            <a:endParaRPr lang="ru-RU" altLang="ru-RU" b="0" dirty="0" smtClean="0">
              <a:latin typeface="+mj-lt"/>
              <a:ea typeface="Arial" pitchFamily="34" charset="0"/>
            </a:endParaRPr>
          </a:p>
        </p:txBody>
      </p:sp>
      <p:sp>
        <p:nvSpPr>
          <p:cNvPr id="36" name="Название 2"/>
          <p:cNvSpPr txBox="1">
            <a:spLocks/>
          </p:cNvSpPr>
          <p:nvPr/>
        </p:nvSpPr>
        <p:spPr bwMode="auto">
          <a:xfrm>
            <a:off x="6689948" y="3186622"/>
            <a:ext cx="1170671" cy="263437"/>
          </a:xfrm>
          <a:prstGeom prst="rect">
            <a:avLst/>
          </a:prstGeom>
          <a:solidFill>
            <a:srgbClr val="FA32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0" rIns="91184" bIns="45590" anchor="ctr"/>
          <a:lstStyle>
            <a:lvl1pPr marL="292100" indent="-11113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Trebuchet MS"/>
                <a:ea typeface="Arial" charset="0"/>
                <a:cs typeface="Trebuchet MS"/>
              </a:defRPr>
            </a:lvl1pPr>
            <a:lvl2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2pPr>
            <a:lvl3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3pPr>
            <a:lvl4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4pPr>
            <a:lvl5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5pPr>
            <a:lvl6pPr marL="521437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6pPr>
            <a:lvl7pPr marL="1042873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7pPr>
            <a:lvl8pPr marL="1564310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8pPr>
            <a:lvl9pPr marL="2085746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dirty="0">
                <a:solidFill>
                  <a:prstClr val="white"/>
                </a:solidFill>
                <a:ea typeface="Arial" pitchFamily="34" charset="0"/>
              </a:rPr>
              <a:t>моя </a:t>
            </a:r>
          </a:p>
          <a:p>
            <a:pPr eaLnBrk="1" hangingPunct="1">
              <a:defRPr/>
            </a:pPr>
            <a:r>
              <a:rPr lang="ru-RU" altLang="ru-RU" sz="900" dirty="0" err="1">
                <a:solidFill>
                  <a:prstClr val="white"/>
                </a:solidFill>
                <a:ea typeface="Arial" pitchFamily="34" charset="0"/>
              </a:rPr>
              <a:t>картка</a:t>
            </a:r>
            <a:endParaRPr lang="ru-RU" altLang="ru-RU" sz="900" b="0" dirty="0">
              <a:solidFill>
                <a:prstClr val="white"/>
              </a:solidFill>
              <a:ea typeface="Arial" pitchFamily="34" charset="0"/>
            </a:endParaRPr>
          </a:p>
        </p:txBody>
      </p:sp>
      <p:sp>
        <p:nvSpPr>
          <p:cNvPr id="37" name="Название 2"/>
          <p:cNvSpPr txBox="1">
            <a:spLocks/>
          </p:cNvSpPr>
          <p:nvPr/>
        </p:nvSpPr>
        <p:spPr bwMode="auto">
          <a:xfrm>
            <a:off x="6689948" y="4678909"/>
            <a:ext cx="1170671" cy="319580"/>
          </a:xfrm>
          <a:prstGeom prst="rect">
            <a:avLst/>
          </a:prstGeom>
          <a:solidFill>
            <a:srgbClr val="DCE123"/>
          </a:solidFill>
          <a:ln>
            <a:noFill/>
          </a:ln>
        </p:spPr>
        <p:txBody>
          <a:bodyPr lIns="91184" tIns="45590" rIns="91184" bIns="45590" anchor="ctr"/>
          <a:lstStyle>
            <a:lvl1pPr marL="292100" indent="-11113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Trebuchet MS"/>
                <a:ea typeface="Arial" charset="0"/>
                <a:cs typeface="Trebuchet MS"/>
              </a:defRPr>
            </a:lvl1pPr>
            <a:lvl2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2pPr>
            <a:lvl3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3pPr>
            <a:lvl4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4pPr>
            <a:lvl5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5pPr>
            <a:lvl6pPr marL="521437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6pPr>
            <a:lvl7pPr marL="1042873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7pPr>
            <a:lvl8pPr marL="1564310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8pPr>
            <a:lvl9pPr marL="2085746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dirty="0" err="1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мій</a:t>
            </a:r>
            <a:r>
              <a:rPr lang="ru-RU" altLang="ru-RU" sz="9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 банк. </a:t>
            </a:r>
          </a:p>
          <a:p>
            <a:pPr eaLnBrk="1" hangingPunct="1">
              <a:defRPr/>
            </a:pPr>
            <a:r>
              <a:rPr lang="ru-RU" altLang="ru-RU" sz="9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моя </a:t>
            </a:r>
            <a:r>
              <a:rPr lang="ru-RU" altLang="ru-RU" sz="900" dirty="0" err="1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країна</a:t>
            </a:r>
            <a:endParaRPr lang="ru-RU" altLang="ru-RU" sz="900" b="0" dirty="0">
              <a:solidFill>
                <a:prstClr val="black">
                  <a:lumMod val="95000"/>
                  <a:lumOff val="5000"/>
                </a:prstClr>
              </a:solidFill>
              <a:ea typeface="Arial" pitchFamily="34" charset="0"/>
            </a:endParaRPr>
          </a:p>
        </p:txBody>
      </p:sp>
      <p:sp>
        <p:nvSpPr>
          <p:cNvPr id="38" name="Название 2"/>
          <p:cNvSpPr txBox="1">
            <a:spLocks/>
          </p:cNvSpPr>
          <p:nvPr/>
        </p:nvSpPr>
        <p:spPr bwMode="auto">
          <a:xfrm>
            <a:off x="6679080" y="3825238"/>
            <a:ext cx="1170671" cy="240764"/>
          </a:xfrm>
          <a:prstGeom prst="rect">
            <a:avLst/>
          </a:prstGeom>
          <a:solidFill>
            <a:srgbClr val="00829B"/>
          </a:solidFill>
          <a:ln>
            <a:noFill/>
          </a:ln>
        </p:spPr>
        <p:txBody>
          <a:bodyPr lIns="91184" tIns="45590" rIns="91184" bIns="45590" anchor="ctr"/>
          <a:lstStyle>
            <a:lvl1pPr marL="292100" indent="-11113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Trebuchet MS"/>
                <a:ea typeface="Arial" charset="0"/>
                <a:cs typeface="Trebuchet MS"/>
              </a:defRPr>
            </a:lvl1pPr>
            <a:lvl2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2pPr>
            <a:lvl3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3pPr>
            <a:lvl4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4pPr>
            <a:lvl5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5pPr>
            <a:lvl6pPr marL="521437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6pPr>
            <a:lvl7pPr marL="1042873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7pPr>
            <a:lvl8pPr marL="1564310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8pPr>
            <a:lvl9pPr marL="2085746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b="0" dirty="0" err="1">
                <a:solidFill>
                  <a:prstClr val="white"/>
                </a:solidFill>
                <a:ea typeface="Arial" pitchFamily="34" charset="0"/>
              </a:rPr>
              <a:t>швидка</a:t>
            </a:r>
            <a:endParaRPr lang="ru-RU" altLang="ru-RU" sz="900" b="0" dirty="0">
              <a:solidFill>
                <a:prstClr val="white"/>
              </a:solidFill>
              <a:ea typeface="Arial" pitchFamily="34" charset="0"/>
            </a:endParaRPr>
          </a:p>
          <a:p>
            <a:pPr eaLnBrk="1" hangingPunct="1">
              <a:defRPr/>
            </a:pPr>
            <a:r>
              <a:rPr lang="ru-RU" altLang="ru-RU" sz="900" b="0" dirty="0" err="1">
                <a:solidFill>
                  <a:prstClr val="white"/>
                </a:solidFill>
                <a:ea typeface="Arial" pitchFamily="34" charset="0"/>
              </a:rPr>
              <a:t>копійка</a:t>
            </a:r>
            <a:endParaRPr lang="ru-RU" altLang="ru-RU" sz="900" b="0" dirty="0">
              <a:solidFill>
                <a:prstClr val="white"/>
              </a:solidFill>
              <a:ea typeface="Arial" pitchFamily="34" charset="0"/>
            </a:endParaRPr>
          </a:p>
        </p:txBody>
      </p:sp>
      <p:sp>
        <p:nvSpPr>
          <p:cNvPr id="39" name="Название 2"/>
          <p:cNvSpPr txBox="1">
            <a:spLocks/>
          </p:cNvSpPr>
          <p:nvPr/>
        </p:nvSpPr>
        <p:spPr bwMode="auto">
          <a:xfrm>
            <a:off x="6679080" y="3497023"/>
            <a:ext cx="1170671" cy="294747"/>
          </a:xfrm>
          <a:prstGeom prst="rect">
            <a:avLst/>
          </a:prstGeom>
          <a:solidFill>
            <a:srgbClr val="D7E8E5"/>
          </a:solidFill>
          <a:ln>
            <a:noFill/>
          </a:ln>
        </p:spPr>
        <p:txBody>
          <a:bodyPr lIns="91184" tIns="45590" rIns="91184" bIns="45590" anchor="ctr"/>
          <a:lstStyle>
            <a:lvl1pPr marL="292100" indent="-11113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Trebuchet MS"/>
                <a:ea typeface="Arial" charset="0"/>
                <a:cs typeface="Trebuchet MS"/>
              </a:defRPr>
            </a:lvl1pPr>
            <a:lvl2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2pPr>
            <a:lvl3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3pPr>
            <a:lvl4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4pPr>
            <a:lvl5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5pPr>
            <a:lvl6pPr marL="521437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6pPr>
            <a:lvl7pPr marL="1042873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7pPr>
            <a:lvl8pPr marL="1564310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8pPr>
            <a:lvl9pPr marL="2085746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dirty="0" err="1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депозити</a:t>
            </a:r>
            <a:endParaRPr lang="ru-RU" altLang="ru-RU" sz="900" dirty="0">
              <a:solidFill>
                <a:prstClr val="black">
                  <a:lumMod val="95000"/>
                  <a:lumOff val="5000"/>
                </a:prstClr>
              </a:solidFill>
              <a:ea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87055" y="2053514"/>
            <a:ext cx="8413348" cy="0"/>
          </a:xfrm>
          <a:prstGeom prst="line">
            <a:avLst/>
          </a:prstGeom>
          <a:ln>
            <a:solidFill>
              <a:srgbClr val="425F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561" name="TextBox 20"/>
          <p:cNvSpPr txBox="1">
            <a:spLocks noChangeArrowheads="1"/>
          </p:cNvSpPr>
          <p:nvPr/>
        </p:nvSpPr>
        <p:spPr bwMode="auto">
          <a:xfrm>
            <a:off x="2452706" y="1495334"/>
            <a:ext cx="1395770" cy="45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48" tIns="39974" rIns="79948" bIns="399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9pPr>
          </a:lstStyle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1200" b="1">
                <a:solidFill>
                  <a:srgbClr val="000000"/>
                </a:solidFill>
                <a:ea typeface="MS PGothic" pitchFamily="34" charset="-128"/>
              </a:rPr>
              <a:t>рекомендовний </a:t>
            </a:r>
          </a:p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1200" b="1">
                <a:solidFill>
                  <a:srgbClr val="000000"/>
                </a:solidFill>
                <a:ea typeface="MS PGothic" pitchFamily="34" charset="-128"/>
              </a:rPr>
              <a:t>тип реклами</a:t>
            </a:r>
            <a:endParaRPr lang="ru-RU" altLang="ru-RU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8562" name="TextBox 25"/>
          <p:cNvSpPr txBox="1">
            <a:spLocks noChangeArrowheads="1"/>
          </p:cNvSpPr>
          <p:nvPr/>
        </p:nvSpPr>
        <p:spPr bwMode="auto">
          <a:xfrm>
            <a:off x="4159831" y="1507211"/>
            <a:ext cx="1995293" cy="26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48" tIns="39974" rIns="79948" bIns="399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9pPr>
          </a:lstStyle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1200" b="1" dirty="0">
                <a:solidFill>
                  <a:srgbClr val="000000"/>
                </a:solidFill>
                <a:ea typeface="MS PGothic" pitchFamily="34" charset="-128"/>
              </a:rPr>
              <a:t>запланований результат</a:t>
            </a:r>
          </a:p>
        </p:txBody>
      </p:sp>
      <p:sp>
        <p:nvSpPr>
          <p:cNvPr id="108563" name="TextBox 26"/>
          <p:cNvSpPr txBox="1">
            <a:spLocks noChangeArrowheads="1"/>
          </p:cNvSpPr>
          <p:nvPr/>
        </p:nvSpPr>
        <p:spPr bwMode="auto">
          <a:xfrm>
            <a:off x="2452707" y="1828951"/>
            <a:ext cx="1203409" cy="2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48" tIns="39974" rIns="79948" bIns="399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9pPr>
          </a:lstStyle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1000">
                <a:solidFill>
                  <a:srgbClr val="A6A6A6"/>
                </a:solidFill>
                <a:ea typeface="MS PGothic" pitchFamily="34" charset="-128"/>
              </a:rPr>
              <a:t>канал або  таргет</a:t>
            </a:r>
            <a:endParaRPr lang="ru-RU" altLang="ru-RU" sz="1000">
              <a:solidFill>
                <a:srgbClr val="A6A6A6"/>
              </a:solidFill>
              <a:ea typeface="MS PGothic" pitchFamily="34" charset="-128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73973" y="4579631"/>
            <a:ext cx="8413348" cy="0"/>
          </a:xfrm>
          <a:prstGeom prst="line">
            <a:avLst/>
          </a:prstGeom>
          <a:ln>
            <a:solidFill>
              <a:srgbClr val="D5E6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18302" y="2767169"/>
            <a:ext cx="8413349" cy="0"/>
          </a:xfrm>
          <a:prstGeom prst="line">
            <a:avLst/>
          </a:prstGeom>
          <a:ln>
            <a:solidFill>
              <a:srgbClr val="D5E6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566" name="TextBox 14338"/>
          <p:cNvSpPr txBox="1">
            <a:spLocks noChangeArrowheads="1"/>
          </p:cNvSpPr>
          <p:nvPr/>
        </p:nvSpPr>
        <p:spPr bwMode="auto">
          <a:xfrm flipH="1">
            <a:off x="400638" y="1526643"/>
            <a:ext cx="1192400" cy="26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48" tIns="39974" rIns="79948" bIns="399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9pPr>
          </a:lstStyle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1200" b="1">
                <a:solidFill>
                  <a:srgbClr val="000000"/>
                </a:solidFill>
                <a:ea typeface="MS PGothic" pitchFamily="34" charset="-128"/>
              </a:rPr>
              <a:t>бюджет</a:t>
            </a:r>
            <a:endParaRPr lang="ru-RU" altLang="ru-RU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8567" name="TextBox 42"/>
          <p:cNvSpPr txBox="1">
            <a:spLocks noChangeArrowheads="1"/>
          </p:cNvSpPr>
          <p:nvPr/>
        </p:nvSpPr>
        <p:spPr bwMode="auto">
          <a:xfrm>
            <a:off x="4159824" y="1723145"/>
            <a:ext cx="1677898" cy="38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48" tIns="39974" rIns="79948" bIns="399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9pPr>
          </a:lstStyle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1000">
                <a:solidFill>
                  <a:srgbClr val="A6A6A6"/>
                </a:solidFill>
                <a:ea typeface="MS PGothic" pitchFamily="34" charset="-128"/>
              </a:rPr>
              <a:t>якісна дія </a:t>
            </a:r>
          </a:p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1000">
                <a:solidFill>
                  <a:srgbClr val="A6A6A6"/>
                </a:solidFill>
                <a:ea typeface="MS PGothic" pitchFamily="34" charset="-128"/>
              </a:rPr>
              <a:t>(в залежності від каналу)</a:t>
            </a:r>
            <a:endParaRPr lang="ru-RU" altLang="ru-RU" sz="1000">
              <a:solidFill>
                <a:srgbClr val="A6A6A6"/>
              </a:solidFill>
              <a:ea typeface="MS PGothic" pitchFamily="34" charset="-128"/>
            </a:endParaRPr>
          </a:p>
        </p:txBody>
      </p:sp>
      <p:sp>
        <p:nvSpPr>
          <p:cNvPr id="108568" name="TextBox 14338"/>
          <p:cNvSpPr txBox="1">
            <a:spLocks noChangeArrowheads="1"/>
          </p:cNvSpPr>
          <p:nvPr/>
        </p:nvSpPr>
        <p:spPr bwMode="auto">
          <a:xfrm flipH="1">
            <a:off x="1356732" y="1526643"/>
            <a:ext cx="1192400" cy="26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948" tIns="39974" rIns="79948" bIns="399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9pPr>
          </a:lstStyle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1200" b="1">
                <a:solidFill>
                  <a:srgbClr val="000000"/>
                </a:solidFill>
                <a:ea typeface="MS PGothic" pitchFamily="34" charset="-128"/>
              </a:rPr>
              <a:t>розміщення</a:t>
            </a:r>
            <a:endParaRPr lang="ru-RU" altLang="ru-RU" sz="1200" b="1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8569" name="TextBox 55"/>
          <p:cNvSpPr txBox="1">
            <a:spLocks noChangeArrowheads="1"/>
          </p:cNvSpPr>
          <p:nvPr/>
        </p:nvSpPr>
        <p:spPr bwMode="auto">
          <a:xfrm>
            <a:off x="6597589" y="1513688"/>
            <a:ext cx="852352" cy="26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48" tIns="39974" rIns="79948" bIns="399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9pPr>
          </a:lstStyle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b="1" dirty="0">
                <a:solidFill>
                  <a:srgbClr val="000000"/>
                </a:solidFill>
                <a:ea typeface="MS PGothic" pitchFamily="34" charset="-128"/>
              </a:rPr>
              <a:t>тематика</a:t>
            </a:r>
            <a:endParaRPr lang="uk-UA" altLang="ru-RU" sz="12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8570" name="TextBox 45"/>
          <p:cNvSpPr txBox="1">
            <a:spLocks noChangeArrowheads="1"/>
          </p:cNvSpPr>
          <p:nvPr/>
        </p:nvSpPr>
        <p:spPr bwMode="auto">
          <a:xfrm>
            <a:off x="410154" y="1780366"/>
            <a:ext cx="1004637" cy="2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48" tIns="39974" rIns="79948" bIns="399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9pPr>
          </a:lstStyle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1000">
                <a:solidFill>
                  <a:srgbClr val="A6A6A6"/>
                </a:solidFill>
                <a:ea typeface="MS PGothic" pitchFamily="34" charset="-128"/>
              </a:rPr>
              <a:t>тисяч гривень</a:t>
            </a:r>
            <a:endParaRPr lang="ru-RU" altLang="ru-RU" sz="1000">
              <a:solidFill>
                <a:srgbClr val="A6A6A6"/>
              </a:solidFill>
              <a:ea typeface="MS PGothic" pitchFamily="34" charset="-128"/>
            </a:endParaRPr>
          </a:p>
        </p:txBody>
      </p:sp>
      <p:sp>
        <p:nvSpPr>
          <p:cNvPr id="108571" name="TextBox 4"/>
          <p:cNvSpPr txBox="1">
            <a:spLocks noChangeArrowheads="1"/>
          </p:cNvSpPr>
          <p:nvPr/>
        </p:nvSpPr>
        <p:spPr bwMode="auto">
          <a:xfrm>
            <a:off x="1183894" y="2345021"/>
            <a:ext cx="957634" cy="35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uk-UA" b="1" dirty="0" err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youtube</a:t>
            </a:r>
            <a:endParaRPr kumimoji="1" lang="ru-RU" altLang="uk-UA" b="1" dirty="0" smtClean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8572" name="TextBox 46"/>
          <p:cNvSpPr txBox="1">
            <a:spLocks noChangeArrowheads="1"/>
          </p:cNvSpPr>
          <p:nvPr/>
        </p:nvSpPr>
        <p:spPr bwMode="auto">
          <a:xfrm>
            <a:off x="1122299" y="4616288"/>
            <a:ext cx="1038169" cy="35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uk-UA" b="1" dirty="0" err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facebook</a:t>
            </a:r>
            <a:endParaRPr kumimoji="1" lang="ru-RU" altLang="uk-UA" b="1" dirty="0" smtClean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08573" name="TextBox 47"/>
          <p:cNvSpPr txBox="1">
            <a:spLocks noChangeArrowheads="1"/>
          </p:cNvSpPr>
          <p:nvPr/>
        </p:nvSpPr>
        <p:spPr bwMode="auto">
          <a:xfrm>
            <a:off x="1183901" y="3197955"/>
            <a:ext cx="795987" cy="35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uk-UA" b="1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google</a:t>
            </a:r>
            <a:endParaRPr kumimoji="1" lang="ru-RU" altLang="uk-UA" b="1" dirty="0" smtClean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055" y="2345028"/>
            <a:ext cx="402290" cy="265587"/>
          </a:xfrm>
          <a:prstGeom prst="rect">
            <a:avLst/>
          </a:prstGeom>
          <a:noFill/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200" dirty="0">
                <a:solidFill>
                  <a:prstClr val="black"/>
                </a:solidFill>
                <a:ea typeface="MS PGothic" pitchFamily="34" charset="-128"/>
              </a:rPr>
              <a:t>400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1361" y="3146136"/>
            <a:ext cx="1481111" cy="450252"/>
          </a:xfrm>
          <a:prstGeom prst="rect">
            <a:avLst/>
          </a:prstGeom>
          <a:noFill/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200" dirty="0">
                <a:solidFill>
                  <a:prstClr val="black"/>
                </a:solidFill>
                <a:ea typeface="MS PGothic" pitchFamily="34" charset="-128"/>
              </a:rPr>
              <a:t>мед</a:t>
            </a:r>
            <a:r>
              <a:rPr kumimoji="1" lang="uk-UA" sz="1200" dirty="0" err="1">
                <a:solidFill>
                  <a:prstClr val="black"/>
                </a:solidFill>
                <a:ea typeface="MS PGothic" pitchFamily="34" charset="-128"/>
              </a:rPr>
              <a:t>ійна</a:t>
            </a: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 (банерна)</a:t>
            </a:r>
          </a:p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пошукова</a:t>
            </a:r>
            <a:endParaRPr kumimoji="1" lang="ru-RU" sz="12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3353" y="3177445"/>
            <a:ext cx="528927" cy="450252"/>
          </a:xfrm>
          <a:prstGeom prst="rect">
            <a:avLst/>
          </a:prstGeom>
          <a:noFill/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1 2</a:t>
            </a:r>
            <a:r>
              <a:rPr kumimoji="1" lang="ru-RU" sz="1200" dirty="0">
                <a:solidFill>
                  <a:prstClr val="black"/>
                </a:solidFill>
                <a:ea typeface="MS PGothic" pitchFamily="34" charset="-128"/>
              </a:rPr>
              <a:t>00</a:t>
            </a:r>
          </a:p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1 100</a:t>
            </a:r>
            <a:endParaRPr kumimoji="1" lang="ru-RU" sz="12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352" y="4636807"/>
            <a:ext cx="402290" cy="265587"/>
          </a:xfrm>
          <a:prstGeom prst="rect">
            <a:avLst/>
          </a:prstGeom>
          <a:noFill/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200" dirty="0">
                <a:solidFill>
                  <a:prstClr val="black"/>
                </a:solidFill>
                <a:ea typeface="MS PGothic" pitchFamily="34" charset="-128"/>
              </a:rPr>
              <a:t>200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36909" y="2240302"/>
            <a:ext cx="1660647" cy="450252"/>
          </a:xfrm>
          <a:prstGeom prst="rect">
            <a:avLst/>
          </a:prstGeom>
          <a:noFill/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 err="1">
                <a:solidFill>
                  <a:prstClr val="black"/>
                </a:solidFill>
                <a:ea typeface="MS PGothic" pitchFamily="34" charset="-128"/>
              </a:rPr>
              <a:t>прероли</a:t>
            </a:r>
            <a:endParaRPr kumimoji="1" lang="uk-UA" sz="1200" dirty="0">
              <a:solidFill>
                <a:prstClr val="black"/>
              </a:solidFill>
              <a:ea typeface="MS PGothic" pitchFamily="34" charset="-128"/>
            </a:endParaRPr>
          </a:p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(покази перед відео)</a:t>
            </a:r>
            <a:endParaRPr kumimoji="1" lang="ru-RU" sz="12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56119" y="4527412"/>
            <a:ext cx="1726370" cy="634918"/>
          </a:xfrm>
          <a:prstGeom prst="rect">
            <a:avLst/>
          </a:prstGeom>
          <a:noFill/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 err="1">
                <a:solidFill>
                  <a:prstClr val="black"/>
                </a:solidFill>
                <a:ea typeface="MS PGothic" pitchFamily="34" charset="-128"/>
              </a:rPr>
              <a:t>таргетована</a:t>
            </a: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 реклама:</a:t>
            </a:r>
          </a:p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сторінки, відео, </a:t>
            </a:r>
          </a:p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окремих публікацій</a:t>
            </a:r>
            <a:endParaRPr kumimoji="1" lang="ru-RU" sz="12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3" name="Название 2"/>
          <p:cNvSpPr txBox="1">
            <a:spLocks/>
          </p:cNvSpPr>
          <p:nvPr/>
        </p:nvSpPr>
        <p:spPr bwMode="auto">
          <a:xfrm>
            <a:off x="6694023" y="2146906"/>
            <a:ext cx="1170671" cy="543069"/>
          </a:xfrm>
          <a:prstGeom prst="rect">
            <a:avLst/>
          </a:prstGeom>
          <a:solidFill>
            <a:srgbClr val="DCE123"/>
          </a:solidFill>
          <a:ln>
            <a:noFill/>
          </a:ln>
        </p:spPr>
        <p:txBody>
          <a:bodyPr lIns="91184" tIns="45590" rIns="91184" bIns="45590" anchor="ctr"/>
          <a:lstStyle>
            <a:lvl1pPr marL="292100" indent="-11113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Trebuchet MS"/>
                <a:ea typeface="Arial" charset="0"/>
                <a:cs typeface="Trebuchet MS"/>
              </a:defRPr>
            </a:lvl1pPr>
            <a:lvl2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2pPr>
            <a:lvl3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3pPr>
            <a:lvl4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4pPr>
            <a:lvl5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5pPr>
            <a:lvl6pPr marL="521437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6pPr>
            <a:lvl7pPr marL="1042873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7pPr>
            <a:lvl8pPr marL="1564310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8pPr>
            <a:lvl9pPr marL="2085746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dirty="0" err="1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Навчання</a:t>
            </a:r>
            <a:r>
              <a:rPr lang="ru-RU" altLang="ru-RU" sz="9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 </a:t>
            </a:r>
            <a:r>
              <a:rPr lang="ru-RU" altLang="ru-RU" sz="900" dirty="0" err="1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дистанційному</a:t>
            </a:r>
            <a:r>
              <a:rPr lang="ru-RU" altLang="ru-RU" sz="9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 </a:t>
            </a:r>
            <a:r>
              <a:rPr lang="ru-RU" altLang="ru-RU" sz="900" dirty="0" err="1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банкінгу</a:t>
            </a:r>
            <a:endParaRPr lang="ru-RU" altLang="ru-RU" sz="900" dirty="0">
              <a:solidFill>
                <a:prstClr val="black">
                  <a:lumMod val="95000"/>
                  <a:lumOff val="5000"/>
                </a:prstClr>
              </a:solidFill>
              <a:ea typeface="Arial" pitchFamily="34" charset="0"/>
            </a:endParaRPr>
          </a:p>
          <a:p>
            <a:pPr eaLnBrk="1" hangingPunct="1">
              <a:defRPr/>
            </a:pPr>
            <a:r>
              <a:rPr lang="ru-RU" altLang="ru-RU" sz="900" dirty="0" err="1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мій</a:t>
            </a:r>
            <a:r>
              <a:rPr lang="ru-RU" altLang="ru-RU" sz="9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 банк. </a:t>
            </a:r>
          </a:p>
          <a:p>
            <a:pPr eaLnBrk="1" hangingPunct="1">
              <a:defRPr/>
            </a:pPr>
            <a:r>
              <a:rPr lang="ru-RU" altLang="ru-RU" sz="9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моя </a:t>
            </a:r>
            <a:r>
              <a:rPr lang="ru-RU" altLang="ru-RU" sz="900" dirty="0" err="1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країна</a:t>
            </a:r>
            <a:endParaRPr lang="ru-RU" altLang="ru-RU" sz="900" b="0" dirty="0">
              <a:solidFill>
                <a:prstClr val="black">
                  <a:lumMod val="95000"/>
                  <a:lumOff val="5000"/>
                </a:prstClr>
              </a:solidFill>
              <a:ea typeface="Arial" pitchFamily="34" charset="0"/>
            </a:endParaRPr>
          </a:p>
        </p:txBody>
      </p:sp>
      <p:sp>
        <p:nvSpPr>
          <p:cNvPr id="108581" name="TextBox 53"/>
          <p:cNvSpPr txBox="1">
            <a:spLocks noChangeArrowheads="1"/>
          </p:cNvSpPr>
          <p:nvPr/>
        </p:nvSpPr>
        <p:spPr bwMode="auto">
          <a:xfrm>
            <a:off x="6597596" y="1712346"/>
            <a:ext cx="2529093" cy="38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48" tIns="39974" rIns="79948" bIns="39974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5pPr>
            <a:lvl6pPr marL="25146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6pPr>
            <a:lvl7pPr marL="29718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7pPr>
            <a:lvl8pPr marL="34290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8pPr>
            <a:lvl9pPr marL="3886200" indent="-228600" defTabSz="5191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700">
                <a:solidFill>
                  <a:schemeClr val="tx1"/>
                </a:solidFill>
                <a:latin typeface="Trebuchet MS" pitchFamily="34" charset="0"/>
                <a:ea typeface="Arial" pitchFamily="34" charset="0"/>
                <a:cs typeface="Trebuchet MS" pitchFamily="34" charset="0"/>
              </a:defRPr>
            </a:lvl9pPr>
          </a:lstStyle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1000" dirty="0">
                <a:solidFill>
                  <a:srgbClr val="A6A6A6"/>
                </a:solidFill>
                <a:ea typeface="MS PGothic" pitchFamily="34" charset="-128"/>
              </a:rPr>
              <a:t>адаптується в залежності від</a:t>
            </a:r>
          </a:p>
          <a:p>
            <a:pPr defTabSz="454945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uk-UA" altLang="ru-RU" sz="1000" dirty="0">
                <a:solidFill>
                  <a:srgbClr val="A6A6A6"/>
                </a:solidFill>
                <a:ea typeface="MS PGothic" pitchFamily="34" charset="-128"/>
              </a:rPr>
              <a:t>запуску нових продуктів та змін бренду</a:t>
            </a:r>
            <a:endParaRPr lang="ru-RU" altLang="ru-RU" sz="1000" dirty="0">
              <a:solidFill>
                <a:srgbClr val="A6A6A6"/>
              </a:solidFill>
              <a:ea typeface="MS PGothic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5267" y="4616291"/>
            <a:ext cx="2207271" cy="634918"/>
          </a:xfrm>
          <a:prstGeom prst="rect">
            <a:avLst/>
          </a:prstGeom>
          <a:noFill/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40 000 фанів до кінця року,</a:t>
            </a:r>
          </a:p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500 000 охоплення щомісяця</a:t>
            </a:r>
          </a:p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2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5261" y="2313718"/>
            <a:ext cx="1325619" cy="265587"/>
          </a:xfrm>
          <a:prstGeom prst="rect">
            <a:avLst/>
          </a:prstGeom>
          <a:noFill/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4 </a:t>
            </a:r>
            <a:r>
              <a:rPr kumimoji="1" lang="uk-UA" sz="1200" dirty="0" err="1">
                <a:solidFill>
                  <a:prstClr val="black"/>
                </a:solidFill>
                <a:ea typeface="MS PGothic" pitchFamily="34" charset="-128"/>
              </a:rPr>
              <a:t>млн</a:t>
            </a: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 / 1,6 </a:t>
            </a:r>
            <a:r>
              <a:rPr kumimoji="1" lang="uk-UA" sz="1200" dirty="0" err="1">
                <a:solidFill>
                  <a:prstClr val="black"/>
                </a:solidFill>
                <a:ea typeface="MS PGothic" pitchFamily="34" charset="-128"/>
              </a:rPr>
              <a:t>млн</a:t>
            </a: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 </a:t>
            </a:r>
            <a:endParaRPr kumimoji="1" lang="ru-RU" sz="12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5265" y="2502654"/>
            <a:ext cx="1483031" cy="250198"/>
          </a:xfrm>
          <a:prstGeom prst="rect">
            <a:avLst/>
          </a:prstGeom>
          <a:noFill/>
        </p:spPr>
        <p:txBody>
          <a:bodyPr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покази / переходи</a:t>
            </a:r>
            <a:endParaRPr kumimoji="1" lang="ru-RU" sz="1100" dirty="0">
              <a:solidFill>
                <a:prstClr val="white">
                  <a:lumMod val="50000"/>
                </a:prstClr>
              </a:solidFill>
              <a:ea typeface="MS PGothic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3656" y="3177446"/>
            <a:ext cx="1421799" cy="265587"/>
          </a:xfrm>
          <a:prstGeom prst="rect">
            <a:avLst/>
          </a:prstGeom>
          <a:noFill/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450 </a:t>
            </a:r>
            <a:r>
              <a:rPr kumimoji="1" lang="uk-UA" sz="1200" dirty="0" err="1">
                <a:solidFill>
                  <a:prstClr val="black"/>
                </a:solidFill>
                <a:ea typeface="MS PGothic" pitchFamily="34" charset="-128"/>
              </a:rPr>
              <a:t>млн</a:t>
            </a: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 / </a:t>
            </a:r>
            <a:r>
              <a:rPr kumimoji="1" lang="en-US" sz="1200" dirty="0">
                <a:solidFill>
                  <a:prstClr val="black"/>
                </a:solidFill>
                <a:ea typeface="MS PGothic" pitchFamily="34" charset="-128"/>
              </a:rPr>
              <a:t>73</a:t>
            </a: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0 тис</a:t>
            </a:r>
            <a:endParaRPr kumimoji="1" lang="ru-RU" sz="1200" dirty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39089" y="3710793"/>
            <a:ext cx="1481672" cy="250198"/>
          </a:xfrm>
          <a:prstGeom prst="rect">
            <a:avLst/>
          </a:prstGeom>
          <a:noFill/>
        </p:spPr>
        <p:txBody>
          <a:bodyPr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100" dirty="0">
                <a:solidFill>
                  <a:prstClr val="white">
                    <a:lumMod val="50000"/>
                  </a:prstClr>
                </a:solidFill>
                <a:ea typeface="MS PGothic" pitchFamily="34" charset="-128"/>
              </a:rPr>
              <a:t>покази / переходи</a:t>
            </a:r>
            <a:endParaRPr kumimoji="1" lang="ru-RU" sz="1100" dirty="0">
              <a:solidFill>
                <a:prstClr val="white">
                  <a:lumMod val="50000"/>
                </a:prstClr>
              </a:solidFill>
              <a:ea typeface="MS PGothic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33659" y="3392298"/>
            <a:ext cx="1397755" cy="265587"/>
          </a:xfrm>
          <a:prstGeom prst="rect">
            <a:avLst/>
          </a:prstGeom>
          <a:noFill/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2,3 </a:t>
            </a:r>
            <a:r>
              <a:rPr kumimoji="1" lang="uk-UA" sz="1200" dirty="0" err="1">
                <a:solidFill>
                  <a:prstClr val="black"/>
                </a:solidFill>
                <a:ea typeface="MS PGothic" pitchFamily="34" charset="-128"/>
              </a:rPr>
              <a:t>млн</a:t>
            </a: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 / 220 тис</a:t>
            </a:r>
            <a:endParaRPr kumimoji="1" lang="ru-RU" sz="1200" dirty="0">
              <a:solidFill>
                <a:prstClr val="black"/>
              </a:solidFill>
              <a:ea typeface="MS PGothic" pitchFamily="34" charset="-128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21008" y="4138877"/>
            <a:ext cx="8413348" cy="0"/>
          </a:xfrm>
          <a:prstGeom prst="line">
            <a:avLst/>
          </a:prstGeom>
          <a:ln>
            <a:solidFill>
              <a:srgbClr val="D5E6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Название 2"/>
          <p:cNvSpPr txBox="1">
            <a:spLocks/>
          </p:cNvSpPr>
          <p:nvPr/>
        </p:nvSpPr>
        <p:spPr bwMode="auto">
          <a:xfrm>
            <a:off x="6694023" y="4230652"/>
            <a:ext cx="1170671" cy="294747"/>
          </a:xfrm>
          <a:prstGeom prst="rect">
            <a:avLst/>
          </a:prstGeom>
          <a:solidFill>
            <a:srgbClr val="D7E8E5"/>
          </a:solidFill>
          <a:ln>
            <a:noFill/>
          </a:ln>
        </p:spPr>
        <p:txBody>
          <a:bodyPr lIns="91184" tIns="45590" rIns="91184" bIns="45590" anchor="ctr"/>
          <a:lstStyle>
            <a:lvl1pPr marL="292100" indent="-11113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Trebuchet MS"/>
                <a:ea typeface="Arial" charset="0"/>
                <a:cs typeface="Trebuchet MS"/>
              </a:defRPr>
            </a:lvl1pPr>
            <a:lvl2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2pPr>
            <a:lvl3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3pPr>
            <a:lvl4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4pPr>
            <a:lvl5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5pPr>
            <a:lvl6pPr marL="521437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6pPr>
            <a:lvl7pPr marL="1042873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7pPr>
            <a:lvl8pPr marL="1564310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8pPr>
            <a:lvl9pPr marL="2085746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ru-RU" sz="9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МСБ</a:t>
            </a:r>
            <a:endParaRPr lang="ru-RU" altLang="ru-RU" sz="900" dirty="0">
              <a:solidFill>
                <a:prstClr val="black">
                  <a:lumMod val="95000"/>
                  <a:lumOff val="5000"/>
                </a:prstClr>
              </a:solidFill>
              <a:ea typeface="Arial" pitchFamily="34" charset="0"/>
            </a:endParaRPr>
          </a:p>
        </p:txBody>
      </p:sp>
      <p:sp>
        <p:nvSpPr>
          <p:cNvPr id="46" name="Название 2"/>
          <p:cNvSpPr txBox="1">
            <a:spLocks/>
          </p:cNvSpPr>
          <p:nvPr/>
        </p:nvSpPr>
        <p:spPr bwMode="auto">
          <a:xfrm>
            <a:off x="6689948" y="2851384"/>
            <a:ext cx="1170671" cy="294747"/>
          </a:xfrm>
          <a:prstGeom prst="rect">
            <a:avLst/>
          </a:prstGeom>
          <a:solidFill>
            <a:srgbClr val="D7E8E5"/>
          </a:solidFill>
          <a:ln>
            <a:noFill/>
          </a:ln>
        </p:spPr>
        <p:txBody>
          <a:bodyPr lIns="91184" tIns="45590" rIns="91184" bIns="45590" anchor="ctr"/>
          <a:lstStyle>
            <a:lvl1pPr marL="292100" indent="-11113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Trebuchet MS"/>
                <a:ea typeface="Arial" charset="0"/>
                <a:cs typeface="Trebuchet MS"/>
              </a:defRPr>
            </a:lvl1pPr>
            <a:lvl2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2pPr>
            <a:lvl3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3pPr>
            <a:lvl4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4pPr>
            <a:lvl5pPr marL="292100" indent="-292100"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rebuchet MS" charset="0"/>
                <a:ea typeface="Arial" charset="0"/>
                <a:cs typeface="Trebuchet MS" pitchFamily="34" charset="0"/>
              </a:defRPr>
            </a:lvl5pPr>
            <a:lvl6pPr marL="521437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6pPr>
            <a:lvl7pPr marL="1042873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7pPr>
            <a:lvl8pPr marL="1564310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8pPr>
            <a:lvl9pPr marL="2085746" algn="l" defTabSz="521437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rebuchet MS" charset="0"/>
                <a:ea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ru-RU" sz="900" dirty="0">
                <a:solidFill>
                  <a:prstClr val="black">
                    <a:lumMod val="95000"/>
                    <a:lumOff val="5000"/>
                  </a:prstClr>
                </a:solidFill>
                <a:ea typeface="Arial" pitchFamily="34" charset="0"/>
              </a:rPr>
              <a:t>МСБ</a:t>
            </a:r>
            <a:endParaRPr lang="ru-RU" altLang="ru-RU" sz="900" dirty="0">
              <a:solidFill>
                <a:prstClr val="black">
                  <a:lumMod val="95000"/>
                  <a:lumOff val="5000"/>
                </a:prstClr>
              </a:solidFill>
              <a:ea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8688" y="4043983"/>
            <a:ext cx="1659044" cy="634918"/>
          </a:xfrm>
          <a:prstGeom prst="rect">
            <a:avLst/>
          </a:prstGeom>
          <a:noFill/>
        </p:spPr>
        <p:txBody>
          <a:bodyPr wrap="none" lIns="80137" tIns="40069" rIns="80137" bIns="40069" rtlCol="0">
            <a:spAutoFit/>
          </a:bodyPr>
          <a:lstStyle/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спеціалізовані </a:t>
            </a:r>
            <a:endParaRPr kumimoji="1" lang="uk-UA" b="1" dirty="0" smtClean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b="1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сайти</a:t>
            </a:r>
            <a:endParaRPr kumimoji="1" lang="uk-UA" b="1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0746" y="4170193"/>
            <a:ext cx="1481111" cy="265587"/>
          </a:xfrm>
          <a:prstGeom prst="rect">
            <a:avLst/>
          </a:prstGeom>
          <a:noFill/>
        </p:spPr>
        <p:txBody>
          <a:bodyPr wrap="none" lIns="80137" tIns="40069" rIns="80137" bIns="40069">
            <a:spAutoFit/>
          </a:bodyPr>
          <a:lstStyle/>
          <a:p>
            <a:pPr defTabSz="4549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200" dirty="0">
                <a:solidFill>
                  <a:prstClr val="black"/>
                </a:solidFill>
                <a:ea typeface="MS PGothic" pitchFamily="34" charset="-128"/>
              </a:rPr>
              <a:t>мед</a:t>
            </a:r>
            <a:r>
              <a:rPr kumimoji="1" lang="uk-UA" sz="1200" dirty="0" err="1">
                <a:solidFill>
                  <a:prstClr val="black"/>
                </a:solidFill>
                <a:ea typeface="MS PGothic" pitchFamily="34" charset="-128"/>
              </a:rPr>
              <a:t>ійна</a:t>
            </a: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 (банерна)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291" y="4247905"/>
            <a:ext cx="402290" cy="265587"/>
          </a:xfrm>
          <a:prstGeom prst="rect">
            <a:avLst/>
          </a:prstGeom>
          <a:noFill/>
        </p:spPr>
        <p:txBody>
          <a:bodyPr wrap="none" lIns="80137" tIns="40069" rIns="80137" bIns="40069" rtlCol="0">
            <a:spAutoFit/>
          </a:bodyPr>
          <a:lstStyle/>
          <a:p>
            <a:pPr defTabSz="45494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uk-UA" sz="1200" dirty="0">
                <a:solidFill>
                  <a:prstClr val="black"/>
                </a:solidFill>
                <a:ea typeface="MS PGothic" pitchFamily="34" charset="-128"/>
              </a:rPr>
              <a:t>200</a:t>
            </a:r>
          </a:p>
        </p:txBody>
      </p:sp>
    </p:spTree>
    <p:extLst>
      <p:ext uri="{BB962C8B-B14F-4D97-AF65-F5344CB8AC3E}">
        <p14:creationId xmlns:p14="http://schemas.microsoft.com/office/powerpoint/2010/main" val="34725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03498"/>
            <a:ext cx="8229600" cy="857250"/>
          </a:xfrm>
          <a:prstGeom prst="rect">
            <a:avLst/>
          </a:prstGeom>
        </p:spPr>
        <p:txBody>
          <a:bodyPr lIns="91419" tIns="45710" rIns="91419" bIns="4571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000" b="1" dirty="0">
                <a:solidFill>
                  <a:prstClr val="black"/>
                </a:solidFill>
              </a:rPr>
              <a:t>Головний урок в </a:t>
            </a:r>
            <a:r>
              <a:rPr lang="uk-UA" sz="2000" b="1" dirty="0" err="1">
                <a:solidFill>
                  <a:prstClr val="black"/>
                </a:solidFill>
              </a:rPr>
              <a:t>діджитал</a:t>
            </a: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uk-U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uk-UA" sz="20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8354" y="987574"/>
            <a:ext cx="2880320" cy="52321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працю</a:t>
            </a:r>
            <a:r>
              <a:rPr lang="uk-UA" sz="2800" b="1" dirty="0"/>
              <a:t>є</a:t>
            </a:r>
            <a:r>
              <a:rPr lang="ru-RU" sz="2800" b="1" dirty="0"/>
              <a:t>!</a:t>
            </a:r>
            <a:endParaRPr lang="uk-UA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63638"/>
            <a:ext cx="5981700" cy="3101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691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5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How much is the digital fish?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993160"/>
              </p:ext>
            </p:extLst>
          </p:nvPr>
        </p:nvGraphicFramePr>
        <p:xfrm>
          <a:off x="1475656" y="2733768"/>
          <a:ext cx="5688632" cy="2409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849288"/>
              </p:ext>
            </p:extLst>
          </p:nvPr>
        </p:nvGraphicFramePr>
        <p:xfrm>
          <a:off x="4932040" y="789552"/>
          <a:ext cx="4211960" cy="185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576623"/>
              </p:ext>
            </p:extLst>
          </p:nvPr>
        </p:nvGraphicFramePr>
        <p:xfrm>
          <a:off x="395536" y="843559"/>
          <a:ext cx="4680520" cy="178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8" y="2463739"/>
            <a:ext cx="1512168" cy="36931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defTabSz="914193"/>
            <a:r>
              <a:rPr lang="en-US" dirty="0" smtClean="0">
                <a:solidFill>
                  <a:prstClr val="black"/>
                </a:solidFill>
              </a:rPr>
              <a:t>2015</a:t>
            </a:r>
            <a:endParaRPr lang="uk-UA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1" y="2453698"/>
            <a:ext cx="1512168" cy="369312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defTabSz="914193"/>
            <a:r>
              <a:rPr lang="en-US" dirty="0" smtClean="0">
                <a:solidFill>
                  <a:prstClr val="black"/>
                </a:solidFill>
              </a:rPr>
              <a:t>2016</a:t>
            </a:r>
            <a:endParaRPr lang="uk-UA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How much is the digital fish?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30504"/>
              </p:ext>
            </p:extLst>
          </p:nvPr>
        </p:nvGraphicFramePr>
        <p:xfrm>
          <a:off x="539552" y="843562"/>
          <a:ext cx="8229600" cy="2311029"/>
        </p:xfrm>
        <a:graphic>
          <a:graphicData uri="http://schemas.openxmlformats.org/drawingml/2006/table">
            <a:tbl>
              <a:tblPr/>
              <a:tblGrid>
                <a:gridCol w="1588251"/>
                <a:gridCol w="1276273"/>
                <a:gridCol w="1297545"/>
                <a:gridCol w="1380266"/>
                <a:gridCol w="1240822"/>
                <a:gridCol w="1446443"/>
              </a:tblGrid>
              <a:tr h="382511">
                <a:tc>
                  <a:txBody>
                    <a:bodyPr/>
                    <a:lstStyle/>
                    <a:p>
                      <a:pPr algn="l" fontAlgn="ctr"/>
                      <a:r>
                        <a:rPr lang="uk-UA" sz="800" b="1" i="0" u="none" strike="noStrike" dirty="0" err="1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Направление</a:t>
                      </a:r>
                      <a:r>
                        <a:rPr lang="uk-UA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uk-UA" sz="800" b="1" i="0" u="none" strike="noStrike" dirty="0" err="1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согласно</a:t>
                      </a:r>
                      <a:r>
                        <a:rPr lang="uk-UA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uk-UA" sz="800" b="1" i="0" u="none" strike="noStrike" dirty="0" err="1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классификации</a:t>
                      </a:r>
                      <a:r>
                        <a:rPr lang="uk-UA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IAB)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Итоги 2015 год, млн грн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Итоги 2016 год, млн грн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Процент изменения 2016 года к 2015 году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Прогноз, 2017 год, млн </a:t>
                      </a:r>
                      <a:r>
                        <a:rPr lang="ru-RU" sz="800" b="1" i="0" u="none" strike="noStrike" dirty="0" err="1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грн</a:t>
                      </a:r>
                      <a:endParaRPr lang="ru-RU" sz="800" b="1" i="0" u="none" strike="noStrike" dirty="0">
                        <a:solidFill>
                          <a:srgbClr val="4F4D4D"/>
                        </a:solidFill>
                        <a:effectLst/>
                        <a:latin typeface="Arial"/>
                      </a:endParaRP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Процент изменения 2017 года к 2016 году, прогноз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2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Поиск (платная выдача в поисковиках), включая часть GDN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880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1 200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1 650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38%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8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Баннерная реклама, объявления в социальных сетях, </a:t>
                      </a:r>
                      <a:r>
                        <a:rPr lang="ru-RU" sz="800" b="0" i="0" u="none" strike="noStrike" dirty="0" err="1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rich</a:t>
                      </a:r>
                      <a:r>
                        <a:rPr lang="ru-RU" sz="800" b="0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 медиа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680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750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830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11%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Спонсорство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120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180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Мобильная реклама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250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370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678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Цифровое видео, вкл. </a:t>
                      </a:r>
                      <a:r>
                        <a:rPr lang="en-US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Youtube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325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460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42%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580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26%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6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ВСЕГО рынок по классификации IAB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2 155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2 820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31%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3610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Другой Диджитал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0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5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ВСЕГО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2 355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3 140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4 010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 dirty="0">
                          <a:solidFill>
                            <a:srgbClr val="4F4D4D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7094" marR="7094" marT="53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007794"/>
              </p:ext>
            </p:extLst>
          </p:nvPr>
        </p:nvGraphicFramePr>
        <p:xfrm>
          <a:off x="-612576" y="3075806"/>
          <a:ext cx="5834063" cy="2210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02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uk-UA" sz="2000" b="1" dirty="0"/>
              <a:t>Перспективи</a:t>
            </a:r>
            <a:r>
              <a:rPr lang="en-US" sz="2000" b="1" dirty="0"/>
              <a:t>?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43559"/>
            <a:ext cx="7416824" cy="235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288" y="3003800"/>
            <a:ext cx="8208912" cy="203131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defTabSz="914193"/>
            <a:r>
              <a:rPr lang="uk-UA" sz="1400" dirty="0">
                <a:solidFill>
                  <a:prstClr val="black"/>
                </a:solidFill>
              </a:rPr>
              <a:t>Від 60-80% використовують інтернет щодня, отже маємо потенціал контактів  з 13-17 млн. людей щодня. Однак, як набрати таку кампанію?</a:t>
            </a:r>
          </a:p>
          <a:p>
            <a:pPr defTabSz="914193"/>
            <a:endParaRPr lang="uk-UA" sz="1400" dirty="0">
              <a:solidFill>
                <a:prstClr val="black"/>
              </a:solidFill>
            </a:endParaRPr>
          </a:p>
          <a:p>
            <a:pPr defTabSz="914193"/>
            <a:r>
              <a:rPr lang="uk-UA" sz="1400" dirty="0">
                <a:solidFill>
                  <a:prstClr val="black"/>
                </a:solidFill>
              </a:rPr>
              <a:t>По </a:t>
            </a:r>
            <a:r>
              <a:rPr lang="en-US" sz="1400" dirty="0" err="1">
                <a:solidFill>
                  <a:prstClr val="black"/>
                </a:solidFill>
              </a:rPr>
              <a:t>Admixer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можна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ru-RU" sz="1400" dirty="0" err="1">
                <a:solidFill>
                  <a:prstClr val="black"/>
                </a:solidFill>
              </a:rPr>
              <a:t>охопити</a:t>
            </a:r>
            <a:r>
              <a:rPr lang="ru-RU" sz="1400" dirty="0">
                <a:solidFill>
                  <a:prstClr val="black"/>
                </a:solidFill>
              </a:rPr>
              <a:t> за м</a:t>
            </a:r>
            <a:r>
              <a:rPr lang="uk-UA" sz="1400" dirty="0" err="1">
                <a:solidFill>
                  <a:prstClr val="black"/>
                </a:solidFill>
              </a:rPr>
              <a:t>іс</a:t>
            </a:r>
            <a:r>
              <a:rPr lang="uk-UA" sz="1400" dirty="0">
                <a:solidFill>
                  <a:prstClr val="black"/>
                </a:solidFill>
              </a:rPr>
              <a:t>. </a:t>
            </a:r>
            <a:r>
              <a:rPr lang="ru-RU" sz="1400" dirty="0">
                <a:solidFill>
                  <a:prstClr val="black"/>
                </a:solidFill>
              </a:rPr>
              <a:t>10 млн. людей за 1,7 млн. грн. + </a:t>
            </a:r>
            <a:r>
              <a:rPr lang="uk-UA" sz="1400" dirty="0">
                <a:solidFill>
                  <a:prstClr val="black"/>
                </a:solidFill>
              </a:rPr>
              <a:t>КМС 10 млн </a:t>
            </a:r>
            <a:r>
              <a:rPr lang="uk-UA" sz="1400" dirty="0" err="1">
                <a:solidFill>
                  <a:prstClr val="black"/>
                </a:solidFill>
              </a:rPr>
              <a:t>кукіс</a:t>
            </a:r>
            <a:r>
              <a:rPr lang="uk-UA" sz="1400" dirty="0">
                <a:solidFill>
                  <a:prstClr val="black"/>
                </a:solidFill>
              </a:rPr>
              <a:t> за 600 тис. </a:t>
            </a:r>
            <a:r>
              <a:rPr lang="uk-UA" sz="1400" dirty="0">
                <a:solidFill>
                  <a:prstClr val="black"/>
                </a:solidFill>
              </a:rPr>
              <a:t>грн.  З</a:t>
            </a:r>
            <a:r>
              <a:rPr lang="uk-UA" sz="1400" dirty="0" smtClean="0">
                <a:solidFill>
                  <a:prstClr val="black"/>
                </a:solidFill>
              </a:rPr>
              <a:t>а </a:t>
            </a:r>
            <a:r>
              <a:rPr lang="uk-UA" sz="1400" dirty="0">
                <a:solidFill>
                  <a:prstClr val="black"/>
                </a:solidFill>
              </a:rPr>
              <a:t>2 млн. </a:t>
            </a:r>
            <a:r>
              <a:rPr lang="uk-UA" sz="1400" dirty="0">
                <a:solidFill>
                  <a:prstClr val="black"/>
                </a:solidFill>
              </a:rPr>
              <a:t>можна теоретично охопити 13 млн. людей на місяць з частотою біля 7.</a:t>
            </a:r>
          </a:p>
          <a:p>
            <a:pPr defTabSz="914193"/>
            <a:endParaRPr lang="uk-UA" sz="1400" dirty="0">
              <a:solidFill>
                <a:prstClr val="black"/>
              </a:solidFill>
            </a:endParaRPr>
          </a:p>
          <a:p>
            <a:pPr defTabSz="914193"/>
            <a:r>
              <a:rPr lang="uk-UA" sz="1400" dirty="0">
                <a:solidFill>
                  <a:prstClr val="black"/>
                </a:solidFill>
              </a:rPr>
              <a:t>Телебачення:  </a:t>
            </a:r>
            <a:r>
              <a:rPr lang="uk-UA" sz="1400" dirty="0" err="1">
                <a:solidFill>
                  <a:prstClr val="black"/>
                </a:solidFill>
              </a:rPr>
              <a:t>аудитория</a:t>
            </a:r>
            <a:r>
              <a:rPr lang="uk-UA" sz="1400" dirty="0">
                <a:solidFill>
                  <a:prstClr val="black"/>
                </a:solidFill>
              </a:rPr>
              <a:t> 18+ - 31,8 млн, 13 млн - 41%;  Охоплення 41% на частоті 4+ вартує приблизно 2 млн грн. Ефективна частота більшості РК 70% і більше.</a:t>
            </a:r>
          </a:p>
          <a:p>
            <a:pPr defTabSz="914193"/>
            <a:endParaRPr lang="uk-UA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uk-UA" sz="2000" b="1" dirty="0"/>
              <a:t>Перспективи</a:t>
            </a:r>
            <a:r>
              <a:rPr lang="en-US" sz="2000" b="1" dirty="0"/>
              <a:t>?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51572"/>
            <a:ext cx="7488832" cy="395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uk-UA" sz="2000" b="1" dirty="0"/>
              <a:t>Перспективи</a:t>
            </a:r>
            <a:r>
              <a:rPr lang="en-US" sz="2000" b="1" dirty="0"/>
              <a:t>?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435752"/>
            <a:ext cx="7920880" cy="461645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defTabSz="914193"/>
            <a:r>
              <a:rPr lang="uk-UA" sz="2400" dirty="0">
                <a:solidFill>
                  <a:prstClr val="black"/>
                </a:solidFill>
              </a:rPr>
              <a:t>Телебачення - все ще головний канал комунікації</a:t>
            </a:r>
          </a:p>
        </p:txBody>
      </p:sp>
    </p:spTree>
    <p:extLst>
      <p:ext uri="{BB962C8B-B14F-4D97-AF65-F5344CB8AC3E}">
        <p14:creationId xmlns:p14="http://schemas.microsoft.com/office/powerpoint/2010/main" val="11854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uk-UA" sz="2000" b="1" dirty="0"/>
              <a:t>Євгене, вибачай! Взагалі </a:t>
            </a:r>
            <a:r>
              <a:rPr lang="uk-UA" sz="2000" b="1" dirty="0" err="1"/>
              <a:t>діджитал</a:t>
            </a:r>
            <a:r>
              <a:rPr lang="uk-UA" sz="2000" b="1" dirty="0"/>
              <a:t> рулить! І </a:t>
            </a:r>
            <a:r>
              <a:rPr lang="uk-UA" sz="2000" b="1" dirty="0" err="1"/>
              <a:t>Уамастер</a:t>
            </a:r>
            <a:r>
              <a:rPr lang="uk-UA" sz="2000" b="1" dirty="0"/>
              <a:t>!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uk-U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uk-UA" sz="2000" b="1" dirty="0"/>
          </a:p>
        </p:txBody>
      </p:sp>
      <p:pic>
        <p:nvPicPr>
          <p:cNvPr id="6146" name="Picture 2" descr="Результат пошуку зображень за запитом &quot;это откуда к нам такого красивого дяденьку занесло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13591"/>
            <a:ext cx="4608511" cy="331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post">
      <a:majorFont>
        <a:latin typeface="HelveticaNeueCyr"/>
        <a:ea typeface=""/>
        <a:cs typeface=""/>
      </a:majorFont>
      <a:minorFont>
        <a:latin typeface="HelveticaNeue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post">
      <a:majorFont>
        <a:latin typeface="HelveticaNeueCyr"/>
        <a:ea typeface=""/>
        <a:cs typeface=""/>
      </a:majorFont>
      <a:minorFont>
        <a:latin typeface="HelveticaNeue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post">
      <a:majorFont>
        <a:latin typeface="HelveticaNeueCyr"/>
        <a:ea typeface=""/>
        <a:cs typeface=""/>
      </a:majorFont>
      <a:minorFont>
        <a:latin typeface="HelveticaNeue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0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1642</Words>
  <Application>Microsoft Office PowerPoint</Application>
  <PresentationFormat>Экран (16:9)</PresentationFormat>
  <Paragraphs>499</Paragraphs>
  <Slides>32</Slides>
  <Notes>9</Notes>
  <HiddenSlides>1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Тема Office</vt:lpstr>
      <vt:lpstr>1_Тема Office</vt:lpstr>
      <vt:lpstr>2_Тема Office</vt:lpstr>
      <vt:lpstr>11_Специальное оформление</vt:lpstr>
      <vt:lpstr>10_Специальное оформление</vt:lpstr>
      <vt:lpstr>1_Специальное оформление</vt:lpstr>
      <vt:lpstr>Диаграмма Microsoft Excel</vt:lpstr>
      <vt:lpstr>Як вибудувати систему Digital Marketing у великих компаніях. Погляд одного СМО</vt:lpstr>
      <vt:lpstr>Коротеньке представлення </vt:lpstr>
      <vt:lpstr> </vt:lpstr>
      <vt:lpstr>How much is the digital fish?  </vt:lpstr>
      <vt:lpstr>How much is the digital fish?  </vt:lpstr>
      <vt:lpstr>Перспективи?  </vt:lpstr>
      <vt:lpstr>Перспективи?  </vt:lpstr>
      <vt:lpstr>Перспективи?  </vt:lpstr>
      <vt:lpstr>Євгене, вибачай! Взагалі діджитал рулить! І Уамастер!  </vt:lpstr>
      <vt:lpstr>Головні уроки в діджитал  </vt:lpstr>
      <vt:lpstr>Презентация PowerPoint</vt:lpstr>
      <vt:lpstr>Презентация PowerPoint</vt:lpstr>
      <vt:lpstr>контент-політика</vt:lpstr>
      <vt:lpstr>контент-політика</vt:lpstr>
      <vt:lpstr>контент-політика</vt:lpstr>
      <vt:lpstr>контент-політика</vt:lpstr>
      <vt:lpstr>робота з негативом</vt:lpstr>
      <vt:lpstr>робота з негативом</vt:lpstr>
      <vt:lpstr>інструменти просування в FB та їх kpi</vt:lpstr>
      <vt:lpstr>цілі / kpi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Приклад. Як стати №1</vt:lpstr>
      <vt:lpstr> банки-конкуренти по медійній інтернет-рекламі за даними </vt:lpstr>
      <vt:lpstr>пошукова реклама</vt:lpstr>
      <vt:lpstr>пошукова реклама - рекламодавці</vt:lpstr>
      <vt:lpstr>Банк №1</vt:lpstr>
      <vt:lpstr> плани по бізнес-цілям 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Черніченко Оксана Олександрівна</dc:creator>
  <cp:lastModifiedBy>Цвинтарний Артур Миколайович</cp:lastModifiedBy>
  <cp:revision>92</cp:revision>
  <dcterms:created xsi:type="dcterms:W3CDTF">2017-04-27T13:19:22Z</dcterms:created>
  <dcterms:modified xsi:type="dcterms:W3CDTF">2017-05-24T18:00:52Z</dcterms:modified>
</cp:coreProperties>
</file>