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9" d="100"/>
          <a:sy n="159" d="100"/>
        </p:scale>
        <p:origin x="-234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2177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/>
              <a:t>При цьому, зовні все це виглядає дуже просто: беремо готові компоненти, з’єднуємо їх, задаємо логіку їх роботи у Fractal, та вже за 10-15 хвилин отримуємо результат: від рішення побутових задач (годівничка для кота), до проведення лабораторних робіт і навіть до створення власних приладів, наприклад свій PetCube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Fractal працює дуже просто: зліва - бібліотека елементів, а в центрі - робочий стіл, на якому з обраних елементів ми й складаємо логіку роботи наших розумних пристроїв.</a:t>
            </a:r>
            <a:br>
              <a:rPr lang="ru"/>
            </a:br>
            <a:r>
              <a:rPr lang="ru"/>
              <a:t>Дуже важливо те,що ми фокусуємо увагу не на вивченні низькорівневих технологій, яки дозволять включити/виключити світлодіод, а на створенні унікальних технологічних процесів, на прогнозуванні ситуацій, в яких може опинитися наш прилад і як він має на них відреагувати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5695009" y="3741261"/>
            <a:ext cx="3393000" cy="80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1800" b="1">
                <a:latin typeface="Trebuchet MS"/>
                <a:ea typeface="Trebuchet MS"/>
                <a:cs typeface="Trebuchet MS"/>
                <a:sym typeface="Trebuchet MS"/>
              </a:rPr>
              <a:t>Євген Лохматов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CEO </a:t>
            </a:r>
            <a:r>
              <a:rPr lang="ru" sz="1200">
                <a:solidFill>
                  <a:srgbClr val="666666"/>
                </a:solidFill>
              </a:rPr>
              <a:t>&amp;</a:t>
            </a:r>
            <a:r>
              <a:rPr lang="ru" sz="1200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 Co-founder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624" y="2036875"/>
            <a:ext cx="3674374" cy="7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5572625" y="2036875"/>
            <a:ext cx="3515400" cy="7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Візуальний конструктор IoT-рішень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717" y="1735762"/>
            <a:ext cx="4538552" cy="13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0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Створення власного приладу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912825" y="3818887"/>
            <a:ext cx="2160600" cy="3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b="1"/>
              <a:t>Електронні компоненти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7105113" y="3666500"/>
            <a:ext cx="1257900" cy="3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b="1"/>
              <a:t>Розумна Річ та додатки</a:t>
            </a:r>
          </a:p>
        </p:txBody>
      </p:sp>
      <p:pic>
        <p:nvPicPr>
          <p:cNvPr id="205" name="Shape 205" descr="logo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6350" y="3764700"/>
            <a:ext cx="586800" cy="5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3902350" y="3818900"/>
            <a:ext cx="1743300" cy="3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b="1"/>
              <a:t>Візуальний конструктор</a:t>
            </a:r>
          </a:p>
        </p:txBody>
      </p:sp>
      <p:pic>
        <p:nvPicPr>
          <p:cNvPr id="207" name="Shape 207" descr="ic_multi_cor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8625" y="3885576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 descr="ic_suiteba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8300" y="3764699"/>
            <a:ext cx="586800" cy="5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 descr="Схема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9224" y="1352725"/>
            <a:ext cx="2234149" cy="20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2978800" y="2117233"/>
            <a:ext cx="522300" cy="472800"/>
          </a:xfrm>
          <a:prstGeom prst="mathPlus">
            <a:avLst>
              <a:gd name="adj1" fmla="val 23520"/>
            </a:avLst>
          </a:prstGeom>
          <a:solidFill>
            <a:srgbClr val="54B4EA"/>
          </a:solidFill>
          <a:ln w="9525" cap="flat" cmpd="sng">
            <a:solidFill>
              <a:srgbClr val="54B4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5547262" y="2088716"/>
            <a:ext cx="522300" cy="52980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54B4EA"/>
          </a:solidFill>
          <a:ln w="9525" cap="flat" cmpd="sng">
            <a:solidFill>
              <a:srgbClr val="54B4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2" name="Shape 212" descr="ic_schem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74175" y="1473125"/>
            <a:ext cx="1743300" cy="187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 descr="ic_mob_desk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38275" y="1422012"/>
            <a:ext cx="1823643" cy="187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 descr="ic_manufacturer.png"/>
          <p:cNvPicPr preferRelativeResize="0"/>
          <p:nvPr/>
        </p:nvPicPr>
        <p:blipFill rotWithShape="1">
          <a:blip r:embed="rId10">
            <a:alphaModFix/>
          </a:blip>
          <a:srcRect r="21463"/>
          <a:stretch/>
        </p:blipFill>
        <p:spPr>
          <a:xfrm flipH="1">
            <a:off x="7777797" y="1733829"/>
            <a:ext cx="1035702" cy="135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 descr="17522459_1427065427346013_733576993_o.jpg"/>
          <p:cNvPicPr preferRelativeResize="0"/>
          <p:nvPr/>
        </p:nvPicPr>
        <p:blipFill rotWithShape="1">
          <a:blip r:embed="rId3">
            <a:alphaModFix/>
          </a:blip>
          <a:srcRect t="15297"/>
          <a:stretch/>
        </p:blipFill>
        <p:spPr>
          <a:xfrm>
            <a:off x="0" y="786975"/>
            <a:ext cx="9144000" cy="435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-12" y="129788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8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Якщо вони змогли, то зможуть всі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8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Галузі застосування IoT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1095600" y="1283950"/>
            <a:ext cx="1509600" cy="13452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Агро</a:t>
            </a:r>
          </a:p>
        </p:txBody>
      </p:sp>
      <p:sp>
        <p:nvSpPr>
          <p:cNvPr id="230" name="Shape 230"/>
          <p:cNvSpPr/>
          <p:nvPr/>
        </p:nvSpPr>
        <p:spPr>
          <a:xfrm>
            <a:off x="2910000" y="1283950"/>
            <a:ext cx="1509600" cy="13452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12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4724400" y="1283950"/>
            <a:ext cx="1509600" cy="13452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" sz="12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" sz="1200">
                <a:latin typeface="Trebuchet MS"/>
                <a:ea typeface="Trebuchet MS"/>
                <a:cs typeface="Trebuchet MS"/>
                <a:sym typeface="Trebuchet MS"/>
              </a:rPr>
            </a:br>
            <a:endParaRPr lang="ru"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6538800" y="1283950"/>
            <a:ext cx="1509600" cy="13452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Розумні будинки</a:t>
            </a:r>
          </a:p>
        </p:txBody>
      </p:sp>
      <p:sp>
        <p:nvSpPr>
          <p:cNvPr id="233" name="Shape 233"/>
          <p:cNvSpPr/>
          <p:nvPr/>
        </p:nvSpPr>
        <p:spPr>
          <a:xfrm>
            <a:off x="1095600" y="2933950"/>
            <a:ext cx="1509600" cy="13452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Розумні міста</a:t>
            </a:r>
          </a:p>
        </p:txBody>
      </p:sp>
      <p:sp>
        <p:nvSpPr>
          <p:cNvPr id="234" name="Shape 234"/>
          <p:cNvSpPr/>
          <p:nvPr/>
        </p:nvSpPr>
        <p:spPr>
          <a:xfrm>
            <a:off x="2910000" y="2933950"/>
            <a:ext cx="1509600" cy="13452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Наука</a:t>
            </a:r>
          </a:p>
        </p:txBody>
      </p:sp>
      <p:sp>
        <p:nvSpPr>
          <p:cNvPr id="235" name="Shape 235"/>
          <p:cNvSpPr/>
          <p:nvPr/>
        </p:nvSpPr>
        <p:spPr>
          <a:xfrm>
            <a:off x="4724400" y="2933950"/>
            <a:ext cx="1509600" cy="13452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Освіта</a:t>
            </a:r>
          </a:p>
        </p:txBody>
      </p:sp>
      <p:sp>
        <p:nvSpPr>
          <p:cNvPr id="236" name="Shape 236"/>
          <p:cNvSpPr/>
          <p:nvPr/>
        </p:nvSpPr>
        <p:spPr>
          <a:xfrm>
            <a:off x="6538800" y="2933950"/>
            <a:ext cx="1509600" cy="13452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Мейкери</a:t>
            </a:r>
          </a:p>
        </p:txBody>
      </p:sp>
      <p:pic>
        <p:nvPicPr>
          <p:cNvPr id="237" name="Shape 237" descr="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0625" y="3086350"/>
            <a:ext cx="757149" cy="75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25" y="1436350"/>
            <a:ext cx="757149" cy="75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025" y="3086350"/>
            <a:ext cx="757149" cy="75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86225" y="3086350"/>
            <a:ext cx="757149" cy="75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71825" y="3086350"/>
            <a:ext cx="757149" cy="75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15025" y="1436350"/>
            <a:ext cx="757149" cy="75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71825" y="1436350"/>
            <a:ext cx="757149" cy="75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86225" y="1436350"/>
            <a:ext cx="757149" cy="7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2910000" y="2150725"/>
            <a:ext cx="163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Енерегетика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4629075" y="2070750"/>
            <a:ext cx="1712100" cy="40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Виробники електроніки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4179880" y="4102877"/>
            <a:ext cx="4909499" cy="26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ru" sz="1000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Revenues from the sale of solutions for the Internet of things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8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IoT - ринок</a:t>
            </a:r>
          </a:p>
        </p:txBody>
      </p:sp>
      <p:pic>
        <p:nvPicPr>
          <p:cNvPr id="254" name="Shape 254" descr="graph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7673" y="996050"/>
            <a:ext cx="4417471" cy="314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Shape 255"/>
          <p:cNvCxnSpPr/>
          <p:nvPr/>
        </p:nvCxnSpPr>
        <p:spPr>
          <a:xfrm>
            <a:off x="4255643" y="4065272"/>
            <a:ext cx="3965399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6" name="Shape 256"/>
          <p:cNvSpPr txBox="1"/>
          <p:nvPr/>
        </p:nvSpPr>
        <p:spPr>
          <a:xfrm>
            <a:off x="1915734" y="1199789"/>
            <a:ext cx="1803600" cy="68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  <a:t>трлн. дол.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  <a:t>Р</a:t>
            </a:r>
            <a:r>
              <a:rPr lang="ru" sz="1200">
                <a:highlight>
                  <a:srgbClr val="FFFFFF"/>
                </a:highlight>
              </a:rPr>
              <a:t>о</a:t>
            </a: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  <a:t>зм</a:t>
            </a:r>
            <a:r>
              <a:rPr lang="ru" sz="1200">
                <a:highlight>
                  <a:srgbClr val="FFFFFF"/>
                </a:highlight>
              </a:rPr>
              <a:t>і</a:t>
            </a: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  <a:t>р р</a:t>
            </a:r>
            <a:r>
              <a:rPr lang="ru" sz="1200">
                <a:highlight>
                  <a:srgbClr val="FFFFFF"/>
                </a:highlight>
              </a:rPr>
              <a:t>и</a:t>
            </a: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  <a:t>нка </a:t>
            </a:r>
            <a:b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" sz="1200">
                <a:highlight>
                  <a:srgbClr val="FFFFFF"/>
                </a:highlight>
              </a:rPr>
              <a:t>у</a:t>
            </a: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  <a:t> 2020 році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715200" y="1132450"/>
            <a:ext cx="1160400" cy="8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ru" sz="6000" b="1">
                <a:solidFill>
                  <a:srgbClr val="366EDB"/>
                </a:solidFill>
                <a:highlight>
                  <a:srgbClr val="FFFFFF"/>
                </a:highlight>
              </a:rPr>
              <a:t>10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1915734" y="2265439"/>
            <a:ext cx="1803600" cy="68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  <a:t>млрд.</a:t>
            </a:r>
            <a:b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  <a:t>IoT-</a:t>
            </a:r>
            <a:r>
              <a:rPr lang="ru" sz="1200">
                <a:highlight>
                  <a:srgbClr val="FFFFFF"/>
                </a:highlight>
              </a:rPr>
              <a:t>пристроїв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highlight>
                  <a:srgbClr val="FFFFFF"/>
                </a:highlight>
              </a:rPr>
              <a:t>у</a:t>
            </a: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  <a:t> 2020 році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796725" y="2198089"/>
            <a:ext cx="1078800" cy="8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ru" sz="6000" b="1">
                <a:solidFill>
                  <a:srgbClr val="366EDB"/>
                </a:solidFill>
                <a:highlight>
                  <a:srgbClr val="FFFFFF"/>
                </a:highlight>
              </a:rPr>
              <a:t>35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1915727" y="3348600"/>
            <a:ext cx="1760700" cy="68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highlight>
                  <a:srgbClr val="FFFFFF"/>
                </a:highlight>
              </a:rPr>
              <a:t>Частка</a:t>
            </a: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  <a:t/>
            </a:r>
            <a:b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ru" sz="1200">
                <a:highlight>
                  <a:srgbClr val="FFFFFF"/>
                </a:highlight>
              </a:rPr>
              <a:t>виробників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  <a:t>IoT-</a:t>
            </a:r>
            <a:r>
              <a:rPr lang="ru" sz="1200">
                <a:highlight>
                  <a:srgbClr val="FFFFFF"/>
                </a:highlight>
              </a:rPr>
              <a:t>пристроїв</a:t>
            </a: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572325" y="3281239"/>
            <a:ext cx="1303200" cy="8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sz="6000">
              <a:solidFill>
                <a:srgbClr val="000000"/>
              </a:solidFill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521475" y="3281250"/>
            <a:ext cx="1353900" cy="8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ru" b="1">
                <a:solidFill>
                  <a:srgbClr val="366EDB"/>
                </a:solidFill>
                <a:highlight>
                  <a:srgbClr val="FFFFFF"/>
                </a:highlight>
              </a:rPr>
              <a:t>до </a:t>
            </a:r>
            <a:r>
              <a:rPr lang="ru" sz="1000" b="1">
                <a:solidFill>
                  <a:srgbClr val="366EDB"/>
                </a:solidFill>
                <a:highlight>
                  <a:srgbClr val="FFFFFF"/>
                </a:highlight>
              </a:rPr>
              <a:t> </a:t>
            </a:r>
            <a:r>
              <a:rPr lang="ru" sz="6000" b="1">
                <a:solidFill>
                  <a:srgbClr val="366EDB"/>
                </a:solidFill>
                <a:highlight>
                  <a:srgbClr val="FFFFFF"/>
                </a:highlight>
              </a:rPr>
              <a:t>5</a:t>
            </a:r>
            <a:r>
              <a:rPr lang="ru" sz="2400" b="1">
                <a:solidFill>
                  <a:srgbClr val="366EDB"/>
                </a:solidFill>
                <a:highlight>
                  <a:srgbClr val="FFFFFF"/>
                </a:highlight>
              </a:rPr>
              <a:t>%</a:t>
            </a:r>
            <a:r>
              <a:rPr lang="ru" sz="60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4856809" y="1810371"/>
            <a:ext cx="3393000" cy="80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1800" b="1"/>
              <a:t>Євген Лохматов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sz="1200">
                <a:solidFill>
                  <a:srgbClr val="666666"/>
                </a:solidFill>
              </a:rPr>
              <a:t>CEO &amp; Co-founder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4856800" y="2616780"/>
            <a:ext cx="3114300" cy="140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>
                <a:solidFill>
                  <a:srgbClr val="54B4EA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http://fractal.tools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" sz="1200">
                <a:solidFill>
                  <a:srgbClr val="54B4EA"/>
                </a:solidFill>
                <a:latin typeface="Trebuchet MS"/>
                <a:ea typeface="Trebuchet MS"/>
                <a:cs typeface="Trebuchet MS"/>
                <a:sym typeface="Trebuchet MS"/>
              </a:rPr>
              <a:t>Yevhen.L@fractal.tools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1200">
                <a:solidFill>
                  <a:srgbClr val="54B4EA"/>
                </a:solidFill>
                <a:latin typeface="Trebuchet MS"/>
                <a:ea typeface="Trebuchet MS"/>
                <a:cs typeface="Trebuchet MS"/>
                <a:sym typeface="Trebuchet MS"/>
              </a:rPr>
              <a:t>Facebook.com/Fractal.tools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/>
              <a:buNone/>
            </a:pPr>
            <a:endParaRPr sz="1200">
              <a:solidFill>
                <a:srgbClr val="54B4E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1387850" y="1806130"/>
            <a:ext cx="3279300" cy="5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solidFill>
                  <a:srgbClr val="7F3AD8"/>
                </a:solidFill>
                <a:latin typeface="Trebuchet MS"/>
                <a:ea typeface="Trebuchet MS"/>
                <a:cs typeface="Trebuchet MS"/>
                <a:sym typeface="Trebuchet MS"/>
              </a:rPr>
              <a:t>Дякую за увагу!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 flipH="1">
            <a:off x="3084399" y="3517600"/>
            <a:ext cx="3208649" cy="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0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Робота у реальному часі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2345250" y="962349"/>
            <a:ext cx="4453500" cy="44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Smart space</a:t>
            </a:r>
          </a:p>
        </p:txBody>
      </p:sp>
      <p:pic>
        <p:nvPicPr>
          <p:cNvPr id="279" name="Shape 279" descr="ic_ai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4049" y="3637244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 descr="ic_bi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4061" y="2507657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 descr="ic_clou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4049" y="1368294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 descr="ic_web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1309" y="3637240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 descr="ic_desktop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1322" y="2507638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 descr="ic_mobil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21309" y="1368303"/>
            <a:ext cx="465924" cy="46592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1330383" y="4056569"/>
            <a:ext cx="8477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Web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1330371" y="2909115"/>
            <a:ext cx="8477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Desktop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1330371" y="1817581"/>
            <a:ext cx="8477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Mobile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7053115" y="4056569"/>
            <a:ext cx="8478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AI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7053103" y="2909115"/>
            <a:ext cx="8478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BI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7053103" y="1817581"/>
            <a:ext cx="8478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Cloud</a:t>
            </a:r>
          </a:p>
        </p:txBody>
      </p:sp>
      <p:pic>
        <p:nvPicPr>
          <p:cNvPr id="291" name="Shape 291" descr="ic_devices_2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82687" y="3637249"/>
            <a:ext cx="465924" cy="46592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4099499" y="4056562"/>
            <a:ext cx="10323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Devices</a:t>
            </a:r>
          </a:p>
        </p:txBody>
      </p:sp>
      <p:cxnSp>
        <p:nvCxnSpPr>
          <p:cNvPr id="293" name="Shape 293"/>
          <p:cNvCxnSpPr/>
          <p:nvPr/>
        </p:nvCxnSpPr>
        <p:spPr>
          <a:xfrm rot="10800000" flipH="1">
            <a:off x="2657623" y="2765169"/>
            <a:ext cx="577800" cy="4200"/>
          </a:xfrm>
          <a:prstGeom prst="straightConnector1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294" name="Shape 294"/>
          <p:cNvCxnSpPr/>
          <p:nvPr/>
        </p:nvCxnSpPr>
        <p:spPr>
          <a:xfrm rot="10800000" flipH="1">
            <a:off x="6186798" y="2765169"/>
            <a:ext cx="577800" cy="4200"/>
          </a:xfrm>
          <a:prstGeom prst="straightConnector1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295" name="Shape 295"/>
          <p:cNvCxnSpPr/>
          <p:nvPr/>
        </p:nvCxnSpPr>
        <p:spPr>
          <a:xfrm flipH="1">
            <a:off x="4614746" y="3094325"/>
            <a:ext cx="1800" cy="443700"/>
          </a:xfrm>
          <a:prstGeom prst="straightConnector1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triangle" w="lg" len="lg"/>
            <a:tailEnd type="triangle" w="lg" len="lg"/>
          </a:ln>
        </p:spPr>
      </p:cxn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4274" y="2387575"/>
            <a:ext cx="1733676" cy="52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600" b="1">
                <a:solidFill>
                  <a:srgbClr val="1F2227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Віддалена перепрошивка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1847650" y="1241400"/>
            <a:ext cx="1677900" cy="134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highlight>
                  <a:srgbClr val="FFFFFF"/>
                </a:highlight>
              </a:rPr>
              <a:t>Автоматична</a:t>
            </a:r>
            <a:r>
              <a:rPr lang="ru" sz="1200" b="1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ru" sz="1200">
                <a:highlight>
                  <a:srgbClr val="FFFFFF"/>
                </a:highlight>
              </a:rPr>
              <a:t>прошивка пристроїв і додатків</a:t>
            </a:r>
          </a:p>
        </p:txBody>
      </p:sp>
      <p:sp>
        <p:nvSpPr>
          <p:cNvPr id="305" name="Shape 305"/>
          <p:cNvSpPr/>
          <p:nvPr/>
        </p:nvSpPr>
        <p:spPr>
          <a:xfrm>
            <a:off x="3817200" y="3196200"/>
            <a:ext cx="1509600" cy="13452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Сервер</a:t>
            </a:r>
          </a:p>
        </p:txBody>
      </p:sp>
      <p:sp>
        <p:nvSpPr>
          <p:cNvPr id="306" name="Shape 306"/>
          <p:cNvSpPr/>
          <p:nvPr/>
        </p:nvSpPr>
        <p:spPr>
          <a:xfrm>
            <a:off x="5936400" y="3196200"/>
            <a:ext cx="1509600" cy="13452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Девайси та додатки</a:t>
            </a:r>
          </a:p>
        </p:txBody>
      </p:sp>
      <p:sp>
        <p:nvSpPr>
          <p:cNvPr id="307" name="Shape 307"/>
          <p:cNvSpPr/>
          <p:nvPr/>
        </p:nvSpPr>
        <p:spPr>
          <a:xfrm>
            <a:off x="3817200" y="1241400"/>
            <a:ext cx="1509600" cy="13452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200">
                <a:latin typeface="Trebuchet MS"/>
                <a:ea typeface="Trebuchet MS"/>
                <a:cs typeface="Trebuchet MS"/>
                <a:sym typeface="Trebuchet MS"/>
              </a:rPr>
              <a:t>Логіка IoT-рішення</a:t>
            </a:r>
          </a:p>
        </p:txBody>
      </p:sp>
      <p:cxnSp>
        <p:nvCxnSpPr>
          <p:cNvPr id="308" name="Shape 308"/>
          <p:cNvCxnSpPr/>
          <p:nvPr/>
        </p:nvCxnSpPr>
        <p:spPr>
          <a:xfrm rot="10800000" flipH="1">
            <a:off x="5452191" y="3865502"/>
            <a:ext cx="358800" cy="6600"/>
          </a:xfrm>
          <a:prstGeom prst="straightConnector1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309" name="Shape 309"/>
          <p:cNvCxnSpPr/>
          <p:nvPr/>
        </p:nvCxnSpPr>
        <p:spPr>
          <a:xfrm>
            <a:off x="4572000" y="2672550"/>
            <a:ext cx="0" cy="437700"/>
          </a:xfrm>
          <a:prstGeom prst="straightConnector1">
            <a:avLst/>
          </a:prstGeom>
          <a:noFill/>
          <a:ln w="19050" cap="flat" cmpd="sng">
            <a:solidFill>
              <a:srgbClr val="366EDB"/>
            </a:solidFill>
            <a:prstDash val="solid"/>
            <a:round/>
            <a:headEnd type="triangle" w="lg" len="lg"/>
            <a:tailEnd type="triangle" w="lg" len="lg"/>
          </a:ln>
        </p:spPr>
      </p:cxnSp>
      <p:pic>
        <p:nvPicPr>
          <p:cNvPr id="310" name="Shape 310" descr="ic_schem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9047" y="1546203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 descr="ic_d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9047" y="3510204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 descr="ic_devices cop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58234" y="3500988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 descr="ic_plus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05522" y="1682315"/>
            <a:ext cx="465924" cy="46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0" y="144262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ru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Smart city: traffic light</a:t>
            </a:r>
          </a:p>
        </p:txBody>
      </p:sp>
      <p:pic>
        <p:nvPicPr>
          <p:cNvPr id="320" name="Shape 3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" y="731073"/>
            <a:ext cx="9144000" cy="44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/>
          <p:nvPr/>
        </p:nvSpPr>
        <p:spPr>
          <a:xfrm>
            <a:off x="4659550" y="3078675"/>
            <a:ext cx="5382300" cy="1530600"/>
          </a:xfrm>
          <a:prstGeom prst="parallelogram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 txBox="1"/>
          <p:nvPr/>
        </p:nvSpPr>
        <p:spPr>
          <a:xfrm>
            <a:off x="5090725" y="3230554"/>
            <a:ext cx="3908100" cy="13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a simple traffic light control circuit:</a:t>
            </a:r>
          </a:p>
          <a:p>
            <a:pPr marL="457200" lvl="0" indent="-292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ru"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Data on the traffic modes come from UART element.</a:t>
            </a:r>
          </a:p>
          <a:p>
            <a:pPr marL="457200" lvl="0" indent="-2921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ru"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Timers directly control the duration of a traffic signal.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It is also possible to add more functionality for this scheme. For example, operable scoreboard that displays the countdown seconds and beep for people with disabilities.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0" y="144262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ru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Smart city: crossroad</a:t>
            </a:r>
          </a:p>
        </p:txBody>
      </p:sp>
      <p:pic>
        <p:nvPicPr>
          <p:cNvPr id="329" name="Shape 3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03223"/>
            <a:ext cx="9144000" cy="44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/>
          <p:nvPr/>
        </p:nvSpPr>
        <p:spPr>
          <a:xfrm>
            <a:off x="4479450" y="2926275"/>
            <a:ext cx="5562300" cy="2160900"/>
          </a:xfrm>
          <a:prstGeom prst="parallelogram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 txBox="1"/>
          <p:nvPr/>
        </p:nvSpPr>
        <p:spPr>
          <a:xfrm>
            <a:off x="5090725" y="2937775"/>
            <a:ext cx="4053300" cy="148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scheme combines 4 traffic lights into a coherent system for ease of management.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The flow of information that comes out of Hub_1 and enters the UART is the feedback channel which allows to monitor the current status of a specific traffic light (OK / not OK) and transmit the data to a higher level.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In the upper left corner - the current project tree (in this example, we restricted ourselves to three levels). In one click we can open the circuit as the top-level (street), and go down to the level of a specific traffic light and quickly expand or simplify its functionality.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0" y="144262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ru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Smart city: street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03223"/>
            <a:ext cx="9144000" cy="44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/>
          <p:nvPr/>
        </p:nvSpPr>
        <p:spPr>
          <a:xfrm>
            <a:off x="5074325" y="3155775"/>
            <a:ext cx="5562300" cy="1778100"/>
          </a:xfrm>
          <a:prstGeom prst="parallelogram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 txBox="1"/>
          <p:nvPr/>
        </p:nvSpPr>
        <p:spPr>
          <a:xfrm>
            <a:off x="5471725" y="3230275"/>
            <a:ext cx="3607500" cy="177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Street includes 7 intersections.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It takes from UART a commands about the operation of all elements or about the specific one and returns to UART current statuses of all subordinate elements.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This "smart street" can be included in other top-level elements / circuits and be directly controlled by the dispatcher or elements of artificial intelligence (AI-elements).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86274" y="-2004900"/>
            <a:ext cx="5152825" cy="91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0" y="971800"/>
            <a:ext cx="89916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Візуальне програмування - як драйвер провадження IoT-інновацій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4628"/>
            <a:ext cx="9143998" cy="597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0" y="3728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Розумна річ?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2355950" y="774237"/>
            <a:ext cx="4453500" cy="4004400"/>
          </a:xfrm>
          <a:prstGeom prst="rect">
            <a:avLst/>
          </a:prstGeom>
          <a:solidFill>
            <a:srgbClr val="7C42D9"/>
          </a:solidFill>
          <a:ln w="19050" cap="flat" cmpd="sng">
            <a:solidFill>
              <a:srgbClr val="7C42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2675484" y="1221387"/>
            <a:ext cx="3814500" cy="3414900"/>
          </a:xfrm>
          <a:prstGeom prst="rect">
            <a:avLst/>
          </a:prstGeom>
          <a:solidFill>
            <a:srgbClr val="745BDD"/>
          </a:solidFill>
          <a:ln w="19050" cap="flat" cmpd="sng">
            <a:solidFill>
              <a:srgbClr val="745BD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2995018" y="1663287"/>
            <a:ext cx="3175500" cy="2835900"/>
          </a:xfrm>
          <a:prstGeom prst="rect">
            <a:avLst/>
          </a:prstGeom>
          <a:solidFill>
            <a:srgbClr val="6A74E0"/>
          </a:solidFill>
          <a:ln w="19050" cap="flat" cmpd="sng">
            <a:solidFill>
              <a:srgbClr val="6A74E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3314552" y="2107137"/>
            <a:ext cx="2536800" cy="2253000"/>
          </a:xfrm>
          <a:prstGeom prst="rect">
            <a:avLst/>
          </a:prstGeom>
          <a:solidFill>
            <a:srgbClr val="6487E3"/>
          </a:solidFill>
          <a:ln w="19050" cap="flat" cmpd="sng">
            <a:solidFill>
              <a:srgbClr val="6487E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3634086" y="2550687"/>
            <a:ext cx="1897500" cy="1670700"/>
          </a:xfrm>
          <a:prstGeom prst="rect">
            <a:avLst/>
          </a:prstGeom>
          <a:solidFill>
            <a:srgbClr val="5B9EE6"/>
          </a:solidFill>
          <a:ln w="19050" cap="flat" cmpd="sng">
            <a:solidFill>
              <a:srgbClr val="5B9EE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3953611" y="3000987"/>
            <a:ext cx="1258500" cy="1074900"/>
          </a:xfrm>
          <a:prstGeom prst="rect">
            <a:avLst/>
          </a:prstGeom>
          <a:solidFill>
            <a:srgbClr val="54B4EA"/>
          </a:solidFill>
          <a:ln w="19050" cap="flat" cmpd="sng">
            <a:solidFill>
              <a:srgbClr val="54B4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2355950" y="749811"/>
            <a:ext cx="4453500" cy="44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Інтернет Усього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2355950" y="1194836"/>
            <a:ext cx="4453500" cy="44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Розумна Країна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2355950" y="1634746"/>
            <a:ext cx="4453500" cy="44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Розумне Місто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2355950" y="2081252"/>
            <a:ext cx="4453500" cy="44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Розумний Будинок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2355950" y="2550697"/>
            <a:ext cx="4453500" cy="42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IoT-пристрій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2355950" y="2971097"/>
            <a:ext cx="4453500" cy="11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PIN </a:t>
            </a:r>
            <a:b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мікро-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13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контролер</a:t>
            </a:r>
          </a:p>
        </p:txBody>
      </p:sp>
      <p:pic>
        <p:nvPicPr>
          <p:cNvPr id="129" name="Shape 129" descr="ic_a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0749" y="3621407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ic_bi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0761" y="2491819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 descr="ic_clou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0749" y="1352457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 descr="ic_web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8726" y="3621390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ic_desktop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88739" y="2491788"/>
            <a:ext cx="465924" cy="4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ic_mobil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88726" y="1352453"/>
            <a:ext cx="465924" cy="465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1297801" y="4040719"/>
            <a:ext cx="8477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Web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1297788" y="2893265"/>
            <a:ext cx="847799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Desktop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169999" y="1801750"/>
            <a:ext cx="10869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Mobile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7019815" y="4040731"/>
            <a:ext cx="8478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AI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7019803" y="2893277"/>
            <a:ext cx="8478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BI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7019803" y="1801744"/>
            <a:ext cx="8478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200"/>
              <a:t>Cloud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600" b="1" dirty="0" smtClean="0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Вертикал</a:t>
            </a:r>
            <a:r>
              <a:rPr lang="uk-UA" sz="2600" b="1" dirty="0" smtClean="0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ь</a:t>
            </a:r>
            <a:r>
              <a:rPr lang="ru" sz="2600" b="1" dirty="0" smtClean="0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ні </a:t>
            </a:r>
            <a:r>
              <a:rPr lang="ru" sz="2600" b="1" dirty="0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та горізонтальні рівні IoT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 descr="f51fc8c5-d1b6-4297-8c35-8d3d8d793be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8624"/>
            <a:ext cx="9144001" cy="443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0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Чому ми ще не маємо Інтернету Усього?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1434041" y="3115651"/>
            <a:ext cx="1220699" cy="50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впровадження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437719" y="2436175"/>
            <a:ext cx="1069799" cy="21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ru" sz="12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Знання та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ru" sz="12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Час на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ru" sz="12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Гроші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434041" y="2192750"/>
            <a:ext cx="1220699" cy="50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595959"/>
                </a:solidFill>
                <a:latin typeface="Trebuchet MS"/>
                <a:ea typeface="Trebuchet MS"/>
                <a:cs typeface="Trebuchet MS"/>
                <a:sym typeface="Trebuchet MS"/>
              </a:rPr>
              <a:t>навички</a:t>
            </a:r>
          </a:p>
        </p:txBody>
      </p:sp>
      <p:sp>
        <p:nvSpPr>
          <p:cNvPr id="156" name="Shape 156"/>
          <p:cNvSpPr/>
          <p:nvPr/>
        </p:nvSpPr>
        <p:spPr>
          <a:xfrm>
            <a:off x="2570706" y="1767075"/>
            <a:ext cx="2180700" cy="27876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0" y="2204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0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Проблема IoT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2570875" y="2178462"/>
            <a:ext cx="2180700" cy="21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4000"/>
              </a:spcAft>
              <a:buNone/>
            </a:pPr>
            <a:r>
              <a:rPr lang="ru" sz="1600" dirty="0">
                <a:latin typeface="Trebuchet MS"/>
                <a:ea typeface="Trebuchet MS"/>
                <a:cs typeface="Trebuchet MS"/>
                <a:sym typeface="Trebuchet MS"/>
              </a:rPr>
              <a:t>Команда розробників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4000"/>
              </a:spcAft>
              <a:buNone/>
            </a:pPr>
            <a:r>
              <a:rPr lang="ru" sz="1600" dirty="0">
                <a:latin typeface="Trebuchet MS"/>
                <a:ea typeface="Trebuchet MS"/>
                <a:cs typeface="Trebuchet MS"/>
                <a:sym typeface="Trebuchet MS"/>
              </a:rPr>
              <a:t>Місяці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4000"/>
              </a:spcAft>
              <a:buNone/>
            </a:pPr>
            <a:r>
              <a:rPr lang="ru" sz="1600" dirty="0">
                <a:latin typeface="Trebuchet MS"/>
                <a:ea typeface="Trebuchet MS"/>
                <a:cs typeface="Trebuchet MS"/>
                <a:sym typeface="Trebuchet MS"/>
              </a:rPr>
              <a:t>Від </a:t>
            </a:r>
            <a:r>
              <a:rPr lang="ru" sz="1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$</a:t>
            </a:r>
            <a:r>
              <a:rPr lang="ru" sz="1600" dirty="0">
                <a:latin typeface="Trebuchet MS"/>
                <a:ea typeface="Trebuchet MS"/>
                <a:cs typeface="Trebuchet MS"/>
                <a:sym typeface="Trebuchet MS"/>
              </a:rPr>
              <a:t>10К/міс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9187" y="1176187"/>
            <a:ext cx="1334806" cy="4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2570875" y="1304300"/>
            <a:ext cx="2180700" cy="4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2600"/>
              </a:spcAft>
              <a:buNone/>
            </a:pPr>
            <a:r>
              <a:rPr lang="ru" sz="1600">
                <a:solidFill>
                  <a:srgbClr val="366EDB"/>
                </a:solidFill>
                <a:latin typeface="Trebuchet MS"/>
                <a:ea typeface="Trebuchet MS"/>
                <a:cs typeface="Trebuchet MS"/>
                <a:sym typeface="Trebuchet MS"/>
              </a:rPr>
              <a:t>Сьогодні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253" y="2039451"/>
            <a:ext cx="586771" cy="5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249" y="3766421"/>
            <a:ext cx="586775" cy="58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7276" y="2963575"/>
            <a:ext cx="586775" cy="58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Shape 165"/>
          <p:cNvCxnSpPr/>
          <p:nvPr/>
        </p:nvCxnSpPr>
        <p:spPr>
          <a:xfrm>
            <a:off x="2719525" y="2721350"/>
            <a:ext cx="18795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6" name="Shape 166"/>
          <p:cNvCxnSpPr/>
          <p:nvPr/>
        </p:nvCxnSpPr>
        <p:spPr>
          <a:xfrm>
            <a:off x="2719525" y="3596950"/>
            <a:ext cx="18795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7" name="Shape 167"/>
          <p:cNvSpPr/>
          <p:nvPr/>
        </p:nvSpPr>
        <p:spPr>
          <a:xfrm>
            <a:off x="5059956" y="1767075"/>
            <a:ext cx="2180700" cy="27876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5058175" y="2166895"/>
            <a:ext cx="2180700" cy="21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4000"/>
              </a:spcAft>
              <a:buNone/>
            </a:pPr>
            <a:r>
              <a:rPr lang="ru" sz="1600" dirty="0">
                <a:latin typeface="Trebuchet MS"/>
                <a:ea typeface="Trebuchet MS"/>
                <a:cs typeface="Trebuchet MS"/>
                <a:sym typeface="Trebuchet MS"/>
              </a:rPr>
              <a:t>Спеціалист будь-якої професії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4000"/>
              </a:spcAft>
              <a:buNone/>
            </a:pPr>
            <a:r>
              <a:rPr lang="ru" sz="1600" dirty="0">
                <a:latin typeface="Trebuchet MS"/>
                <a:ea typeface="Trebuchet MS"/>
                <a:cs typeface="Trebuchet MS"/>
                <a:sym typeface="Trebuchet MS"/>
              </a:rPr>
              <a:t>Хвилини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4000"/>
              </a:spcAft>
              <a:buNone/>
            </a:pPr>
            <a:r>
              <a:rPr lang="ru" sz="1600" dirty="0">
                <a:latin typeface="Trebuchet MS"/>
                <a:ea typeface="Trebuchet MS"/>
                <a:cs typeface="Trebuchet MS"/>
                <a:sym typeface="Trebuchet MS"/>
              </a:rPr>
              <a:t>Від </a:t>
            </a:r>
            <a:r>
              <a:rPr lang="ru" sz="1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$</a:t>
            </a:r>
            <a:r>
              <a:rPr lang="ru" sz="1600" dirty="0">
                <a:latin typeface="Trebuchet MS"/>
                <a:ea typeface="Trebuchet MS"/>
                <a:cs typeface="Trebuchet MS"/>
                <a:sym typeface="Trebuchet MS"/>
              </a:rPr>
              <a:t>10</a:t>
            </a:r>
            <a:r>
              <a:rPr lang="ru" sz="16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/</a:t>
            </a:r>
            <a:r>
              <a:rPr lang="ru" sz="1600" dirty="0">
                <a:latin typeface="Trebuchet MS"/>
                <a:ea typeface="Trebuchet MS"/>
                <a:cs typeface="Trebuchet MS"/>
                <a:sym typeface="Trebuchet MS"/>
              </a:rPr>
              <a:t>міс.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5208775" y="2721350"/>
            <a:ext cx="18795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0" name="Shape 170"/>
          <p:cNvCxnSpPr/>
          <p:nvPr/>
        </p:nvCxnSpPr>
        <p:spPr>
          <a:xfrm>
            <a:off x="5208775" y="3596950"/>
            <a:ext cx="18795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1267252" y="1387779"/>
            <a:ext cx="6292500" cy="28977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rgbClr val="B7B7B7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848" y="4702950"/>
            <a:ext cx="941452" cy="2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0" y="372863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8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Кросплатформена взаємодія</a:t>
            </a:r>
          </a:p>
        </p:txBody>
      </p:sp>
      <p:sp>
        <p:nvSpPr>
          <p:cNvPr id="178" name="Shape 178"/>
          <p:cNvSpPr/>
          <p:nvPr/>
        </p:nvSpPr>
        <p:spPr>
          <a:xfrm>
            <a:off x="2089975" y="2021130"/>
            <a:ext cx="1509600" cy="15096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5056375" y="2021130"/>
            <a:ext cx="1464900" cy="15096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228" y="2416199"/>
            <a:ext cx="1039100" cy="70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5667" y="2483081"/>
            <a:ext cx="1251016" cy="70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2089975" y="3606925"/>
            <a:ext cx="1509600" cy="37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Arduino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056375" y="3606925"/>
            <a:ext cx="1509600" cy="37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Raspberry</a:t>
            </a:r>
          </a:p>
        </p:txBody>
      </p:sp>
      <p:pic>
        <p:nvPicPr>
          <p:cNvPr id="184" name="Shape 184" descr="ic_complicat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218" y="2279791"/>
            <a:ext cx="843500" cy="8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/>
        </p:nvSpPr>
        <p:spPr>
          <a:xfrm>
            <a:off x="-12" y="129788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800" b="1">
                <a:solidFill>
                  <a:srgbClr val="1F2227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Приклад середовища для розробки IoT рішень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900" y="842549"/>
            <a:ext cx="7646176" cy="43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0" y="-11"/>
            <a:ext cx="9144000" cy="5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Конструктор IoT рішень Fractal</a:t>
            </a:r>
          </a:p>
        </p:txBody>
      </p:sp>
      <p:pic>
        <p:nvPicPr>
          <p:cNvPr id="196" name="Shape 196" descr="green_house.jpg"/>
          <p:cNvPicPr preferRelativeResize="0"/>
          <p:nvPr/>
        </p:nvPicPr>
        <p:blipFill rotWithShape="1">
          <a:blip r:embed="rId3">
            <a:alphaModFix/>
          </a:blip>
          <a:srcRect b="6094"/>
          <a:stretch/>
        </p:blipFill>
        <p:spPr>
          <a:xfrm>
            <a:off x="412687" y="586799"/>
            <a:ext cx="8318615" cy="455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Экран (16:9)</PresentationFormat>
  <Paragraphs>104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simple-light-2</vt:lpstr>
      <vt:lpstr>simple-light-2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work_station</cp:lastModifiedBy>
  <cp:revision>1</cp:revision>
  <dcterms:modified xsi:type="dcterms:W3CDTF">2017-05-24T12:31:54Z</dcterms:modified>
</cp:coreProperties>
</file>