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709" r:id="rId4"/>
    <p:sldMasterId id="2147483710" r:id="rId5"/>
    <p:sldMasterId id="214748371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2488C083-3904-4958-8348-92AA4CB27306}">
  <a:tblStyle styleId="{2488C083-3904-4958-8348-92AA4CB27306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114320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685800" y="1991811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0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685800" y="3236447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2" type="body"/>
          </p:nvPr>
        </p:nvSpPr>
        <p:spPr>
          <a:xfrm>
            <a:off x="2219400" y="4389375"/>
            <a:ext cx="4705200" cy="58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Последняя страница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8488700" y="4728622"/>
            <a:ext cx="655200" cy="4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4769650" y="1527581"/>
            <a:ext cx="3648300" cy="228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итульный слайд 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47" name="Shape 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685800" y="1991811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0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685800" y="3236447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2219400" y="4389375"/>
            <a:ext cx="4705200" cy="58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Char char="●"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Char char="○"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" type="body"/>
          </p:nvPr>
        </p:nvSpPr>
        <p:spPr>
          <a:xfrm>
            <a:off x="244925" y="134718"/>
            <a:ext cx="8670600" cy="479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253100" y="753150"/>
            <a:ext cx="4184700" cy="4173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4689888" y="753150"/>
            <a:ext cx="4184700" cy="4173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3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4737300"/>
            <a:ext cx="74214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1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Заголовок и объект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4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Trebuchet MS"/>
              <a:buChar char="•"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Trebuchet MS"/>
              <a:buChar char="–"/>
              <a:defRPr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Trebuchet MS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–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»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buFont typeface="Trebuchet MS"/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1" marL="457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2" marL="914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3" marL="1371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4" marL="18288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5" marL="22860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6" marL="2743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7" marL="3200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8" marL="3657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Последняя страница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8488700" y="4728622"/>
            <a:ext cx="655200" cy="4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 txBox="1"/>
          <p:nvPr>
            <p:ph idx="1" type="subTitle"/>
          </p:nvPr>
        </p:nvSpPr>
        <p:spPr>
          <a:xfrm>
            <a:off x="4769650" y="1527581"/>
            <a:ext cx="3648300" cy="228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5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4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Подпись 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 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2 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3 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6" name="Shape 11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idx="1" type="body"/>
          </p:nvPr>
        </p:nvSpPr>
        <p:spPr>
          <a:xfrm>
            <a:off x="244925" y="134718"/>
            <a:ext cx="8670600" cy="4791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0" name="Shape 120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244925" y="134718"/>
            <a:ext cx="8670600" cy="479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3" name="Shape 123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253100" y="753150"/>
            <a:ext cx="4184700" cy="4173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2" type="body"/>
          </p:nvPr>
        </p:nvSpPr>
        <p:spPr>
          <a:xfrm>
            <a:off x="4689888" y="753150"/>
            <a:ext cx="4184700" cy="4173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8" name="Shape 128"/>
          <p:cNvSpPr txBox="1"/>
          <p:nvPr>
            <p:ph idx="3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457200" y="4737300"/>
            <a:ext cx="74214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олько заголовок 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4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2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Заголовок и объект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4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Trebuchet MS"/>
              <a:buChar char="•"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Trebuchet MS"/>
              <a:buChar char="–"/>
              <a:defRPr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Trebuchet MS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–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»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buFont typeface="Trebuchet MS"/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1" marL="457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2" marL="914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3" marL="1371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4" marL="18288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5" marL="22860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6" marL="2743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7" marL="3200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8" marL="3657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3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253100" y="753150"/>
            <a:ext cx="4184700" cy="41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689888" y="753150"/>
            <a:ext cx="4184700" cy="41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3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Пустой 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4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олько заголовок 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5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6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7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8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9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0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indent="457200" lvl="1" rtl="0">
              <a:spcBef>
                <a:spcPts val="0"/>
              </a:spcBef>
              <a:defRPr/>
            </a:lvl2pPr>
            <a:lvl3pPr indent="914400" lvl="2" rtl="0">
              <a:spcBef>
                <a:spcPts val="0"/>
              </a:spcBef>
              <a:defRPr/>
            </a:lvl3pPr>
            <a:lvl4pPr indent="1371600"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3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3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indent="-285750" lvl="1" marL="742950" rtl="0">
              <a:spcBef>
                <a:spcPts val="0"/>
              </a:spcBef>
              <a:defRPr/>
            </a:lvl2pPr>
            <a:lvl3pPr indent="-228600" lvl="2" marL="1143000" rtl="0">
              <a:spcBef>
                <a:spcPts val="0"/>
              </a:spcBef>
              <a:defRPr/>
            </a:lvl3pPr>
            <a:lvl4pPr indent="-228600" lvl="3" marL="1600200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итульный слайд 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ftcube.png" id="203" name="Shape 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75" y="4737963"/>
            <a:ext cx="646806" cy="184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putnik.png"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73" y="4798946"/>
            <a:ext cx="646806" cy="184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WOX.png"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623" y="4752575"/>
            <a:ext cx="589092" cy="167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олько заголовок 3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олько заголовок 4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3" name="Shape 213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4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4737300"/>
            <a:ext cx="74214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Титульный слайд 2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ftcube.png" id="220" name="Shape 2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75" y="4737963"/>
            <a:ext cx="862408" cy="245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putnik.png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773" y="4798946"/>
            <a:ext cx="862408" cy="245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WOX.png"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623" y="4752575"/>
            <a:ext cx="785456" cy="223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15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idx="1" type="body"/>
          </p:nvPr>
        </p:nvSpPr>
        <p:spPr>
          <a:xfrm>
            <a:off x="103425" y="4794450"/>
            <a:ext cx="7698900" cy="211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360"/>
              </a:spcBef>
              <a:buSzPct val="100000"/>
              <a:defRPr sz="1200"/>
            </a:lvl1pPr>
            <a:lvl2pPr lvl="1" rtl="0">
              <a:spcBef>
                <a:spcPts val="360"/>
              </a:spcBef>
              <a:buSzPct val="100000"/>
              <a:defRPr sz="1200"/>
            </a:lvl2pPr>
            <a:lvl3pPr lvl="2" rtl="0">
              <a:spcBef>
                <a:spcPts val="360"/>
              </a:spcBef>
              <a:buSzPct val="100000"/>
              <a:defRPr sz="1200"/>
            </a:lvl3pPr>
            <a:lvl4pPr lvl="3" rtl="0">
              <a:spcBef>
                <a:spcPts val="360"/>
              </a:spcBef>
              <a:buSzPct val="100000"/>
              <a:defRPr sz="1200"/>
            </a:lvl4pPr>
            <a:lvl5pPr lvl="4" rtl="0">
              <a:spcBef>
                <a:spcPts val="360"/>
              </a:spcBef>
              <a:buSzPct val="100000"/>
              <a:defRPr sz="1200"/>
            </a:lvl5pPr>
            <a:lvl6pPr lvl="5" rtl="0">
              <a:spcBef>
                <a:spcPts val="360"/>
              </a:spcBef>
              <a:buSzPct val="100000"/>
              <a:defRPr sz="1200"/>
            </a:lvl6pPr>
            <a:lvl7pPr lvl="6" rtl="0">
              <a:spcBef>
                <a:spcPts val="360"/>
              </a:spcBef>
              <a:buSzPct val="100000"/>
              <a:defRPr sz="1200"/>
            </a:lvl7pPr>
            <a:lvl8pPr lvl="7" rtl="0">
              <a:spcBef>
                <a:spcPts val="360"/>
              </a:spcBef>
              <a:buSzPct val="100000"/>
              <a:defRPr sz="1200"/>
            </a:lvl8pPr>
            <a:lvl9pPr lvl="8" rtl="0">
              <a:spcBef>
                <a:spcPts val="360"/>
              </a:spcBef>
              <a:buSzPct val="100000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Заголовок и текст 3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Заголовок и объект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Font typeface="Trebuchet MS"/>
              <a:buNone/>
              <a:defRPr sz="4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rtl="0" algn="l">
              <a:spcBef>
                <a:spcPts val="640"/>
              </a:spcBef>
              <a:buClr>
                <a:schemeClr val="dk1"/>
              </a:buClr>
              <a:buFont typeface="Trebuchet MS"/>
              <a:buChar char="•"/>
              <a:defRPr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107950" lvl="1" marL="742950" rtl="0" algn="l">
              <a:spcBef>
                <a:spcPts val="560"/>
              </a:spcBef>
              <a:buClr>
                <a:schemeClr val="dk1"/>
              </a:buClr>
              <a:buFont typeface="Trebuchet MS"/>
              <a:buChar char="–"/>
              <a:defRPr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76200" lvl="2" marL="1143000" rtl="0" algn="l">
              <a:spcBef>
                <a:spcPts val="480"/>
              </a:spcBef>
              <a:buClr>
                <a:schemeClr val="dk1"/>
              </a:buClr>
              <a:buFont typeface="Trebuchet MS"/>
              <a:buChar char="•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101600" lvl="3" marL="1600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–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101600" lvl="4" marL="20574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»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101600" lvl="5" marL="25146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101600" lvl="6" marL="29718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101600" lvl="7" marL="34290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101600" lvl="8" marL="3886200" rtl="0" algn="l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Font typeface="Trebuchet MS"/>
              <a:defRPr b="0" i="0" sz="12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457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914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1371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18288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22860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27432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32004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3657600" marR="0" rtl="0" algn="l">
              <a:spcBef>
                <a:spcPts val="0"/>
              </a:spcBef>
              <a:buFont typeface="Trebuchet MS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buFont typeface="Trebuchet MS"/>
            </a:pPr>
            <a:r>
              <a:t/>
            </a:r>
            <a:endParaRPr b="0" i="0" sz="1200" u="none" cap="none" strike="noStrike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1" marL="457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2" marL="914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3" marL="1371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4" marL="18288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5" marL="22860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6" marL="27432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7" marL="32004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8" marL="3657600" marR="0" rtl="0" algn="l">
              <a:spcBef>
                <a:spcPts val="0"/>
              </a:spcBef>
              <a:buFont typeface="Trebuchet MS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0.xml"/><Relationship Id="rId1" Type="http://schemas.openxmlformats.org/officeDocument/2006/relationships/image" Target="../media/image5.gif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56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40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4A86E8"/>
              </a:buClr>
              <a:buSzPct val="100000"/>
              <a:buFont typeface="Trebuchet MS"/>
              <a:buNone/>
              <a:defRPr b="1" sz="36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244925" y="875625"/>
            <a:ext cx="8646000" cy="3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rgbClr val="333333"/>
              </a:buClr>
              <a:buSzPct val="100000"/>
              <a:buFont typeface="Trebuchet MS"/>
              <a:defRPr sz="30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es-logo_3@2x.png" id="8" name="Shape 8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04924" y="4589193"/>
            <a:ext cx="554305" cy="5543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4A86E8"/>
              </a:buClr>
              <a:buSzPct val="100000"/>
              <a:buFont typeface="Trebuchet MS"/>
              <a:buNone/>
              <a:defRPr b="1" sz="36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244925" y="875625"/>
            <a:ext cx="8646000" cy="3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rgbClr val="333333"/>
              </a:buClr>
              <a:buSzPct val="100000"/>
              <a:buFont typeface="Trebuchet MS"/>
              <a:defRPr sz="30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pic>
        <p:nvPicPr>
          <p:cNvPr descr="es-logo_3@2x.png" id="52" name="Shape 52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04924" y="4589193"/>
            <a:ext cx="554305" cy="5543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4A86E8"/>
              </a:buClr>
              <a:buSzPct val="100000"/>
              <a:buFont typeface="Trebuchet MS"/>
              <a:buNone/>
              <a:defRPr b="1" sz="36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244925" y="875625"/>
            <a:ext cx="8646000" cy="3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rgbClr val="333333"/>
              </a:buClr>
              <a:buSzPct val="100000"/>
              <a:buFont typeface="Trebuchet MS"/>
              <a:defRPr sz="30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spcBef>
                <a:spcPts val="480"/>
              </a:spcBef>
              <a:buClr>
                <a:srgbClr val="333333"/>
              </a:buClr>
              <a:buSzPct val="100000"/>
              <a:buFont typeface="Trebuchet MS"/>
              <a:defRPr sz="24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spcBef>
                <a:spcPts val="360"/>
              </a:spcBef>
              <a:buClr>
                <a:srgbClr val="333333"/>
              </a:buClr>
              <a:buSzPct val="100000"/>
              <a:buFont typeface="Trebuchet MS"/>
              <a:defRPr sz="1800">
                <a:solidFill>
                  <a:srgbClr val="33333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vidyard.com/happyholidays/?custom_id=Tm2KHkPLnKE1VQDoVQcbhN&amp;email=dmitry@esputnik.com.ua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7.gif"/><Relationship Id="rId5" Type="http://schemas.openxmlformats.org/officeDocument/2006/relationships/image" Target="../media/image2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fb.com/dmitry.spuntik" TargetMode="External"/><Relationship Id="rId4" Type="http://schemas.openxmlformats.org/officeDocument/2006/relationships/hyperlink" Target="https://fb.com/dmitry.spuntik" TargetMode="External"/><Relationship Id="rId5" Type="http://schemas.openxmlformats.org/officeDocument/2006/relationships/hyperlink" Target="http://www.youtube.com/c/EsputnikApp" TargetMode="External"/><Relationship Id="rId6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ctrTitle"/>
          </p:nvPr>
        </p:nvSpPr>
        <p:spPr>
          <a:xfrm>
            <a:off x="685800" y="1991811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О чем врут все сервисы email рассылок</a:t>
            </a:r>
          </a:p>
        </p:txBody>
      </p:sp>
      <p:sp>
        <p:nvSpPr>
          <p:cNvPr id="232" name="Shape 232"/>
          <p:cNvSpPr txBox="1"/>
          <p:nvPr>
            <p:ph idx="2" type="body"/>
          </p:nvPr>
        </p:nvSpPr>
        <p:spPr>
          <a:xfrm>
            <a:off x="2219400" y="4389375"/>
            <a:ext cx="4705200" cy="58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ru"/>
              <a:t>Дмитрий Кудренко</a:t>
            </a:r>
          </a:p>
        </p:txBody>
      </p:sp>
      <p:pic>
        <p:nvPicPr>
          <p:cNvPr descr="logo.png"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75" y="4442984"/>
            <a:ext cx="1781450" cy="33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" name="Shape 290"/>
          <p:cNvGraphicFramePr/>
          <p:nvPr/>
        </p:nvGraphicFramePr>
        <p:xfrm>
          <a:off x="47325" y="8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876100"/>
                <a:gridCol w="2834300"/>
                <a:gridCol w="3316900"/>
              </a:tblGrid>
              <a:tr h="929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Метрики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Тактические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T</a:t>
                      </a:r>
                      <a:r>
                        <a:rPr lang="ru" sz="2400"/>
                        <a:t>actical)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1 кампания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Стратегические 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S</a:t>
                      </a:r>
                      <a:r>
                        <a:rPr lang="ru" sz="2400"/>
                        <a:t>trategical)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За период 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1704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Внутренние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I</a:t>
                      </a:r>
                      <a:r>
                        <a:rPr lang="ru" sz="2400"/>
                        <a:t>nternal)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ESP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IT</a:t>
                      </a:r>
                      <a:r>
                        <a:rPr b="1" lang="ru" sz="1100"/>
                        <a:t> (в рамках одной рассылки)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br>
                        <a:rPr lang="ru" sz="1100"/>
                      </a:br>
                      <a:r>
                        <a:rPr lang="ru" sz="3000"/>
                        <a:t>OR</a:t>
                      </a:r>
                      <a:r>
                        <a:rPr lang="ru" sz="1100"/>
                        <a:t>, CTR, </a:t>
                      </a:r>
                      <a:r>
                        <a:rPr lang="ru" sz="3000"/>
                        <a:t>CTOR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Ошибки (SoftBounces, HardBounces)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Пометки как спам</a:t>
                      </a: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IS</a:t>
                      </a:r>
                      <a:r>
                        <a:rPr b="1" lang="ru" sz="1100"/>
                        <a:t> (общие характеристики базы)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Структура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Охват</a:t>
                      </a:r>
                      <a:r>
                        <a:rPr lang="ru" sz="1800"/>
                        <a:t>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Динамика</a:t>
                      </a:r>
                      <a:r>
                        <a:rPr lang="ru" sz="1800"/>
                        <a:t> активности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Динамика роста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</a:tr>
              <a:tr h="1699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Внешние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E</a:t>
                      </a:r>
                      <a:r>
                        <a:rPr lang="ru" sz="2400"/>
                        <a:t>xternal)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бизнеса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ET</a:t>
                      </a:r>
                      <a:r>
                        <a:rPr b="1" lang="ru" sz="1100"/>
                        <a:t> (в рамках одной кампании)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Конверсия</a:t>
                      </a:r>
                      <a:r>
                        <a:rPr lang="ru" sz="1800"/>
                        <a:t> рассылки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Доля канала в продажах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Количество новых сессий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ES</a:t>
                      </a:r>
                      <a:r>
                        <a:rPr b="1" lang="ru" sz="1100"/>
                        <a:t> (глубокий анализ бизнеса)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LTV</a:t>
                      </a:r>
                      <a:r>
                        <a:rPr lang="ru" sz="1100"/>
                        <a:t>, Этапы жизненного цикла (</a:t>
                      </a:r>
                      <a:r>
                        <a:rPr lang="ru" sz="1800"/>
                        <a:t>LCGrid</a:t>
                      </a:r>
                      <a:r>
                        <a:rPr lang="ru" sz="1100"/>
                        <a:t>), </a:t>
                      </a:r>
                      <a:r>
                        <a:rPr lang="ru" sz="2400"/>
                        <a:t>Когортный</a:t>
                      </a:r>
                      <a:r>
                        <a:rPr lang="ru" sz="1100"/>
                        <a:t> анализ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Многоканальные продажи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Shape 295"/>
          <p:cNvGraphicFramePr/>
          <p:nvPr/>
        </p:nvGraphicFramePr>
        <p:xfrm>
          <a:off x="47325" y="8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876100"/>
                <a:gridCol w="2834300"/>
                <a:gridCol w="3316900"/>
              </a:tblGrid>
              <a:tr h="929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Метрики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Тактические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T</a:t>
                      </a:r>
                      <a:r>
                        <a:rPr lang="ru" sz="2400"/>
                        <a:t>actical)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1 кампания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Стратегические 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S</a:t>
                      </a:r>
                      <a:r>
                        <a:rPr lang="ru" sz="2400"/>
                        <a:t>trategical)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За период 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1704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Внутренние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I</a:t>
                      </a:r>
                      <a:r>
                        <a:rPr lang="ru" sz="2400"/>
                        <a:t>nternal)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ESP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IT</a:t>
                      </a:r>
                      <a:r>
                        <a:rPr b="1" lang="ru" sz="1100"/>
                        <a:t> (в рамках одной рассылки)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br>
                        <a:rPr lang="ru" sz="1100"/>
                      </a:br>
                      <a:r>
                        <a:rPr lang="ru" sz="3000"/>
                        <a:t>OR</a:t>
                      </a:r>
                      <a:r>
                        <a:rPr lang="ru" sz="1100"/>
                        <a:t>, CTR, </a:t>
                      </a:r>
                      <a:r>
                        <a:rPr lang="ru" sz="3000"/>
                        <a:t>CTOR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Ошибки (SoftBounces, HardBounces)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Пометки как спам</a:t>
                      </a: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IS</a:t>
                      </a:r>
                      <a:r>
                        <a:rPr b="1" lang="ru" sz="1100"/>
                        <a:t> (общие характеристики базы)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Структура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Охват</a:t>
                      </a:r>
                      <a:r>
                        <a:rPr lang="ru" sz="1800"/>
                        <a:t>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Динамика</a:t>
                      </a:r>
                      <a:r>
                        <a:rPr lang="ru" sz="1800"/>
                        <a:t> активности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Динамика роста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</a:tr>
              <a:tr h="1699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Внешние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E</a:t>
                      </a:r>
                      <a:r>
                        <a:rPr lang="ru" sz="2400"/>
                        <a:t>xternal)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бизнеса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ET</a:t>
                      </a:r>
                      <a:r>
                        <a:rPr b="1" lang="ru" sz="1100"/>
                        <a:t> (в рамках одной кампании)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Конверсия</a:t>
                      </a:r>
                      <a:r>
                        <a:rPr lang="ru" sz="1800"/>
                        <a:t> рассылки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Доля канала в продажах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Количество новых сессий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ES</a:t>
                      </a:r>
                      <a:r>
                        <a:rPr b="1" lang="ru" sz="1100"/>
                        <a:t> (глубокий анализ бизнеса)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LTV</a:t>
                      </a:r>
                      <a:r>
                        <a:rPr lang="ru" sz="1100"/>
                        <a:t>, Этапы жизненного цикла (</a:t>
                      </a:r>
                      <a:r>
                        <a:rPr lang="ru" sz="1800"/>
                        <a:t>LCGrid</a:t>
                      </a:r>
                      <a:r>
                        <a:rPr lang="ru" sz="1100"/>
                        <a:t>), </a:t>
                      </a:r>
                      <a:r>
                        <a:rPr lang="ru" sz="2400"/>
                        <a:t>Когортный</a:t>
                      </a:r>
                      <a:r>
                        <a:rPr lang="ru" sz="1100"/>
                        <a:t> анализ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Многоканальные продажи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6" name="Shape 296"/>
          <p:cNvSpPr/>
          <p:nvPr/>
        </p:nvSpPr>
        <p:spPr>
          <a:xfrm>
            <a:off x="2829850" y="841375"/>
            <a:ext cx="3157200" cy="2525700"/>
          </a:xfrm>
          <a:prstGeom prst="ellipse">
            <a:avLst/>
          </a:prstGeom>
          <a:noFill/>
          <a:ln cap="flat" cmpd="sng" w="762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Shape 301"/>
          <p:cNvGraphicFramePr/>
          <p:nvPr/>
        </p:nvGraphicFramePr>
        <p:xfrm>
          <a:off x="47325" y="8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876100"/>
                <a:gridCol w="2834300"/>
                <a:gridCol w="3316900"/>
              </a:tblGrid>
              <a:tr h="929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Метрики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Тактические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T</a:t>
                      </a:r>
                      <a:r>
                        <a:rPr lang="ru" sz="2400"/>
                        <a:t>actical)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1 кампания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Стратегические 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S</a:t>
                      </a:r>
                      <a:r>
                        <a:rPr lang="ru" sz="2400"/>
                        <a:t>trategical)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За период 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</a:tr>
              <a:tr h="1704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Внутренние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I</a:t>
                      </a:r>
                      <a:r>
                        <a:rPr lang="ru" sz="2400"/>
                        <a:t>nternal)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ESP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IT</a:t>
                      </a:r>
                      <a:r>
                        <a:rPr b="1" lang="ru" sz="1100"/>
                        <a:t> (в рамках одной рассылки)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br>
                        <a:rPr lang="ru" sz="1100"/>
                      </a:br>
                      <a:r>
                        <a:rPr lang="ru" sz="3000"/>
                        <a:t>OR</a:t>
                      </a:r>
                      <a:r>
                        <a:rPr lang="ru" sz="1100"/>
                        <a:t>, CTR, </a:t>
                      </a:r>
                      <a:r>
                        <a:rPr lang="ru" sz="3000"/>
                        <a:t>CTOR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Ошибки (SoftBounces, HardBounces)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Пометки как спам</a:t>
                      </a: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IS</a:t>
                      </a:r>
                      <a:r>
                        <a:rPr b="1" lang="ru" sz="1100"/>
                        <a:t> (общие характеристики базы)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Структура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Охват</a:t>
                      </a:r>
                      <a:r>
                        <a:rPr lang="ru" sz="1800"/>
                        <a:t>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Динамика</a:t>
                      </a:r>
                      <a:r>
                        <a:rPr lang="ru" sz="1800"/>
                        <a:t> активности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/>
                        <a:t>Динамика роста контактной базы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...</a:t>
                      </a:r>
                    </a:p>
                  </a:txBody>
                  <a:tcPr marT="91425" marB="91425" marR="91425" marL="91425"/>
                </a:tc>
              </a:tr>
              <a:tr h="1699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Внешние</a:t>
                      </a:r>
                      <a:br>
                        <a:rPr lang="ru" sz="2400"/>
                      </a:br>
                      <a:r>
                        <a:rPr lang="ru" sz="2400"/>
                        <a:t>(</a:t>
                      </a:r>
                      <a:r>
                        <a:rPr b="1" lang="ru" sz="2400">
                          <a:solidFill>
                            <a:srgbClr val="990000"/>
                          </a:solidFill>
                        </a:rPr>
                        <a:t>E</a:t>
                      </a:r>
                      <a:r>
                        <a:rPr lang="ru" sz="2400"/>
                        <a:t>xternal)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rgbClr val="1155CC"/>
                          </a:solidFill>
                        </a:rPr>
                        <a:t>Уровень бизнеса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ET</a:t>
                      </a:r>
                      <a:r>
                        <a:rPr b="1" lang="ru" sz="1100"/>
                        <a:t> (в рамках одной кампании)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3000"/>
                        <a:t>Конверсия</a:t>
                      </a:r>
                      <a:r>
                        <a:rPr lang="ru" sz="1800"/>
                        <a:t> рассылки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Доля канала в продажах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Количество новых сессий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1100">
                          <a:solidFill>
                            <a:srgbClr val="990000"/>
                          </a:solidFill>
                        </a:rPr>
                        <a:t>ES</a:t>
                      </a:r>
                      <a:r>
                        <a:rPr b="1" lang="ru" sz="1100"/>
                        <a:t> (глубокий анализ бизнеса)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2400"/>
                        <a:t>LTV</a:t>
                      </a:r>
                      <a:r>
                        <a:rPr lang="ru" sz="1100"/>
                        <a:t>, Этапы жизненного цикла (</a:t>
                      </a:r>
                      <a:r>
                        <a:rPr lang="ru" sz="1800"/>
                        <a:t>LCGrid</a:t>
                      </a:r>
                      <a:r>
                        <a:rPr lang="ru" sz="1100"/>
                        <a:t>), </a:t>
                      </a:r>
                      <a:r>
                        <a:rPr lang="ru" sz="2400"/>
                        <a:t>Когортный</a:t>
                      </a:r>
                      <a:r>
                        <a:rPr lang="ru" sz="1100"/>
                        <a:t> анализ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100"/>
                        <a:t>Многоканальные продажи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2" name="Shape 302"/>
          <p:cNvSpPr/>
          <p:nvPr/>
        </p:nvSpPr>
        <p:spPr>
          <a:xfrm>
            <a:off x="5778250" y="901900"/>
            <a:ext cx="3157200" cy="2525700"/>
          </a:xfrm>
          <a:prstGeom prst="ellipse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b="6117" l="4205" r="0" t="23479"/>
          <a:stretch/>
        </p:blipFill>
        <p:spPr>
          <a:xfrm>
            <a:off x="0" y="381000"/>
            <a:ext cx="9144000" cy="473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0" y="0"/>
            <a:ext cx="9144000" cy="7077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-72625" y="-106025"/>
            <a:ext cx="91440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 sz="4800">
                <a:solidFill>
                  <a:srgbClr val="FFFFFF"/>
                </a:solidFill>
              </a:rPr>
              <a:t>СУПЕР-функциональность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/>
        </p:nvSpPr>
        <p:spPr>
          <a:xfrm>
            <a:off x="126275" y="0"/>
            <a:ext cx="87810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600"/>
              </a:spcBef>
              <a:buNone/>
            </a:pPr>
            <a:r>
              <a:rPr b="1" lang="ru" sz="36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rPr>
              <a:t>Персонализированное видео (vidyard)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300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110275" y="4583725"/>
            <a:ext cx="84111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u="sng">
                <a:solidFill>
                  <a:srgbClr val="1155CC"/>
                </a:solidFill>
                <a:hlinkClick r:id="rId3"/>
              </a:rPr>
              <a:t>https://www.vidyard.com/happyholidays/?custom_id=Tm2KHkPLnKE1VQDoVQcbhN&amp;email=dmitry@esputnik.com.ua</a:t>
            </a:r>
          </a:p>
        </p:txBody>
      </p:sp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75" y="789225"/>
            <a:ext cx="7364310" cy="37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ve image" id="321" name="Shape 321"/>
          <p:cNvPicPr preferRelativeResize="0"/>
          <p:nvPr/>
        </p:nvPicPr>
        <p:blipFill rotWithShape="1">
          <a:blip r:embed="rId3">
            <a:alphaModFix/>
          </a:blip>
          <a:srcRect b="43419" l="0" r="0" t="0"/>
          <a:stretch/>
        </p:blipFill>
        <p:spPr>
          <a:xfrm>
            <a:off x="4701525" y="334550"/>
            <a:ext cx="3529575" cy="41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4925" y="1481327"/>
            <a:ext cx="1699974" cy="30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250" y="1481300"/>
            <a:ext cx="1699974" cy="30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302550" y="1571612"/>
            <a:ext cx="4262100" cy="23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b="1" lang="ru" sz="3600">
                <a:solidFill>
                  <a:srgbClr val="4A86E8"/>
                </a:solidFill>
                <a:latin typeface="Trebuchet MS"/>
                <a:ea typeface="Trebuchet MS"/>
                <a:cs typeface="Trebuchet MS"/>
                <a:sym typeface="Trebuchet MS"/>
              </a:rPr>
              <a:t>Таймер обратного отсчета в письме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3000">
              <a:solidFill>
                <a:srgbClr val="3333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Shape 329"/>
          <p:cNvCxnSpPr/>
          <p:nvPr/>
        </p:nvCxnSpPr>
        <p:spPr>
          <a:xfrm>
            <a:off x="688600" y="231881"/>
            <a:ext cx="14100" cy="455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330" name="Shape 330"/>
          <p:cNvCxnSpPr/>
          <p:nvPr/>
        </p:nvCxnSpPr>
        <p:spPr>
          <a:xfrm flipH="1">
            <a:off x="519975" y="4627050"/>
            <a:ext cx="7940100" cy="21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331" name="Shape 331"/>
          <p:cNvSpPr/>
          <p:nvPr/>
        </p:nvSpPr>
        <p:spPr>
          <a:xfrm>
            <a:off x="1164100" y="726608"/>
            <a:ext cx="6677625" cy="3373443"/>
          </a:xfrm>
          <a:custGeom>
            <a:pathLst>
              <a:path extrusionOk="0" h="179917" w="267105">
                <a:moveTo>
                  <a:pt x="0" y="179917"/>
                </a:moveTo>
                <a:cubicBezTo>
                  <a:pt x="7869" y="149936"/>
                  <a:pt x="28499" y="2655"/>
                  <a:pt x="47219" y="35"/>
                </a:cubicBezTo>
                <a:cubicBezTo>
                  <a:pt x="65938" y="-2585"/>
                  <a:pt x="90192" y="144614"/>
                  <a:pt x="112318" y="164195"/>
                </a:cubicBezTo>
                <a:cubicBezTo>
                  <a:pt x="134444" y="183775"/>
                  <a:pt x="154177" y="128765"/>
                  <a:pt x="179975" y="117520"/>
                </a:cubicBezTo>
                <a:cubicBezTo>
                  <a:pt x="205772" y="106274"/>
                  <a:pt x="252583" y="100188"/>
                  <a:pt x="267105" y="96722"/>
                </a:cubicBez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32" name="Shape 332"/>
          <p:cNvSpPr txBox="1"/>
          <p:nvPr/>
        </p:nvSpPr>
        <p:spPr>
          <a:xfrm>
            <a:off x="2049450" y="4742981"/>
            <a:ext cx="50451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Время</a:t>
            </a:r>
          </a:p>
        </p:txBody>
      </p:sp>
      <p:sp>
        <p:nvSpPr>
          <p:cNvPr id="333" name="Shape 333"/>
          <p:cNvSpPr txBox="1"/>
          <p:nvPr/>
        </p:nvSpPr>
        <p:spPr>
          <a:xfrm rot="-5400000">
            <a:off x="-735225" y="2265581"/>
            <a:ext cx="22152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Ожидания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822325" y="3936027"/>
            <a:ext cx="15360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1800">
                <a:solidFill>
                  <a:srgbClr val="1155CC"/>
                </a:solidFill>
              </a:rPr>
              <a:t>Запуск инновации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2358325" y="409087"/>
            <a:ext cx="2035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1800">
                <a:solidFill>
                  <a:srgbClr val="1155CC"/>
                </a:solidFill>
              </a:rPr>
              <a:t>Пик завышенных ожиданий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3229850" y="3922968"/>
            <a:ext cx="2035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1800">
                <a:solidFill>
                  <a:srgbClr val="1155CC"/>
                </a:solidFill>
              </a:rPr>
              <a:t>Точка разочарований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4778675" y="3164493"/>
            <a:ext cx="2035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1800">
                <a:solidFill>
                  <a:srgbClr val="1155CC"/>
                </a:solidFill>
              </a:rPr>
              <a:t>Склон просвящения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5806525" y="1963818"/>
            <a:ext cx="2035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1800">
                <a:solidFill>
                  <a:srgbClr val="1155CC"/>
                </a:solidFill>
              </a:rPr>
              <a:t>Плато продуктивности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Shape 343"/>
          <p:cNvCxnSpPr/>
          <p:nvPr/>
        </p:nvCxnSpPr>
        <p:spPr>
          <a:xfrm>
            <a:off x="688600" y="231881"/>
            <a:ext cx="14100" cy="455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344" name="Shape 344"/>
          <p:cNvCxnSpPr/>
          <p:nvPr/>
        </p:nvCxnSpPr>
        <p:spPr>
          <a:xfrm flipH="1">
            <a:off x="519975" y="4627050"/>
            <a:ext cx="7940100" cy="21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345" name="Shape 345"/>
          <p:cNvSpPr/>
          <p:nvPr/>
        </p:nvSpPr>
        <p:spPr>
          <a:xfrm>
            <a:off x="1164100" y="726608"/>
            <a:ext cx="6677625" cy="3373443"/>
          </a:xfrm>
          <a:custGeom>
            <a:pathLst>
              <a:path extrusionOk="0" h="179917" w="267105">
                <a:moveTo>
                  <a:pt x="0" y="179917"/>
                </a:moveTo>
                <a:cubicBezTo>
                  <a:pt x="7869" y="149936"/>
                  <a:pt x="28499" y="2655"/>
                  <a:pt x="47219" y="35"/>
                </a:cubicBezTo>
                <a:cubicBezTo>
                  <a:pt x="65938" y="-2585"/>
                  <a:pt x="90192" y="144614"/>
                  <a:pt x="112318" y="164195"/>
                </a:cubicBezTo>
                <a:cubicBezTo>
                  <a:pt x="134444" y="183775"/>
                  <a:pt x="154177" y="128765"/>
                  <a:pt x="179975" y="117520"/>
                </a:cubicBezTo>
                <a:cubicBezTo>
                  <a:pt x="205772" y="106274"/>
                  <a:pt x="252583" y="100188"/>
                  <a:pt x="267105" y="96722"/>
                </a:cubicBez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46" name="Shape 346"/>
          <p:cNvSpPr txBox="1"/>
          <p:nvPr/>
        </p:nvSpPr>
        <p:spPr>
          <a:xfrm>
            <a:off x="2049450" y="4742981"/>
            <a:ext cx="50451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Время</a:t>
            </a:r>
          </a:p>
        </p:txBody>
      </p:sp>
      <p:sp>
        <p:nvSpPr>
          <p:cNvPr id="347" name="Shape 347"/>
          <p:cNvSpPr txBox="1"/>
          <p:nvPr/>
        </p:nvSpPr>
        <p:spPr>
          <a:xfrm rot="-5400000">
            <a:off x="-735225" y="2265581"/>
            <a:ext cx="22152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Ожидания</a:t>
            </a:r>
          </a:p>
        </p:txBody>
      </p:sp>
      <p:sp>
        <p:nvSpPr>
          <p:cNvPr id="348" name="Shape 348"/>
          <p:cNvSpPr/>
          <p:nvPr/>
        </p:nvSpPr>
        <p:spPr>
          <a:xfrm>
            <a:off x="4441325" y="3635775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164100" y="359250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562000" y="2141325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6087425" y="268905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4867250" y="3614700"/>
            <a:ext cx="2007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/>
              <a:t>web push 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1467850" y="3520775"/>
            <a:ext cx="17496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оплата через email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6364750" y="1730475"/>
            <a:ext cx="26394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персонализация подстановками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1695325" y="1941100"/>
            <a:ext cx="1584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видео в письме</a:t>
            </a:r>
          </a:p>
        </p:txBody>
      </p:sp>
      <p:sp>
        <p:nvSpPr>
          <p:cNvPr id="356" name="Shape 356"/>
          <p:cNvSpPr/>
          <p:nvPr/>
        </p:nvSpPr>
        <p:spPr>
          <a:xfrm>
            <a:off x="6482050" y="2602025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6310925" y="2888762"/>
            <a:ext cx="17496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форма подписки</a:t>
            </a:r>
          </a:p>
        </p:txBody>
      </p:sp>
      <p:sp>
        <p:nvSpPr>
          <p:cNvPr id="358" name="Shape 358"/>
          <p:cNvSpPr/>
          <p:nvPr/>
        </p:nvSpPr>
        <p:spPr>
          <a:xfrm>
            <a:off x="1338500" y="291045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 txBox="1"/>
          <p:nvPr/>
        </p:nvSpPr>
        <p:spPr>
          <a:xfrm>
            <a:off x="1659725" y="2853137"/>
            <a:ext cx="17496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DMARC</a:t>
            </a:r>
          </a:p>
        </p:txBody>
      </p:sp>
      <p:sp>
        <p:nvSpPr>
          <p:cNvPr id="360" name="Shape 360"/>
          <p:cNvSpPr/>
          <p:nvPr/>
        </p:nvSpPr>
        <p:spPr>
          <a:xfrm>
            <a:off x="1659725" y="168160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 txBox="1"/>
          <p:nvPr/>
        </p:nvSpPr>
        <p:spPr>
          <a:xfrm>
            <a:off x="688600" y="1444650"/>
            <a:ext cx="10764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чат боты</a:t>
            </a:r>
          </a:p>
        </p:txBody>
      </p:sp>
      <p:sp>
        <p:nvSpPr>
          <p:cNvPr id="362" name="Shape 362"/>
          <p:cNvSpPr/>
          <p:nvPr/>
        </p:nvSpPr>
        <p:spPr>
          <a:xfrm>
            <a:off x="5692800" y="2823425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 txBox="1"/>
          <p:nvPr/>
        </p:nvSpPr>
        <p:spPr>
          <a:xfrm>
            <a:off x="4271950" y="2471237"/>
            <a:ext cx="17496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автоответчики</a:t>
            </a:r>
          </a:p>
        </p:txBody>
      </p:sp>
      <p:sp>
        <p:nvSpPr>
          <p:cNvPr id="364" name="Shape 364"/>
          <p:cNvSpPr/>
          <p:nvPr/>
        </p:nvSpPr>
        <p:spPr>
          <a:xfrm>
            <a:off x="2840250" y="168160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 txBox="1"/>
          <p:nvPr/>
        </p:nvSpPr>
        <p:spPr>
          <a:xfrm>
            <a:off x="3117650" y="1444650"/>
            <a:ext cx="319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/>
              <a:t>рекомендации в письме</a:t>
            </a:r>
          </a:p>
        </p:txBody>
      </p:sp>
      <p:sp>
        <p:nvSpPr>
          <p:cNvPr id="366" name="Shape 366"/>
          <p:cNvSpPr/>
          <p:nvPr/>
        </p:nvSpPr>
        <p:spPr>
          <a:xfrm>
            <a:off x="2558550" y="88830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 txBox="1"/>
          <p:nvPr/>
        </p:nvSpPr>
        <p:spPr>
          <a:xfrm>
            <a:off x="2840250" y="649925"/>
            <a:ext cx="1487700" cy="30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адаптивность</a:t>
            </a:r>
          </a:p>
        </p:txBody>
      </p:sp>
      <p:sp>
        <p:nvSpPr>
          <p:cNvPr id="368" name="Shape 368"/>
          <p:cNvSpPr/>
          <p:nvPr/>
        </p:nvSpPr>
        <p:spPr>
          <a:xfrm>
            <a:off x="1240300" y="328770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 txBox="1"/>
          <p:nvPr/>
        </p:nvSpPr>
        <p:spPr>
          <a:xfrm>
            <a:off x="1562000" y="3244350"/>
            <a:ext cx="1911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реактивация ч/ SMM</a:t>
            </a:r>
          </a:p>
        </p:txBody>
      </p:sp>
      <p:sp>
        <p:nvSpPr>
          <p:cNvPr id="370" name="Shape 370"/>
          <p:cNvSpPr/>
          <p:nvPr/>
        </p:nvSpPr>
        <p:spPr>
          <a:xfrm>
            <a:off x="1391650" y="256965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 txBox="1"/>
          <p:nvPr/>
        </p:nvSpPr>
        <p:spPr>
          <a:xfrm>
            <a:off x="719425" y="2402775"/>
            <a:ext cx="655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Viber</a:t>
            </a:r>
          </a:p>
        </p:txBody>
      </p:sp>
      <p:sp>
        <p:nvSpPr>
          <p:cNvPr id="372" name="Shape 372"/>
          <p:cNvSpPr/>
          <p:nvPr/>
        </p:nvSpPr>
        <p:spPr>
          <a:xfrm>
            <a:off x="3571200" y="3197550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 txBox="1"/>
          <p:nvPr/>
        </p:nvSpPr>
        <p:spPr>
          <a:xfrm>
            <a:off x="3876650" y="3081300"/>
            <a:ext cx="98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SMS</a:t>
            </a:r>
          </a:p>
        </p:txBody>
      </p:sp>
      <p:sp>
        <p:nvSpPr>
          <p:cNvPr id="374" name="Shape 374"/>
          <p:cNvSpPr/>
          <p:nvPr/>
        </p:nvSpPr>
        <p:spPr>
          <a:xfrm>
            <a:off x="1951925" y="973325"/>
            <a:ext cx="2235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 txBox="1"/>
          <p:nvPr/>
        </p:nvSpPr>
        <p:spPr>
          <a:xfrm>
            <a:off x="835750" y="575050"/>
            <a:ext cx="1487700" cy="30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динамический</a:t>
            </a:r>
            <a:br>
              <a:rPr lang="ru"/>
            </a:br>
            <a:r>
              <a:rPr lang="ru"/>
              <a:t>контент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hape 380"/>
          <p:cNvCxnSpPr/>
          <p:nvPr/>
        </p:nvCxnSpPr>
        <p:spPr>
          <a:xfrm>
            <a:off x="688600" y="231881"/>
            <a:ext cx="14100" cy="455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381" name="Shape 381"/>
          <p:cNvCxnSpPr/>
          <p:nvPr/>
        </p:nvCxnSpPr>
        <p:spPr>
          <a:xfrm flipH="1">
            <a:off x="519975" y="4627050"/>
            <a:ext cx="7940100" cy="21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382" name="Shape 382"/>
          <p:cNvSpPr/>
          <p:nvPr/>
        </p:nvSpPr>
        <p:spPr>
          <a:xfrm>
            <a:off x="1164099" y="3022951"/>
            <a:ext cx="1966560" cy="1077253"/>
          </a:xfrm>
          <a:custGeom>
            <a:pathLst>
              <a:path extrusionOk="0" h="179917" w="267105">
                <a:moveTo>
                  <a:pt x="0" y="179917"/>
                </a:moveTo>
                <a:cubicBezTo>
                  <a:pt x="7869" y="149936"/>
                  <a:pt x="28499" y="2655"/>
                  <a:pt x="47219" y="35"/>
                </a:cubicBezTo>
                <a:cubicBezTo>
                  <a:pt x="65938" y="-2585"/>
                  <a:pt x="90192" y="144614"/>
                  <a:pt x="112318" y="164195"/>
                </a:cubicBezTo>
                <a:cubicBezTo>
                  <a:pt x="134444" y="183775"/>
                  <a:pt x="154177" y="128765"/>
                  <a:pt x="179975" y="117520"/>
                </a:cubicBezTo>
                <a:cubicBezTo>
                  <a:pt x="205772" y="106274"/>
                  <a:pt x="252583" y="100188"/>
                  <a:pt x="267105" y="96722"/>
                </a:cubicBez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3" name="Shape 383"/>
          <p:cNvSpPr txBox="1"/>
          <p:nvPr/>
        </p:nvSpPr>
        <p:spPr>
          <a:xfrm>
            <a:off x="2049450" y="4742981"/>
            <a:ext cx="50451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Время</a:t>
            </a:r>
          </a:p>
        </p:txBody>
      </p:sp>
      <p:sp>
        <p:nvSpPr>
          <p:cNvPr id="384" name="Shape 384"/>
          <p:cNvSpPr txBox="1"/>
          <p:nvPr/>
        </p:nvSpPr>
        <p:spPr>
          <a:xfrm rot="-5400000">
            <a:off x="-735225" y="2265581"/>
            <a:ext cx="22152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/>
              <a:t>Ожидания</a:t>
            </a:r>
          </a:p>
        </p:txBody>
      </p:sp>
      <p:sp>
        <p:nvSpPr>
          <p:cNvPr id="385" name="Shape 385"/>
          <p:cNvSpPr/>
          <p:nvPr/>
        </p:nvSpPr>
        <p:spPr>
          <a:xfrm>
            <a:off x="1553300" y="1969951"/>
            <a:ext cx="1966560" cy="1077253"/>
          </a:xfrm>
          <a:custGeom>
            <a:pathLst>
              <a:path extrusionOk="0" h="179917" w="267105">
                <a:moveTo>
                  <a:pt x="0" y="179917"/>
                </a:moveTo>
                <a:cubicBezTo>
                  <a:pt x="7869" y="149936"/>
                  <a:pt x="28499" y="2655"/>
                  <a:pt x="47219" y="35"/>
                </a:cubicBezTo>
                <a:cubicBezTo>
                  <a:pt x="65938" y="-2585"/>
                  <a:pt x="90192" y="144614"/>
                  <a:pt x="112318" y="164195"/>
                </a:cubicBezTo>
                <a:cubicBezTo>
                  <a:pt x="134444" y="183775"/>
                  <a:pt x="154177" y="128765"/>
                  <a:pt x="179975" y="117520"/>
                </a:cubicBezTo>
                <a:cubicBezTo>
                  <a:pt x="205772" y="106274"/>
                  <a:pt x="252583" y="100188"/>
                  <a:pt x="267105" y="96722"/>
                </a:cubicBez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6" name="Shape 386"/>
          <p:cNvSpPr/>
          <p:nvPr/>
        </p:nvSpPr>
        <p:spPr>
          <a:xfrm>
            <a:off x="1995075" y="997951"/>
            <a:ext cx="1966560" cy="1077253"/>
          </a:xfrm>
          <a:custGeom>
            <a:pathLst>
              <a:path extrusionOk="0" h="179917" w="267105">
                <a:moveTo>
                  <a:pt x="0" y="179917"/>
                </a:moveTo>
                <a:cubicBezTo>
                  <a:pt x="7869" y="149936"/>
                  <a:pt x="28499" y="2655"/>
                  <a:pt x="47219" y="35"/>
                </a:cubicBezTo>
                <a:cubicBezTo>
                  <a:pt x="65938" y="-2585"/>
                  <a:pt x="90192" y="144614"/>
                  <a:pt x="112318" y="164195"/>
                </a:cubicBezTo>
                <a:cubicBezTo>
                  <a:pt x="134444" y="183775"/>
                  <a:pt x="154177" y="128765"/>
                  <a:pt x="179975" y="117520"/>
                </a:cubicBezTo>
                <a:cubicBezTo>
                  <a:pt x="205772" y="106274"/>
                  <a:pt x="252583" y="100188"/>
                  <a:pt x="267105" y="96722"/>
                </a:cubicBez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7" name="Shape 387"/>
          <p:cNvSpPr/>
          <p:nvPr/>
        </p:nvSpPr>
        <p:spPr>
          <a:xfrm>
            <a:off x="1183925" y="1969950"/>
            <a:ext cx="2920350" cy="2105423"/>
          </a:xfrm>
          <a:custGeom>
            <a:pathLst>
              <a:path extrusionOk="0" h="101028" w="116814">
                <a:moveTo>
                  <a:pt x="0" y="101028"/>
                </a:moveTo>
                <a:cubicBezTo>
                  <a:pt x="1754" y="94099"/>
                  <a:pt x="3332" y="71824"/>
                  <a:pt x="10524" y="59459"/>
                </a:cubicBezTo>
                <a:cubicBezTo>
                  <a:pt x="17715" y="47093"/>
                  <a:pt x="31221" y="35342"/>
                  <a:pt x="43148" y="26836"/>
                </a:cubicBezTo>
                <a:cubicBezTo>
                  <a:pt x="55075" y="18329"/>
                  <a:pt x="69808" y="12891"/>
                  <a:pt x="82086" y="8419"/>
                </a:cubicBezTo>
                <a:cubicBezTo>
                  <a:pt x="94363" y="3946"/>
                  <a:pt x="111026" y="1403"/>
                  <a:pt x="116814" y="0"/>
                </a:cubicBezTo>
              </a:path>
            </a:pathLst>
          </a:cu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88" name="Shape 388"/>
          <p:cNvSpPr txBox="1"/>
          <p:nvPr/>
        </p:nvSpPr>
        <p:spPr>
          <a:xfrm>
            <a:off x="4393675" y="878725"/>
            <a:ext cx="3959700" cy="3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3600"/>
              <a:t>Необходимость в постоянных инновациях !!!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73" y="0"/>
            <a:ext cx="6858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Есть ли другой путь для компаний?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ctrTitle"/>
          </p:nvPr>
        </p:nvSpPr>
        <p:spPr>
          <a:xfrm>
            <a:off x="685800" y="1991811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О чем врут все сервисы email рассылок</a:t>
            </a:r>
          </a:p>
        </p:txBody>
      </p:sp>
      <p:sp>
        <p:nvSpPr>
          <p:cNvPr id="239" name="Shape 239"/>
          <p:cNvSpPr txBox="1"/>
          <p:nvPr>
            <p:ph idx="1" type="subTitle"/>
          </p:nvPr>
        </p:nvSpPr>
        <p:spPr>
          <a:xfrm>
            <a:off x="685800" y="3236447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или почти все :)</a:t>
            </a:r>
          </a:p>
        </p:txBody>
      </p:sp>
      <p:sp>
        <p:nvSpPr>
          <p:cNvPr id="240" name="Shape 240"/>
          <p:cNvSpPr txBox="1"/>
          <p:nvPr>
            <p:ph idx="2" type="body"/>
          </p:nvPr>
        </p:nvSpPr>
        <p:spPr>
          <a:xfrm>
            <a:off x="2219400" y="4389375"/>
            <a:ext cx="4705200" cy="58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ru"/>
              <a:t>Дмитрий Кудренко</a:t>
            </a:r>
          </a:p>
        </p:txBody>
      </p:sp>
      <p:pic>
        <p:nvPicPr>
          <p:cNvPr descr="logo.png"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75" y="4442984"/>
            <a:ext cx="1781450" cy="33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x-1.jpg" id="399" name="Shape 399"/>
          <p:cNvPicPr preferRelativeResize="0"/>
          <p:nvPr/>
        </p:nvPicPr>
        <p:blipFill rotWithShape="1">
          <a:blip r:embed="rId3">
            <a:alphaModFix/>
          </a:blip>
          <a:srcRect b="2598" l="3758" r="2757" t="3248"/>
          <a:stretch/>
        </p:blipFill>
        <p:spPr>
          <a:xfrm>
            <a:off x="1642312" y="737762"/>
            <a:ext cx="5859375" cy="40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4" name="Shape 404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>
                        <a:solidFill>
                          <a:srgbClr val="99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cxnSp>
        <p:nvCxnSpPr>
          <p:cNvPr id="405" name="Shape 405"/>
          <p:cNvCxnSpPr/>
          <p:nvPr/>
        </p:nvCxnSpPr>
        <p:spPr>
          <a:xfrm rot="10800000">
            <a:off x="2339725" y="127943"/>
            <a:ext cx="12600" cy="4666500"/>
          </a:xfrm>
          <a:prstGeom prst="straightConnector1">
            <a:avLst/>
          </a:prstGeom>
          <a:noFill/>
          <a:ln cap="flat" cmpd="sng" w="76200">
            <a:solidFill>
              <a:srgbClr val="99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250" y="899125"/>
            <a:ext cx="5380300" cy="23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4278950" y="1965667"/>
            <a:ext cx="1086000" cy="1590599"/>
          </a:xfrm>
          <a:prstGeom prst="ellipse">
            <a:avLst/>
          </a:prstGeom>
          <a:noFill/>
          <a:ln cap="flat" cmpd="sng" w="76200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" name="Shape 413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100">
                        <a:solidFill>
                          <a:srgbClr val="99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pic>
        <p:nvPicPr>
          <p:cNvPr descr="sux-1.jpg" id="414" name="Shape 414"/>
          <p:cNvPicPr preferRelativeResize="0"/>
          <p:nvPr/>
        </p:nvPicPr>
        <p:blipFill rotWithShape="1">
          <a:blip r:embed="rId3">
            <a:alphaModFix/>
          </a:blip>
          <a:srcRect b="2598" l="3758" r="2757" t="3248"/>
          <a:stretch/>
        </p:blipFill>
        <p:spPr>
          <a:xfrm>
            <a:off x="3695450" y="976274"/>
            <a:ext cx="3707975" cy="190321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13837" y="2879493"/>
            <a:ext cx="32712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ШуХаРи - матрица © eSputnik.com</a:t>
            </a:r>
          </a:p>
        </p:txBody>
      </p:sp>
      <p:cxnSp>
        <p:nvCxnSpPr>
          <p:cNvPr id="416" name="Shape 416"/>
          <p:cNvCxnSpPr/>
          <p:nvPr/>
        </p:nvCxnSpPr>
        <p:spPr>
          <a:xfrm flipH="1" rot="10800000">
            <a:off x="103425" y="3812256"/>
            <a:ext cx="8855100" cy="27000"/>
          </a:xfrm>
          <a:prstGeom prst="straightConnector1">
            <a:avLst/>
          </a:prstGeom>
          <a:noFill/>
          <a:ln cap="flat" cmpd="sng" w="76200">
            <a:solidFill>
              <a:srgbClr val="99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22" name="Shape 422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423" name="Shape 423"/>
          <p:cNvSpPr/>
          <p:nvPr/>
        </p:nvSpPr>
        <p:spPr>
          <a:xfrm>
            <a:off x="2329675" y="251175"/>
            <a:ext cx="5649475" cy="3767531"/>
          </a:xfrm>
          <a:custGeom>
            <a:pathLst>
              <a:path extrusionOk="0" h="200935" w="225979">
                <a:moveTo>
                  <a:pt x="0" y="200935"/>
                </a:moveTo>
                <a:cubicBezTo>
                  <a:pt x="3203" y="193169"/>
                  <a:pt x="11163" y="166571"/>
                  <a:pt x="19220" y="154341"/>
                </a:cubicBezTo>
                <a:cubicBezTo>
                  <a:pt x="27276" y="142110"/>
                  <a:pt x="35139" y="135509"/>
                  <a:pt x="48341" y="127550"/>
                </a:cubicBezTo>
                <a:cubicBezTo>
                  <a:pt x="61542" y="119590"/>
                  <a:pt x="85324" y="111048"/>
                  <a:pt x="98429" y="106583"/>
                </a:cubicBezTo>
                <a:cubicBezTo>
                  <a:pt x="111533" y="102117"/>
                  <a:pt x="114348" y="104058"/>
                  <a:pt x="126968" y="100758"/>
                </a:cubicBezTo>
                <a:cubicBezTo>
                  <a:pt x="139587" y="97457"/>
                  <a:pt x="160748" y="93186"/>
                  <a:pt x="174144" y="86780"/>
                </a:cubicBezTo>
                <a:cubicBezTo>
                  <a:pt x="187539" y="80373"/>
                  <a:pt x="198702" y="76782"/>
                  <a:pt x="207342" y="62319"/>
                </a:cubicBezTo>
                <a:cubicBezTo>
                  <a:pt x="215981" y="47855"/>
                  <a:pt x="222872" y="10386"/>
                  <a:pt x="225979" y="0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  <p:cxnSp>
        <p:nvCxnSpPr>
          <p:cNvPr id="424" name="Shape 424"/>
          <p:cNvCxnSpPr/>
          <p:nvPr/>
        </p:nvCxnSpPr>
        <p:spPr>
          <a:xfrm>
            <a:off x="3902225" y="1485168"/>
            <a:ext cx="597000" cy="6987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25" name="Shape 425"/>
          <p:cNvSpPr txBox="1"/>
          <p:nvPr/>
        </p:nvSpPr>
        <p:spPr>
          <a:xfrm>
            <a:off x="2464125" y="464812"/>
            <a:ext cx="4338900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ru" sz="3600">
                <a:solidFill>
                  <a:srgbClr val="990000"/>
                </a:solidFill>
              </a:rPr>
              <a:t>кривая эффективности</a:t>
            </a:r>
          </a:p>
        </p:txBody>
      </p:sp>
      <p:sp>
        <p:nvSpPr>
          <p:cNvPr id="426" name="Shape 426"/>
          <p:cNvSpPr/>
          <p:nvPr/>
        </p:nvSpPr>
        <p:spPr>
          <a:xfrm>
            <a:off x="4557225" y="1859962"/>
            <a:ext cx="2170353" cy="507011"/>
          </a:xfrm>
          <a:custGeom>
            <a:pathLst>
              <a:path extrusionOk="0" h="24358" w="85254">
                <a:moveTo>
                  <a:pt x="0" y="23778"/>
                </a:moveTo>
                <a:lnTo>
                  <a:pt x="4060" y="9859"/>
                </a:lnTo>
                <a:lnTo>
                  <a:pt x="9859" y="24358"/>
                </a:lnTo>
                <a:lnTo>
                  <a:pt x="12179" y="6379"/>
                </a:lnTo>
                <a:lnTo>
                  <a:pt x="15079" y="20878"/>
                </a:lnTo>
                <a:lnTo>
                  <a:pt x="20879" y="11599"/>
                </a:lnTo>
                <a:lnTo>
                  <a:pt x="26678" y="20298"/>
                </a:lnTo>
                <a:lnTo>
                  <a:pt x="27838" y="2319"/>
                </a:lnTo>
                <a:lnTo>
                  <a:pt x="35378" y="18558"/>
                </a:lnTo>
                <a:lnTo>
                  <a:pt x="39437" y="6959"/>
                </a:lnTo>
                <a:lnTo>
                  <a:pt x="45237" y="8119"/>
                </a:lnTo>
                <a:lnTo>
                  <a:pt x="49877" y="16238"/>
                </a:lnTo>
                <a:lnTo>
                  <a:pt x="53356" y="4639"/>
                </a:lnTo>
                <a:lnTo>
                  <a:pt x="62056" y="9859"/>
                </a:lnTo>
                <a:lnTo>
                  <a:pt x="61476" y="2899"/>
                </a:lnTo>
                <a:lnTo>
                  <a:pt x="72495" y="10439"/>
                </a:lnTo>
                <a:lnTo>
                  <a:pt x="73655" y="0"/>
                </a:lnTo>
                <a:lnTo>
                  <a:pt x="79454" y="6959"/>
                </a:lnTo>
                <a:lnTo>
                  <a:pt x="85254" y="579"/>
                </a:lnTo>
              </a:path>
            </a:pathLst>
          </a:custGeom>
          <a:noFill/>
          <a:ln cap="flat" cmpd="sng" w="28575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32" name="Shape 432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433" name="Shape 433"/>
          <p:cNvSpPr/>
          <p:nvPr/>
        </p:nvSpPr>
        <p:spPr>
          <a:xfrm>
            <a:off x="2329675" y="251175"/>
            <a:ext cx="5649475" cy="3767531"/>
          </a:xfrm>
          <a:custGeom>
            <a:pathLst>
              <a:path extrusionOk="0" h="200935" w="225979">
                <a:moveTo>
                  <a:pt x="0" y="200935"/>
                </a:moveTo>
                <a:cubicBezTo>
                  <a:pt x="3203" y="193169"/>
                  <a:pt x="11163" y="166571"/>
                  <a:pt x="19220" y="154341"/>
                </a:cubicBezTo>
                <a:cubicBezTo>
                  <a:pt x="27276" y="142110"/>
                  <a:pt x="35139" y="135509"/>
                  <a:pt x="48341" y="127550"/>
                </a:cubicBezTo>
                <a:cubicBezTo>
                  <a:pt x="61542" y="119590"/>
                  <a:pt x="85324" y="111048"/>
                  <a:pt x="98429" y="106583"/>
                </a:cubicBezTo>
                <a:cubicBezTo>
                  <a:pt x="111533" y="102117"/>
                  <a:pt x="114348" y="104058"/>
                  <a:pt x="126968" y="100758"/>
                </a:cubicBezTo>
                <a:cubicBezTo>
                  <a:pt x="139587" y="97457"/>
                  <a:pt x="160748" y="93186"/>
                  <a:pt x="174144" y="86780"/>
                </a:cubicBezTo>
                <a:cubicBezTo>
                  <a:pt x="187539" y="80373"/>
                  <a:pt x="198702" y="76782"/>
                  <a:pt x="207342" y="62319"/>
                </a:cubicBezTo>
                <a:cubicBezTo>
                  <a:pt x="215981" y="47855"/>
                  <a:pt x="222872" y="10386"/>
                  <a:pt x="225979" y="0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34" name="Shape 434"/>
          <p:cNvSpPr/>
          <p:nvPr/>
        </p:nvSpPr>
        <p:spPr>
          <a:xfrm>
            <a:off x="2236300" y="155225"/>
            <a:ext cx="2565300" cy="386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3000"/>
              <a:t>Область СУПЕР фукнци-онально-сти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40" name="Shape 440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441" name="Shape 441"/>
          <p:cNvSpPr/>
          <p:nvPr/>
        </p:nvSpPr>
        <p:spPr>
          <a:xfrm>
            <a:off x="2329675" y="251175"/>
            <a:ext cx="5649475" cy="3767531"/>
          </a:xfrm>
          <a:custGeom>
            <a:pathLst>
              <a:path extrusionOk="0" h="200935" w="225979">
                <a:moveTo>
                  <a:pt x="0" y="200935"/>
                </a:moveTo>
                <a:cubicBezTo>
                  <a:pt x="3203" y="193169"/>
                  <a:pt x="11163" y="166571"/>
                  <a:pt x="19220" y="154341"/>
                </a:cubicBezTo>
                <a:cubicBezTo>
                  <a:pt x="27276" y="142110"/>
                  <a:pt x="35139" y="135509"/>
                  <a:pt x="48341" y="127550"/>
                </a:cubicBezTo>
                <a:cubicBezTo>
                  <a:pt x="61542" y="119590"/>
                  <a:pt x="85324" y="111048"/>
                  <a:pt x="98429" y="106583"/>
                </a:cubicBezTo>
                <a:cubicBezTo>
                  <a:pt x="111533" y="102117"/>
                  <a:pt x="114348" y="104058"/>
                  <a:pt x="126968" y="100758"/>
                </a:cubicBezTo>
                <a:cubicBezTo>
                  <a:pt x="139587" y="97457"/>
                  <a:pt x="160748" y="93186"/>
                  <a:pt x="174144" y="86780"/>
                </a:cubicBezTo>
                <a:cubicBezTo>
                  <a:pt x="187539" y="80373"/>
                  <a:pt x="198702" y="76782"/>
                  <a:pt x="207342" y="62319"/>
                </a:cubicBezTo>
                <a:cubicBezTo>
                  <a:pt x="215981" y="47855"/>
                  <a:pt x="222872" y="10386"/>
                  <a:pt x="225979" y="0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442" name="Shape 442"/>
          <p:cNvSpPr/>
          <p:nvPr/>
        </p:nvSpPr>
        <p:spPr>
          <a:xfrm>
            <a:off x="5222400" y="1799550"/>
            <a:ext cx="933983" cy="552473"/>
          </a:xfrm>
          <a:prstGeom prst="irregularSeal1">
            <a:avLst/>
          </a:prstGeom>
          <a:solidFill>
            <a:srgbClr val="B45F0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 txBox="1"/>
          <p:nvPr/>
        </p:nvSpPr>
        <p:spPr>
          <a:xfrm>
            <a:off x="4253175" y="543750"/>
            <a:ext cx="2666100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3600">
                <a:solidFill>
                  <a:srgbClr val="990000"/>
                </a:solidFill>
              </a:rPr>
              <a:t>Проблема роста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9DAF8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hape 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 txBox="1"/>
          <p:nvPr/>
        </p:nvSpPr>
        <p:spPr>
          <a:xfrm>
            <a:off x="6879925" y="181525"/>
            <a:ext cx="2264100" cy="3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>
                <a:solidFill>
                  <a:srgbClr val="741B47"/>
                </a:solidFill>
              </a:rPr>
              <a:t>Я </a:t>
            </a:r>
            <a:r>
              <a:rPr lang="ru" sz="2400">
                <a:solidFill>
                  <a:srgbClr val="741B47"/>
                </a:solidFill>
              </a:rPr>
              <a:t>наивная</a:t>
            </a:r>
            <a:r>
              <a:rPr lang="ru" sz="2400">
                <a:solidFill>
                  <a:srgbClr val="741B47"/>
                </a:solidFill>
              </a:rPr>
              <a:t>, </a:t>
            </a:r>
            <a:br>
              <a:rPr lang="ru" sz="2400">
                <a:solidFill>
                  <a:srgbClr val="741B47"/>
                </a:solidFill>
              </a:rPr>
            </a:br>
            <a:r>
              <a:rPr lang="ru" sz="2400">
                <a:solidFill>
                  <a:srgbClr val="741B47"/>
                </a:solidFill>
              </a:rPr>
              <a:t>Я доверчивая, </a:t>
            </a:r>
            <a:br>
              <a:rPr lang="ru" sz="2400">
                <a:solidFill>
                  <a:srgbClr val="741B47"/>
                </a:solidFill>
              </a:rPr>
            </a:b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41B47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ru" sz="2400">
                <a:solidFill>
                  <a:srgbClr val="741B47"/>
                </a:solidFill>
              </a:rPr>
              <a:t>Меня так легко обмануть (с)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hape 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6"/>
            <a:ext cx="9144000" cy="514141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/>
          <p:nvPr/>
        </p:nvSpPr>
        <p:spPr>
          <a:xfrm>
            <a:off x="920825" y="4392775"/>
            <a:ext cx="84060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3600">
                <a:solidFill>
                  <a:srgbClr val="FFFFFF"/>
                </a:solidFill>
              </a:rPr>
              <a:t>Кадры решают всё 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61" name="Shape 461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462" name="Shape 462"/>
          <p:cNvSpPr/>
          <p:nvPr/>
        </p:nvSpPr>
        <p:spPr>
          <a:xfrm>
            <a:off x="2329675" y="251175"/>
            <a:ext cx="5649475" cy="3767531"/>
          </a:xfrm>
          <a:custGeom>
            <a:pathLst>
              <a:path extrusionOk="0" h="200935" w="225979">
                <a:moveTo>
                  <a:pt x="0" y="200935"/>
                </a:moveTo>
                <a:cubicBezTo>
                  <a:pt x="3203" y="193169"/>
                  <a:pt x="11163" y="166571"/>
                  <a:pt x="19220" y="154341"/>
                </a:cubicBezTo>
                <a:cubicBezTo>
                  <a:pt x="27276" y="142110"/>
                  <a:pt x="35139" y="135509"/>
                  <a:pt x="48341" y="127550"/>
                </a:cubicBezTo>
                <a:cubicBezTo>
                  <a:pt x="61542" y="119590"/>
                  <a:pt x="85324" y="111048"/>
                  <a:pt x="98429" y="106583"/>
                </a:cubicBezTo>
                <a:cubicBezTo>
                  <a:pt x="111533" y="102117"/>
                  <a:pt x="114348" y="104058"/>
                  <a:pt x="126968" y="100758"/>
                </a:cubicBezTo>
                <a:cubicBezTo>
                  <a:pt x="139587" y="97457"/>
                  <a:pt x="160748" y="93186"/>
                  <a:pt x="174144" y="86780"/>
                </a:cubicBezTo>
                <a:cubicBezTo>
                  <a:pt x="187539" y="80373"/>
                  <a:pt x="198702" y="76782"/>
                  <a:pt x="207342" y="62319"/>
                </a:cubicBezTo>
                <a:cubicBezTo>
                  <a:pt x="215981" y="47855"/>
                  <a:pt x="222872" y="10386"/>
                  <a:pt x="225979" y="0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999" y="1273400"/>
            <a:ext cx="1417576" cy="21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69" name="Shape 469"/>
          <p:cNvGraphicFramePr/>
          <p:nvPr/>
        </p:nvGraphicFramePr>
        <p:xfrm>
          <a:off x="103425" y="1159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{2488C083-3904-4958-8348-92AA4CB27306}</a:tableStyleId>
              </a:tblPr>
              <a:tblGrid>
                <a:gridCol w="2214525"/>
                <a:gridCol w="2214525"/>
                <a:gridCol w="2214525"/>
                <a:gridCol w="2214525"/>
              </a:tblGrid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+BigData, ML</a:t>
                      </a:r>
                      <a:br>
                        <a:rPr lang="ru" sz="2400"/>
                      </a:b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 anchor="ctr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+CRM</a:t>
                      </a: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 vMerge="1"/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>
                          <a:solidFill>
                            <a:schemeClr val="dk1"/>
                          </a:solidFill>
                        </a:rPr>
                        <a:t>+ESP</a:t>
                      </a:r>
                      <a:br>
                        <a:rPr lang="ru" sz="2400">
                          <a:solidFill>
                            <a:schemeClr val="dk1"/>
                          </a:solidFill>
                        </a:rPr>
                      </a:b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42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Базовый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666666"/>
                        </a:solidFill>
                      </a:endParaRP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solidFill>
                      <a:srgbClr val="D9EAD3"/>
                    </a:solidFill>
                  </a:tcPr>
                </a:tc>
              </a:tr>
              <a:tr h="9067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Shu</a:t>
                      </a: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Ha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ru" sz="2400"/>
                        <a:t>Ri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91425" marL="91425"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470" name="Shape 470"/>
          <p:cNvSpPr/>
          <p:nvPr/>
        </p:nvSpPr>
        <p:spPr>
          <a:xfrm>
            <a:off x="2329675" y="251175"/>
            <a:ext cx="5649475" cy="3767531"/>
          </a:xfrm>
          <a:custGeom>
            <a:pathLst>
              <a:path extrusionOk="0" h="200935" w="225979">
                <a:moveTo>
                  <a:pt x="0" y="200935"/>
                </a:moveTo>
                <a:cubicBezTo>
                  <a:pt x="3203" y="193169"/>
                  <a:pt x="11163" y="166571"/>
                  <a:pt x="19220" y="154341"/>
                </a:cubicBezTo>
                <a:cubicBezTo>
                  <a:pt x="27276" y="142110"/>
                  <a:pt x="35139" y="135509"/>
                  <a:pt x="48341" y="127550"/>
                </a:cubicBezTo>
                <a:cubicBezTo>
                  <a:pt x="61542" y="119590"/>
                  <a:pt x="85324" y="111048"/>
                  <a:pt x="98429" y="106583"/>
                </a:cubicBezTo>
                <a:cubicBezTo>
                  <a:pt x="111533" y="102117"/>
                  <a:pt x="114348" y="104058"/>
                  <a:pt x="126968" y="100758"/>
                </a:cubicBezTo>
                <a:cubicBezTo>
                  <a:pt x="139587" y="97457"/>
                  <a:pt x="160748" y="93186"/>
                  <a:pt x="174144" y="86780"/>
                </a:cubicBezTo>
                <a:cubicBezTo>
                  <a:pt x="187539" y="80373"/>
                  <a:pt x="198702" y="76782"/>
                  <a:pt x="207342" y="62319"/>
                </a:cubicBezTo>
                <a:cubicBezTo>
                  <a:pt x="215981" y="47855"/>
                  <a:pt x="222872" y="10386"/>
                  <a:pt x="225979" y="0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999" y="1273400"/>
            <a:ext cx="1417576" cy="21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825" y="154573"/>
            <a:ext cx="1417576" cy="212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ctrTitle"/>
          </p:nvPr>
        </p:nvSpPr>
        <p:spPr>
          <a:xfrm>
            <a:off x="685800" y="1991811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О чем врут все сервисы email рассылок</a:t>
            </a:r>
          </a:p>
        </p:txBody>
      </p:sp>
      <p:sp>
        <p:nvSpPr>
          <p:cNvPr id="247" name="Shape 247"/>
          <p:cNvSpPr txBox="1"/>
          <p:nvPr>
            <p:ph idx="1" type="subTitle"/>
          </p:nvPr>
        </p:nvSpPr>
        <p:spPr>
          <a:xfrm>
            <a:off x="685800" y="3236447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Внимание! Субъективная точка зрения :)</a:t>
            </a:r>
          </a:p>
        </p:txBody>
      </p:sp>
      <p:sp>
        <p:nvSpPr>
          <p:cNvPr id="248" name="Shape 248"/>
          <p:cNvSpPr txBox="1"/>
          <p:nvPr>
            <p:ph idx="2" type="body"/>
          </p:nvPr>
        </p:nvSpPr>
        <p:spPr>
          <a:xfrm>
            <a:off x="2219400" y="4389375"/>
            <a:ext cx="4705200" cy="58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ru"/>
              <a:t>Дмитрий Кудренко</a:t>
            </a:r>
          </a:p>
        </p:txBody>
      </p:sp>
      <p:pic>
        <p:nvPicPr>
          <p:cNvPr descr="logo.png"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75" y="4442984"/>
            <a:ext cx="1781450" cy="33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991" y="0"/>
            <a:ext cx="7183882" cy="511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2117900" y="4246350"/>
            <a:ext cx="53277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3600">
                <a:solidFill>
                  <a:srgbClr val="FFFFFF"/>
                </a:solidFill>
              </a:rPr>
              <a:t>Дальше - хуже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hape 4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950" y="101762"/>
            <a:ext cx="7426099" cy="49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AA84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/>
        </p:nvSpPr>
        <p:spPr>
          <a:xfrm>
            <a:off x="481000" y="779673"/>
            <a:ext cx="8021700" cy="3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ru" sz="3000">
                <a:solidFill>
                  <a:srgbClr val="FFFFFF"/>
                </a:solidFill>
              </a:rPr>
              <a:t>Машинное обучение</a:t>
            </a:r>
            <a:r>
              <a:rPr lang="ru" sz="3000">
                <a:solidFill>
                  <a:srgbClr val="FFFFFF"/>
                </a:solidFill>
              </a:rPr>
              <a:t> (англ. Machine Learning) — класс методов искусственного интеллекта обучающийся также как делают люди, только быстрее, без прямого программирования.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3000">
                <a:solidFill>
                  <a:srgbClr val="FFFFFF"/>
                </a:solidFill>
              </a:rPr>
              <a:t>Позволяют улучшать свою эффективность без прямого вмешания человека.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Shape 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70" y="0"/>
            <a:ext cx="77968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25" y="0"/>
            <a:ext cx="70856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4856475" y="81450"/>
            <a:ext cx="41892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http://www.independent.co.uk/life-style/health-and-families/health-news/robots-could-replace-250000-pubic-sector-workers-a7564486.html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7656051" cy="514338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/>
          <p:nvPr/>
        </p:nvSpPr>
        <p:spPr>
          <a:xfrm>
            <a:off x="0" y="0"/>
            <a:ext cx="2867700" cy="514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>
                <a:solidFill>
                  <a:srgbClr val="FFFFFF"/>
                </a:solidFill>
              </a:rPr>
              <a:t>ИИ вытеснит маркетологов в ближайшем будущем?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Уже сейчас ИИ решает задачи:</a:t>
            </a:r>
          </a:p>
        </p:txBody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244925" y="826631"/>
            <a:ext cx="8670600" cy="4099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оптимизации темы письма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оптимизации самого письма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микро-сегментации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buyer-journey визуализация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продуктовые рекомендации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чат боты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анализ атрибутики каналов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rgbClr val="1D2129"/>
              </a:buClr>
              <a:buFont typeface="Arial"/>
            </a:pPr>
            <a:r>
              <a:rPr lang="ru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виртуальные продажники</a:t>
            </a:r>
          </a:p>
        </p:txBody>
      </p:sp>
      <p:sp>
        <p:nvSpPr>
          <p:cNvPr id="513" name="Shape 513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Применение ИИ в email</a:t>
            </a:r>
          </a:p>
        </p:txBody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232625" y="629324"/>
            <a:ext cx="8670600" cy="427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75000"/>
            </a:pPr>
            <a:r>
              <a:rPr lang="ru" sz="2400"/>
              <a:t>Reactivation Recommendation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Frequency Recommendation Engine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The Product Recommendation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The Order Of Promo Blocks Suggestion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MQ and SQ Recommendation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Customer Lifecycle Optimisation Recommendation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Build Segment by Personas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Find Unique Group (Clusterization)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ru" sz="2400"/>
              <a:t>Score Email Copy, Personal Content Generator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75000"/>
            </a:pPr>
            <a:r>
              <a:rPr lang="ru" sz="2400"/>
              <a:t>Send Time Optimization (DoW and Time</a:t>
            </a:r>
            <a:r>
              <a:rPr lang="ru" sz="1800"/>
              <a:t>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@LorenMacDonald, Email Innovation Summit, 2017</a:t>
            </a:r>
          </a:p>
        </p:txBody>
      </p:sp>
      <p:pic>
        <p:nvPicPr>
          <p:cNvPr id="525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075" y="0"/>
            <a:ext cx="6569833" cy="465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@LorenMacDonald, Email Innovation Summit, 2017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700" y="0"/>
            <a:ext cx="7204598" cy="479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12078" l="0" r="0" t="3104"/>
          <a:stretch/>
        </p:blipFill>
        <p:spPr>
          <a:xfrm>
            <a:off x="125" y="11972"/>
            <a:ext cx="9144000" cy="5131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151075" y="0"/>
            <a:ext cx="89928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4800">
                <a:solidFill>
                  <a:srgbClr val="FFFFFF"/>
                </a:solidFill>
              </a:rPr>
              <a:t>Доставляемость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725" y="704575"/>
            <a:ext cx="4181532" cy="399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200" y="104737"/>
            <a:ext cx="2328300" cy="50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9250" y="704576"/>
            <a:ext cx="3376124" cy="224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9250" y="2738476"/>
            <a:ext cx="3376122" cy="1956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@LorenMacDonald, Email Innovation Summit, 2017</a:t>
            </a:r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62" y="0"/>
            <a:ext cx="8695277" cy="467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2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-1"/>
            <a:ext cx="843096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0050"/>
            <a:ext cx="6408056" cy="40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Shape 559"/>
          <p:cNvSpPr/>
          <p:nvPr/>
        </p:nvSpPr>
        <p:spPr>
          <a:xfrm>
            <a:off x="6082200" y="395662"/>
            <a:ext cx="3061800" cy="4026300"/>
          </a:xfrm>
          <a:prstGeom prst="rect">
            <a:avLst/>
          </a:prstGeom>
          <a:solidFill>
            <a:srgbClr val="274E1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легко повторяемые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те кто просто делают отчеты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следующие исключительно по инструкциям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анализ клиентов и сегментация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задачи где качество достигается обучением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автоматизация кампаний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проведение тестов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* …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725" y="0"/>
            <a:ext cx="58186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97651"/>
            <a:ext cx="1432124" cy="214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9725" y="1379781"/>
            <a:ext cx="1432124" cy="2148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Shape 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75" y="-2"/>
            <a:ext cx="8182250" cy="489984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http://agilemanifesto.org/iso/ru/manifesto.html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A64D79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8" name="Shape 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325" y="-10"/>
            <a:ext cx="6858000" cy="204280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>
            <p:ph type="title"/>
          </p:nvPr>
        </p:nvSpPr>
        <p:spPr>
          <a:xfrm>
            <a:off x="103425" y="2089725"/>
            <a:ext cx="8911200" cy="261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ru" sz="3000">
                <a:solidFill>
                  <a:srgbClr val="FFFFFF"/>
                </a:solidFill>
              </a:rPr>
              <a:t>Фокус</a:t>
            </a:r>
            <a:r>
              <a:rPr b="0" lang="ru" sz="3000">
                <a:solidFill>
                  <a:srgbClr val="FFFFFF"/>
                </a:solidFill>
              </a:rPr>
              <a:t> на навыках, которые ИИ не даются: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ru">
                <a:solidFill>
                  <a:srgbClr val="FFFFFF"/>
                </a:solidFill>
              </a:rPr>
              <a:t>понимание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ru">
                <a:solidFill>
                  <a:srgbClr val="FFFFFF"/>
                </a:solidFill>
              </a:rPr>
              <a:t>мотивация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ru">
                <a:solidFill>
                  <a:srgbClr val="FFFFFF"/>
                </a:solidFill>
              </a:rPr>
              <a:t>взаимодействие с людьми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" name="Shape 585"/>
          <p:cNvSpPr txBox="1"/>
          <p:nvPr>
            <p:ph type="title"/>
          </p:nvPr>
        </p:nvSpPr>
        <p:spPr>
          <a:xfrm>
            <a:off x="244925" y="205987"/>
            <a:ext cx="8646000" cy="504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chemeClr val="accent1"/>
                </a:solidFill>
              </a:rPr>
              <a:t>Уровни делегирования роботам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325825" y="814575"/>
            <a:ext cx="8378700" cy="3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ru" sz="3000"/>
              <a:t>1. Полностью управляемые человеком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ru" sz="3000">
                <a:solidFill>
                  <a:schemeClr val="accent1"/>
                </a:solidFill>
              </a:rPr>
              <a:t>2. Круизконтрол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solidFill>
                  <a:schemeClr val="accent1"/>
                </a:solidFill>
              </a:rPr>
              <a:t>3. Tesla автопилот ( человек принимает решения)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solidFill>
                  <a:schemeClr val="accent1"/>
                </a:solidFill>
              </a:rPr>
              <a:t>4. Автомобили сами принимают решения, человек страхует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ru" sz="3000"/>
              <a:t>5. Полностью управляемые машиной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idx="2" type="body"/>
          </p:nvPr>
        </p:nvSpPr>
        <p:spPr>
          <a:xfrm>
            <a:off x="103425" y="4794450"/>
            <a:ext cx="7698900" cy="2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150" y="3"/>
            <a:ext cx="6857999" cy="508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idx="1" type="subTitle"/>
          </p:nvPr>
        </p:nvSpPr>
        <p:spPr>
          <a:xfrm>
            <a:off x="4769650" y="2588852"/>
            <a:ext cx="3648300" cy="122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 u="sng">
                <a:solidFill>
                  <a:schemeClr val="lt1"/>
                </a:solidFill>
                <a:hlinkClick r:id="rId3"/>
              </a:rPr>
              <a:t>fb.com/</a:t>
            </a:r>
            <a:r>
              <a:rPr lang="ru" u="sng">
                <a:solidFill>
                  <a:schemeClr val="lt1"/>
                </a:solidFill>
                <a:hlinkClick r:id="rId4"/>
              </a:rPr>
              <a:t>dmitry.spuntik</a:t>
            </a:r>
            <a:br>
              <a:rPr lang="ru" sz="1800">
                <a:solidFill>
                  <a:schemeClr val="lt1"/>
                </a:solidFill>
              </a:rPr>
            </a:br>
            <a:r>
              <a:rPr lang="ru" sz="1800" u="sng">
                <a:solidFill>
                  <a:schemeClr val="lt1"/>
                </a:solidFill>
                <a:hlinkClick r:id="rId5"/>
              </a:rPr>
              <a:t>youtube.com/c/esputnikApp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8" name="Shape 5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853" y="1172225"/>
            <a:ext cx="2754324" cy="27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 txBox="1"/>
          <p:nvPr/>
        </p:nvSpPr>
        <p:spPr>
          <a:xfrm>
            <a:off x="4769650" y="1365875"/>
            <a:ext cx="36483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ru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Дмитрий Кудренко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12078" l="0" r="0" t="3104"/>
          <a:stretch/>
        </p:blipFill>
        <p:spPr>
          <a:xfrm>
            <a:off x="125" y="11972"/>
            <a:ext cx="9144000" cy="513152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151075" y="0"/>
            <a:ext cx="89928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 sz="4800">
                <a:solidFill>
                  <a:srgbClr val="FFFFFF"/>
                </a:solidFill>
              </a:rPr>
              <a:t>Доставляемость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1433875" y="918200"/>
            <a:ext cx="6432600" cy="3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16000">
                <a:solidFill>
                  <a:srgbClr val="990000"/>
                </a:solidFill>
              </a:rPr>
              <a:t>99.х%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tmus.jpg" id="267" name="Shape 267"/>
          <p:cNvPicPr preferRelativeResize="0"/>
          <p:nvPr/>
        </p:nvPicPr>
        <p:blipFill rotWithShape="1">
          <a:blip r:embed="rId3">
            <a:alphaModFix/>
          </a:blip>
          <a:srcRect b="13412" l="470" r="-470" t="0"/>
          <a:stretch/>
        </p:blipFill>
        <p:spPr>
          <a:xfrm>
            <a:off x="-23524" y="675350"/>
            <a:ext cx="9246499" cy="441212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68" name="Shape 268"/>
          <p:cNvSpPr txBox="1"/>
          <p:nvPr/>
        </p:nvSpPr>
        <p:spPr>
          <a:xfrm>
            <a:off x="-23575" y="0"/>
            <a:ext cx="9246600" cy="876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4800">
                <a:solidFill>
                  <a:srgbClr val="F3F3F3"/>
                </a:solidFill>
              </a:rPr>
              <a:t>Адаптивность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25" y="335799"/>
            <a:ext cx="7999024" cy="447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6103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0" y="0"/>
            <a:ext cx="91440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ru" sz="4800">
                <a:solidFill>
                  <a:srgbClr val="FFFFFF"/>
                </a:solidFill>
              </a:rPr>
              <a:t>Аналитика и отчеты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100" y="955725"/>
            <a:ext cx="3149800" cy="36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sputnik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putnik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putnik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