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6"/>
  </p:notesMasterIdLst>
  <p:handoutMasterIdLst>
    <p:handoutMasterId r:id="rId47"/>
  </p:handoutMasterIdLst>
  <p:sldIdLst>
    <p:sldId id="363" r:id="rId4"/>
    <p:sldId id="421" r:id="rId5"/>
    <p:sldId id="422" r:id="rId6"/>
    <p:sldId id="425" r:id="rId7"/>
    <p:sldId id="423" r:id="rId8"/>
    <p:sldId id="428" r:id="rId9"/>
    <p:sldId id="470" r:id="rId10"/>
    <p:sldId id="464" r:id="rId11"/>
    <p:sldId id="447" r:id="rId12"/>
    <p:sldId id="429" r:id="rId13"/>
    <p:sldId id="461" r:id="rId14"/>
    <p:sldId id="460" r:id="rId15"/>
    <p:sldId id="462" r:id="rId16"/>
    <p:sldId id="463" r:id="rId17"/>
    <p:sldId id="449" r:id="rId18"/>
    <p:sldId id="450" r:id="rId19"/>
    <p:sldId id="451" r:id="rId20"/>
    <p:sldId id="452" r:id="rId21"/>
    <p:sldId id="453" r:id="rId22"/>
    <p:sldId id="465" r:id="rId23"/>
    <p:sldId id="432" r:id="rId24"/>
    <p:sldId id="433" r:id="rId25"/>
    <p:sldId id="471" r:id="rId26"/>
    <p:sldId id="434" r:id="rId27"/>
    <p:sldId id="440" r:id="rId28"/>
    <p:sldId id="407" r:id="rId29"/>
    <p:sldId id="441" r:id="rId30"/>
    <p:sldId id="436" r:id="rId31"/>
    <p:sldId id="439" r:id="rId32"/>
    <p:sldId id="437" r:id="rId33"/>
    <p:sldId id="472" r:id="rId34"/>
    <p:sldId id="473" r:id="rId35"/>
    <p:sldId id="474" r:id="rId36"/>
    <p:sldId id="475" r:id="rId37"/>
    <p:sldId id="413" r:id="rId38"/>
    <p:sldId id="416" r:id="rId39"/>
    <p:sldId id="415" r:id="rId40"/>
    <p:sldId id="417" r:id="rId41"/>
    <p:sldId id="419" r:id="rId42"/>
    <p:sldId id="468" r:id="rId43"/>
    <p:sldId id="469" r:id="rId44"/>
    <p:sldId id="359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3" clrIdx="0"/>
  <p:cmAuthor id="2" name="Полина Зимина" initials="ПЗ" lastIdx="24" clrIdx="1">
    <p:extLst>
      <p:ext uri="{19B8F6BF-5375-455C-9EA6-DF929625EA0E}">
        <p15:presenceInfo xmlns:p15="http://schemas.microsoft.com/office/powerpoint/2012/main" userId="Полина Зимина" providerId="None"/>
      </p:ext>
    </p:extLst>
  </p:cmAuthor>
  <p:cmAuthor id="3" name="Александр Федотов" initials="u" lastIdx="3" clrIdx="2">
    <p:extLst>
      <p:ext uri="{19B8F6BF-5375-455C-9EA6-DF929625EA0E}">
        <p15:presenceInfo xmlns:p15="http://schemas.microsoft.com/office/powerpoint/2012/main" userId="Александр Федот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9"/>
    <a:srgbClr val="E7DAFE"/>
    <a:srgbClr val="F7EBF5"/>
    <a:srgbClr val="DADADA"/>
    <a:srgbClr val="FFFFFF"/>
    <a:srgbClr val="542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Помірний стиль 1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87681" autoAdjust="0"/>
  </p:normalViewPr>
  <p:slideViewPr>
    <p:cSldViewPr snapToGrid="0">
      <p:cViewPr>
        <p:scale>
          <a:sx n="66" d="100"/>
          <a:sy n="66" d="100"/>
        </p:scale>
        <p:origin x="826" y="24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972"/>
    </p:cViewPr>
  </p:sorterViewPr>
  <p:notesViewPr>
    <p:cSldViewPr snapToGrid="0">
      <p:cViewPr varScale="1">
        <p:scale>
          <a:sx n="58" d="100"/>
          <a:sy n="58" d="100"/>
        </p:scale>
        <p:origin x="19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Roaming\Skype\My%20Skype%20Received%20Files\&#1055;&#1086;%20&#1084;&#1077;&#1089;&#1103;&#1094;&#1072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'[По месяцам.xlsx]По месяцам'!$B$1</c:f>
              <c:strCache>
                <c:ptCount val="1"/>
                <c:pt idx="0">
                  <c:v>Новая заявка новым пользователем (Достигнутые переходы к цели 2)google / cpc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'[По месяцам.xlsx]По месяцам'!$A$2:$A$37</c:f>
              <c:strCache>
                <c:ptCount val="35"/>
                <c:pt idx="0">
                  <c:v>201406</c:v>
                </c:pt>
                <c:pt idx="1">
                  <c:v>201407</c:v>
                </c:pt>
                <c:pt idx="2">
                  <c:v>201408</c:v>
                </c:pt>
                <c:pt idx="3">
                  <c:v>201409</c:v>
                </c:pt>
                <c:pt idx="4">
                  <c:v>201410</c:v>
                </c:pt>
                <c:pt idx="5">
                  <c:v>201411</c:v>
                </c:pt>
                <c:pt idx="6">
                  <c:v>201412</c:v>
                </c:pt>
                <c:pt idx="7">
                  <c:v>201501</c:v>
                </c:pt>
                <c:pt idx="8">
                  <c:v>201502</c:v>
                </c:pt>
                <c:pt idx="9">
                  <c:v>201503</c:v>
                </c:pt>
                <c:pt idx="10">
                  <c:v>201504</c:v>
                </c:pt>
                <c:pt idx="11">
                  <c:v>201505</c:v>
                </c:pt>
                <c:pt idx="12">
                  <c:v>201506</c:v>
                </c:pt>
                <c:pt idx="13">
                  <c:v>201507</c:v>
                </c:pt>
                <c:pt idx="14">
                  <c:v>201508</c:v>
                </c:pt>
                <c:pt idx="15">
                  <c:v>201509</c:v>
                </c:pt>
                <c:pt idx="16">
                  <c:v>201510</c:v>
                </c:pt>
                <c:pt idx="17">
                  <c:v>201511</c:v>
                </c:pt>
                <c:pt idx="18">
                  <c:v>201512</c:v>
                </c:pt>
                <c:pt idx="19">
                  <c:v>201601</c:v>
                </c:pt>
                <c:pt idx="20">
                  <c:v>201602</c:v>
                </c:pt>
                <c:pt idx="21">
                  <c:v>201603</c:v>
                </c:pt>
                <c:pt idx="22">
                  <c:v>201604</c:v>
                </c:pt>
                <c:pt idx="23">
                  <c:v>201605</c:v>
                </c:pt>
                <c:pt idx="24">
                  <c:v>201606</c:v>
                </c:pt>
                <c:pt idx="25">
                  <c:v>201607</c:v>
                </c:pt>
                <c:pt idx="26">
                  <c:v>201608</c:v>
                </c:pt>
                <c:pt idx="27">
                  <c:v>201609</c:v>
                </c:pt>
                <c:pt idx="28">
                  <c:v>201610</c:v>
                </c:pt>
                <c:pt idx="29">
                  <c:v>201611</c:v>
                </c:pt>
                <c:pt idx="30">
                  <c:v>201612</c:v>
                </c:pt>
                <c:pt idx="31">
                  <c:v>201701</c:v>
                </c:pt>
                <c:pt idx="32">
                  <c:v>201702</c:v>
                </c:pt>
                <c:pt idx="33">
                  <c:v>201703</c:v>
                </c:pt>
                <c:pt idx="34">
                  <c:v>201704</c:v>
                </c:pt>
              </c:strCache>
            </c:strRef>
          </c:cat>
          <c:val>
            <c:numRef>
              <c:f>'[По месяцам.xlsx]По месяцам'!$B$2:$B$37</c:f>
            </c:numRef>
          </c:val>
          <c:smooth val="0"/>
        </c:ser>
        <c:ser>
          <c:idx val="1"/>
          <c:order val="1"/>
          <c:tx>
            <c:strRef>
              <c:f>'[По месяцам.xlsx]По месяцам'!$C$1</c:f>
              <c:strCache>
                <c:ptCount val="1"/>
                <c:pt idx="0">
                  <c:v>Новая заявка зарегистрированным пользователем (Достигнутые переходы к цели 3)google / cpc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'[По месяцам.xlsx]По месяцам'!$A$2:$A$37</c:f>
              <c:strCache>
                <c:ptCount val="35"/>
                <c:pt idx="0">
                  <c:v>201406</c:v>
                </c:pt>
                <c:pt idx="1">
                  <c:v>201407</c:v>
                </c:pt>
                <c:pt idx="2">
                  <c:v>201408</c:v>
                </c:pt>
                <c:pt idx="3">
                  <c:v>201409</c:v>
                </c:pt>
                <c:pt idx="4">
                  <c:v>201410</c:v>
                </c:pt>
                <c:pt idx="5">
                  <c:v>201411</c:v>
                </c:pt>
                <c:pt idx="6">
                  <c:v>201412</c:v>
                </c:pt>
                <c:pt idx="7">
                  <c:v>201501</c:v>
                </c:pt>
                <c:pt idx="8">
                  <c:v>201502</c:v>
                </c:pt>
                <c:pt idx="9">
                  <c:v>201503</c:v>
                </c:pt>
                <c:pt idx="10">
                  <c:v>201504</c:v>
                </c:pt>
                <c:pt idx="11">
                  <c:v>201505</c:v>
                </c:pt>
                <c:pt idx="12">
                  <c:v>201506</c:v>
                </c:pt>
                <c:pt idx="13">
                  <c:v>201507</c:v>
                </c:pt>
                <c:pt idx="14">
                  <c:v>201508</c:v>
                </c:pt>
                <c:pt idx="15">
                  <c:v>201509</c:v>
                </c:pt>
                <c:pt idx="16">
                  <c:v>201510</c:v>
                </c:pt>
                <c:pt idx="17">
                  <c:v>201511</c:v>
                </c:pt>
                <c:pt idx="18">
                  <c:v>201512</c:v>
                </c:pt>
                <c:pt idx="19">
                  <c:v>201601</c:v>
                </c:pt>
                <c:pt idx="20">
                  <c:v>201602</c:v>
                </c:pt>
                <c:pt idx="21">
                  <c:v>201603</c:v>
                </c:pt>
                <c:pt idx="22">
                  <c:v>201604</c:v>
                </c:pt>
                <c:pt idx="23">
                  <c:v>201605</c:v>
                </c:pt>
                <c:pt idx="24">
                  <c:v>201606</c:v>
                </c:pt>
                <c:pt idx="25">
                  <c:v>201607</c:v>
                </c:pt>
                <c:pt idx="26">
                  <c:v>201608</c:v>
                </c:pt>
                <c:pt idx="27">
                  <c:v>201609</c:v>
                </c:pt>
                <c:pt idx="28">
                  <c:v>201610</c:v>
                </c:pt>
                <c:pt idx="29">
                  <c:v>201611</c:v>
                </c:pt>
                <c:pt idx="30">
                  <c:v>201612</c:v>
                </c:pt>
                <c:pt idx="31">
                  <c:v>201701</c:v>
                </c:pt>
                <c:pt idx="32">
                  <c:v>201702</c:v>
                </c:pt>
                <c:pt idx="33">
                  <c:v>201703</c:v>
                </c:pt>
                <c:pt idx="34">
                  <c:v>201704</c:v>
                </c:pt>
              </c:strCache>
            </c:strRef>
          </c:cat>
          <c:val>
            <c:numRef>
              <c:f>'[По месяцам.xlsx]По месяцам'!$C$2:$C$37</c:f>
            </c:numRef>
          </c:val>
          <c:smooth val="0"/>
        </c:ser>
        <c:ser>
          <c:idx val="2"/>
          <c:order val="2"/>
          <c:tx>
            <c:strRef>
              <c:f>'[По месяцам.xlsx]По месяцам'!$D$1</c:f>
              <c:strCache>
                <c:ptCount val="1"/>
                <c:pt idx="0">
                  <c:v>Новая заявка новым пользователем (Достигнутые переходы к цели 2)yandex / cpc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'[По месяцам.xlsx]По месяцам'!$A$2:$A$37</c:f>
              <c:strCache>
                <c:ptCount val="35"/>
                <c:pt idx="0">
                  <c:v>201406</c:v>
                </c:pt>
                <c:pt idx="1">
                  <c:v>201407</c:v>
                </c:pt>
                <c:pt idx="2">
                  <c:v>201408</c:v>
                </c:pt>
                <c:pt idx="3">
                  <c:v>201409</c:v>
                </c:pt>
                <c:pt idx="4">
                  <c:v>201410</c:v>
                </c:pt>
                <c:pt idx="5">
                  <c:v>201411</c:v>
                </c:pt>
                <c:pt idx="6">
                  <c:v>201412</c:v>
                </c:pt>
                <c:pt idx="7">
                  <c:v>201501</c:v>
                </c:pt>
                <c:pt idx="8">
                  <c:v>201502</c:v>
                </c:pt>
                <c:pt idx="9">
                  <c:v>201503</c:v>
                </c:pt>
                <c:pt idx="10">
                  <c:v>201504</c:v>
                </c:pt>
                <c:pt idx="11">
                  <c:v>201505</c:v>
                </c:pt>
                <c:pt idx="12">
                  <c:v>201506</c:v>
                </c:pt>
                <c:pt idx="13">
                  <c:v>201507</c:v>
                </c:pt>
                <c:pt idx="14">
                  <c:v>201508</c:v>
                </c:pt>
                <c:pt idx="15">
                  <c:v>201509</c:v>
                </c:pt>
                <c:pt idx="16">
                  <c:v>201510</c:v>
                </c:pt>
                <c:pt idx="17">
                  <c:v>201511</c:v>
                </c:pt>
                <c:pt idx="18">
                  <c:v>201512</c:v>
                </c:pt>
                <c:pt idx="19">
                  <c:v>201601</c:v>
                </c:pt>
                <c:pt idx="20">
                  <c:v>201602</c:v>
                </c:pt>
                <c:pt idx="21">
                  <c:v>201603</c:v>
                </c:pt>
                <c:pt idx="22">
                  <c:v>201604</c:v>
                </c:pt>
                <c:pt idx="23">
                  <c:v>201605</c:v>
                </c:pt>
                <c:pt idx="24">
                  <c:v>201606</c:v>
                </c:pt>
                <c:pt idx="25">
                  <c:v>201607</c:v>
                </c:pt>
                <c:pt idx="26">
                  <c:v>201608</c:v>
                </c:pt>
                <c:pt idx="27">
                  <c:v>201609</c:v>
                </c:pt>
                <c:pt idx="28">
                  <c:v>201610</c:v>
                </c:pt>
                <c:pt idx="29">
                  <c:v>201611</c:v>
                </c:pt>
                <c:pt idx="30">
                  <c:v>201612</c:v>
                </c:pt>
                <c:pt idx="31">
                  <c:v>201701</c:v>
                </c:pt>
                <c:pt idx="32">
                  <c:v>201702</c:v>
                </c:pt>
                <c:pt idx="33">
                  <c:v>201703</c:v>
                </c:pt>
                <c:pt idx="34">
                  <c:v>201704</c:v>
                </c:pt>
              </c:strCache>
            </c:strRef>
          </c:cat>
          <c:val>
            <c:numRef>
              <c:f>'[По месяцам.xlsx]По месяцам'!$D$2:$D$37</c:f>
            </c:numRef>
          </c:val>
          <c:smooth val="0"/>
        </c:ser>
        <c:ser>
          <c:idx val="3"/>
          <c:order val="3"/>
          <c:tx>
            <c:strRef>
              <c:f>'[По месяцам.xlsx]По месяцам'!$E$1</c:f>
              <c:strCache>
                <c:ptCount val="1"/>
                <c:pt idx="0">
                  <c:v>Новая заявка зарегистрированным пользователем (Достигнутые переходы к цели 3)yandex / cpc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'[По месяцам.xlsx]По месяцам'!$A$2:$A$37</c:f>
              <c:strCache>
                <c:ptCount val="35"/>
                <c:pt idx="0">
                  <c:v>201406</c:v>
                </c:pt>
                <c:pt idx="1">
                  <c:v>201407</c:v>
                </c:pt>
                <c:pt idx="2">
                  <c:v>201408</c:v>
                </c:pt>
                <c:pt idx="3">
                  <c:v>201409</c:v>
                </c:pt>
                <c:pt idx="4">
                  <c:v>201410</c:v>
                </c:pt>
                <c:pt idx="5">
                  <c:v>201411</c:v>
                </c:pt>
                <c:pt idx="6">
                  <c:v>201412</c:v>
                </c:pt>
                <c:pt idx="7">
                  <c:v>201501</c:v>
                </c:pt>
                <c:pt idx="8">
                  <c:v>201502</c:v>
                </c:pt>
                <c:pt idx="9">
                  <c:v>201503</c:v>
                </c:pt>
                <c:pt idx="10">
                  <c:v>201504</c:v>
                </c:pt>
                <c:pt idx="11">
                  <c:v>201505</c:v>
                </c:pt>
                <c:pt idx="12">
                  <c:v>201506</c:v>
                </c:pt>
                <c:pt idx="13">
                  <c:v>201507</c:v>
                </c:pt>
                <c:pt idx="14">
                  <c:v>201508</c:v>
                </c:pt>
                <c:pt idx="15">
                  <c:v>201509</c:v>
                </c:pt>
                <c:pt idx="16">
                  <c:v>201510</c:v>
                </c:pt>
                <c:pt idx="17">
                  <c:v>201511</c:v>
                </c:pt>
                <c:pt idx="18">
                  <c:v>201512</c:v>
                </c:pt>
                <c:pt idx="19">
                  <c:v>201601</c:v>
                </c:pt>
                <c:pt idx="20">
                  <c:v>201602</c:v>
                </c:pt>
                <c:pt idx="21">
                  <c:v>201603</c:v>
                </c:pt>
                <c:pt idx="22">
                  <c:v>201604</c:v>
                </c:pt>
                <c:pt idx="23">
                  <c:v>201605</c:v>
                </c:pt>
                <c:pt idx="24">
                  <c:v>201606</c:v>
                </c:pt>
                <c:pt idx="25">
                  <c:v>201607</c:v>
                </c:pt>
                <c:pt idx="26">
                  <c:v>201608</c:v>
                </c:pt>
                <c:pt idx="27">
                  <c:v>201609</c:v>
                </c:pt>
                <c:pt idx="28">
                  <c:v>201610</c:v>
                </c:pt>
                <c:pt idx="29">
                  <c:v>201611</c:v>
                </c:pt>
                <c:pt idx="30">
                  <c:v>201612</c:v>
                </c:pt>
                <c:pt idx="31">
                  <c:v>201701</c:v>
                </c:pt>
                <c:pt idx="32">
                  <c:v>201702</c:v>
                </c:pt>
                <c:pt idx="33">
                  <c:v>201703</c:v>
                </c:pt>
                <c:pt idx="34">
                  <c:v>201704</c:v>
                </c:pt>
              </c:strCache>
            </c:strRef>
          </c:cat>
          <c:val>
            <c:numRef>
              <c:f>'[По месяцам.xlsx]По месяцам'!$E$2:$E$37</c:f>
            </c:numRef>
          </c:val>
          <c:smooth val="0"/>
        </c:ser>
        <c:ser>
          <c:idx val="4"/>
          <c:order val="4"/>
          <c:tx>
            <c:strRef>
              <c:f>'[По месяцам.xlsx]По месяцам'!$F$1</c:f>
              <c:strCache>
                <c:ptCount val="1"/>
                <c:pt idx="0">
                  <c:v>Заявки всего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'[По месяцам.xlsx]По месяцам'!$A$2:$A$37</c:f>
              <c:strCache>
                <c:ptCount val="35"/>
                <c:pt idx="0">
                  <c:v>201406</c:v>
                </c:pt>
                <c:pt idx="1">
                  <c:v>201407</c:v>
                </c:pt>
                <c:pt idx="2">
                  <c:v>201408</c:v>
                </c:pt>
                <c:pt idx="3">
                  <c:v>201409</c:v>
                </c:pt>
                <c:pt idx="4">
                  <c:v>201410</c:v>
                </c:pt>
                <c:pt idx="5">
                  <c:v>201411</c:v>
                </c:pt>
                <c:pt idx="6">
                  <c:v>201412</c:v>
                </c:pt>
                <c:pt idx="7">
                  <c:v>201501</c:v>
                </c:pt>
                <c:pt idx="8">
                  <c:v>201502</c:v>
                </c:pt>
                <c:pt idx="9">
                  <c:v>201503</c:v>
                </c:pt>
                <c:pt idx="10">
                  <c:v>201504</c:v>
                </c:pt>
                <c:pt idx="11">
                  <c:v>201505</c:v>
                </c:pt>
                <c:pt idx="12">
                  <c:v>201506</c:v>
                </c:pt>
                <c:pt idx="13">
                  <c:v>201507</c:v>
                </c:pt>
                <c:pt idx="14">
                  <c:v>201508</c:v>
                </c:pt>
                <c:pt idx="15">
                  <c:v>201509</c:v>
                </c:pt>
                <c:pt idx="16">
                  <c:v>201510</c:v>
                </c:pt>
                <c:pt idx="17">
                  <c:v>201511</c:v>
                </c:pt>
                <c:pt idx="18">
                  <c:v>201512</c:v>
                </c:pt>
                <c:pt idx="19">
                  <c:v>201601</c:v>
                </c:pt>
                <c:pt idx="20">
                  <c:v>201602</c:v>
                </c:pt>
                <c:pt idx="21">
                  <c:v>201603</c:v>
                </c:pt>
                <c:pt idx="22">
                  <c:v>201604</c:v>
                </c:pt>
                <c:pt idx="23">
                  <c:v>201605</c:v>
                </c:pt>
                <c:pt idx="24">
                  <c:v>201606</c:v>
                </c:pt>
                <c:pt idx="25">
                  <c:v>201607</c:v>
                </c:pt>
                <c:pt idx="26">
                  <c:v>201608</c:v>
                </c:pt>
                <c:pt idx="27">
                  <c:v>201609</c:v>
                </c:pt>
                <c:pt idx="28">
                  <c:v>201610</c:v>
                </c:pt>
                <c:pt idx="29">
                  <c:v>201611</c:v>
                </c:pt>
                <c:pt idx="30">
                  <c:v>201612</c:v>
                </c:pt>
                <c:pt idx="31">
                  <c:v>201701</c:v>
                </c:pt>
                <c:pt idx="32">
                  <c:v>201702</c:v>
                </c:pt>
                <c:pt idx="33">
                  <c:v>201703</c:v>
                </c:pt>
                <c:pt idx="34">
                  <c:v>201704</c:v>
                </c:pt>
              </c:strCache>
            </c:strRef>
          </c:cat>
          <c:val>
            <c:numRef>
              <c:f>'[По месяцам.xlsx]По месяцам'!$F$2:$F$37</c:f>
              <c:numCache>
                <c:formatCode>General</c:formatCode>
                <c:ptCount val="36"/>
                <c:pt idx="0">
                  <c:v>300</c:v>
                </c:pt>
                <c:pt idx="1">
                  <c:v>437</c:v>
                </c:pt>
                <c:pt idx="2">
                  <c:v>383</c:v>
                </c:pt>
                <c:pt idx="3">
                  <c:v>562</c:v>
                </c:pt>
                <c:pt idx="4">
                  <c:v>851</c:v>
                </c:pt>
                <c:pt idx="5">
                  <c:v>921</c:v>
                </c:pt>
                <c:pt idx="6">
                  <c:v>981</c:v>
                </c:pt>
                <c:pt idx="7">
                  <c:v>851</c:v>
                </c:pt>
                <c:pt idx="8">
                  <c:v>988</c:v>
                </c:pt>
                <c:pt idx="9">
                  <c:v>1038</c:v>
                </c:pt>
                <c:pt idx="10">
                  <c:v>1023</c:v>
                </c:pt>
                <c:pt idx="11">
                  <c:v>891</c:v>
                </c:pt>
                <c:pt idx="12">
                  <c:v>863</c:v>
                </c:pt>
                <c:pt idx="13">
                  <c:v>868</c:v>
                </c:pt>
                <c:pt idx="14">
                  <c:v>963</c:v>
                </c:pt>
                <c:pt idx="15">
                  <c:v>1029</c:v>
                </c:pt>
                <c:pt idx="16">
                  <c:v>1152</c:v>
                </c:pt>
                <c:pt idx="17">
                  <c:v>1146</c:v>
                </c:pt>
                <c:pt idx="18">
                  <c:v>1133</c:v>
                </c:pt>
                <c:pt idx="19">
                  <c:v>1080</c:v>
                </c:pt>
                <c:pt idx="20">
                  <c:v>1367</c:v>
                </c:pt>
                <c:pt idx="21">
                  <c:v>1493</c:v>
                </c:pt>
                <c:pt idx="22">
                  <c:v>1505</c:v>
                </c:pt>
                <c:pt idx="23">
                  <c:v>1316</c:v>
                </c:pt>
                <c:pt idx="24">
                  <c:v>1769</c:v>
                </c:pt>
                <c:pt idx="25">
                  <c:v>1776</c:v>
                </c:pt>
                <c:pt idx="26">
                  <c:v>1680</c:v>
                </c:pt>
                <c:pt idx="27">
                  <c:v>1711</c:v>
                </c:pt>
                <c:pt idx="28">
                  <c:v>1621</c:v>
                </c:pt>
                <c:pt idx="29">
                  <c:v>1765</c:v>
                </c:pt>
                <c:pt idx="30">
                  <c:v>1614</c:v>
                </c:pt>
                <c:pt idx="31">
                  <c:v>1649</c:v>
                </c:pt>
                <c:pt idx="32">
                  <c:v>1747</c:v>
                </c:pt>
                <c:pt idx="33">
                  <c:v>1731</c:v>
                </c:pt>
                <c:pt idx="34">
                  <c:v>1602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795632"/>
        <c:axId val="175796192"/>
      </c:lineChart>
      <c:catAx>
        <c:axId val="17579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5796192"/>
        <c:crosses val="autoZero"/>
        <c:auto val="1"/>
        <c:lblAlgn val="ctr"/>
        <c:lblOffset val="100"/>
        <c:noMultiLvlLbl val="0"/>
      </c:catAx>
      <c:valAx>
        <c:axId val="17579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579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5-23T17:52:00.925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2C038-5B3E-45AF-A732-744C3CBCAF8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144B9-6B6B-4A88-9ACA-353D14E237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72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0C02-7F89-49CF-BB1D-B1C2F720D76C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4A98-5021-4385-92CA-76208AB33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7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888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7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dirty="0" smtClean="0"/>
          </a:p>
        </p:txBody>
      </p:sp>
      <p:sp>
        <p:nvSpPr>
          <p:cNvPr id="8909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19F7CB-8703-4402-BC5A-720C82F9A02B}" type="slidenum">
              <a:rPr lang="ru-RU" altLang="uk-UA">
                <a:latin typeface="Calibri" panose="020F0502020204030204" pitchFamily="34" charset="0"/>
              </a:rPr>
              <a:pPr eaLnBrk="1" hangingPunct="1"/>
              <a:t>41</a:t>
            </a:fld>
            <a:endParaRPr lang="ru-RU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6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Сезонность, изменения в разные годы в корреляции с событиями в стране. – </a:t>
            </a:r>
            <a:r>
              <a:rPr lang="ru-RU" i="1" dirty="0" smtClean="0"/>
              <a:t>тут можно взять график и </a:t>
            </a:r>
            <a:r>
              <a:rPr lang="ru-RU" i="1" dirty="0" err="1" smtClean="0"/>
              <a:t>аналитикса</a:t>
            </a:r>
            <a:r>
              <a:rPr lang="ru-RU" i="1" dirty="0" smtClean="0"/>
              <a:t> и сравнить конверсии по органике и контексту. Суть в чем если ты посмотришь на динамику за последние 4 года, то четко видно в 2013-2015 годах проседание летом, а рос с осени и до зимы. Потом небольшое проседание, и весенний рост. Так вот в 2016 в РРС все было иначе, начался рост весной и летом не было типичного проседания, а продолжился весенний рост, и конверсии были на нетипично высоком уровне. Это может свидетельствовать об активизации украинского бизнеса начиная с весны 2016. Об этом даже Ольшанский говорил год назад (кажется в ФБ), так что тут тоже можно какую-то его цитату вставить, будет прикольно.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3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Ограниченность рынка (</a:t>
            </a:r>
            <a:r>
              <a:rPr lang="ru-RU" dirty="0" err="1" smtClean="0"/>
              <a:t>медийка</a:t>
            </a:r>
            <a:r>
              <a:rPr lang="ru-RU" dirty="0" smtClean="0"/>
              <a:t> перетягивает конверсии из поиска, что приводит к удорожанию, внутренняя конкуренция). </a:t>
            </a:r>
            <a:r>
              <a:rPr lang="ru-RU" i="1" dirty="0" smtClean="0"/>
              <a:t>Тут надо взять отчеты за 2016 год и просмотреть помесячно, и потом показать, что были месяцы когда увеличение количества конверсий в </a:t>
            </a:r>
            <a:r>
              <a:rPr lang="ru-RU" i="1" dirty="0" err="1" smtClean="0"/>
              <a:t>медийке</a:t>
            </a:r>
            <a:r>
              <a:rPr lang="ru-RU" i="1" dirty="0" smtClean="0"/>
              <a:t> приводило к снижению количеств(и росту стоимости) в поиске, и потом наоборот происходило.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7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Мини кейс о создании </a:t>
            </a:r>
            <a:r>
              <a:rPr lang="ru-RU" dirty="0" err="1" smtClean="0"/>
              <a:t>лендинга</a:t>
            </a:r>
            <a:r>
              <a:rPr lang="ru-RU" dirty="0" smtClean="0"/>
              <a:t> оптимизированного под мобильные устройства. </a:t>
            </a:r>
            <a:r>
              <a:rPr lang="ru-RU" i="1" dirty="0" smtClean="0"/>
              <a:t>Тут все просто надо показать скриншот нашего </a:t>
            </a:r>
            <a:r>
              <a:rPr lang="ru-RU" i="1" dirty="0" err="1" smtClean="0"/>
              <a:t>лендинга</a:t>
            </a:r>
            <a:r>
              <a:rPr lang="ru-RU" i="1" dirty="0" smtClean="0"/>
              <a:t>. И нарыть в отчетах старых скриншот или в </a:t>
            </a:r>
            <a:r>
              <a:rPr lang="ru-RU" i="1" dirty="0" err="1" smtClean="0"/>
              <a:t>аналитиксе</a:t>
            </a:r>
            <a:r>
              <a:rPr lang="ru-RU" i="1" dirty="0" smtClean="0"/>
              <a:t> отчет об эксперименте, и показать что </a:t>
            </a:r>
            <a:r>
              <a:rPr lang="ru-RU" i="1" dirty="0" err="1" smtClean="0"/>
              <a:t>лендинг</a:t>
            </a:r>
            <a:r>
              <a:rPr lang="ru-RU" i="1" dirty="0" smtClean="0"/>
              <a:t> лучше конвертировал в регистрации новых пользователей, потому мы перевели на него почти весь (оставили на основные страницы кирилличные 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6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важности ручного управления ставками ( пример с перепадами по запросу «купить домен», смотреть в длинной перспективе, оценивать достижения цели в месяц)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«купить домен»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посмотреть по это группе статистику за прошлый год, особенно помню осенью 2016 были интересные моменты, когда например 2 недели нет конверсий, а потом опять есть. У этого слова постоянно приходилось менять позицию между 2 и 5 чтобы выдерживать рентабельность. Можно показать скриншоты из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Адвордса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Потому надо и акцентировать внимание, что решения нужно принимать не опираясь на прошлую неделю, 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смотреть на много месяцев назад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(если запрос частотный) и тогда можно увидеть, что для него такое поведение (отсутствие конверсий неделю-две) является «нормальным» и нет причины для паники. Про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достижения за месяц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суть в чем, что если у нас есть цель СРА 290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она должна быть выдержана в итоге за месяц, а не в рамках недели или дня! Потому, когда проводится оптимизация ставок (скажем раз в неделю) во внимание берется текущее выполнение цели за месяц. Если видно что за первую неделю мы купили конверсий по 250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это значит, что можно поднять ставки и покупать конверсии выше 290, чтобы в итоге выйти на нужный показатель. Или наоборот, бывает что по итогам двух недель видно что СРА уже выше, скажем, 330грн, значит мы сильно снижаем ставки и начинаем экономить.  Это может происходить как из-за сезона, праздников, активности конкурентов, и т.п.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0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важности ручного управления ставками ( пример с перепадами по запросу «купить домен», смотреть в длинной перспективе, оценивать достижения цели в месяц)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«купить домен»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посмотреть по это группе статистику за прошлый год, особенно помню осенью 2016 были интересные моменты, когда например 2 недели нет конверсий, а потом опять есть. У этого слова постоянно приходилось менять позицию между 2 и 5 чтобы выдерживать рентабельность. Можно показать скриншоты из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Адвордса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Потому надо и акцентировать внимание, что решения нужно принимать не опираясь на прошлую неделю, 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смотреть на много месяцев назад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(если запрос частотный) и тогда можно увидеть, что для него такое поведение (отсутствие конверсий неделю-две) является «нормальным» и нет причины для паники. Про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достижения за месяц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суть в чем, что если у нас есть цель СРА 290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она должна быть выдержана в итоге за месяц, а не в рамках недели или дня! Потому, когда проводится оптимизация ставок (скажем раз в неделю) во внимание берется текущее выполнение цели за месяц. Если видно что за первую неделю мы купили конверсий по 250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это значит, что можно поднять ставки и покупать конверсии выше 290, чтобы в итоге выйти на нужный показатель. Или наоборот, бывает что по итогам двух недель видно что СРА уже выше, скажем, 330грн, значит мы сильно снижаем ставки и начинаем экономить.  Это может происходить как из-за сезона, праздников, активности конкурентов, и т.п.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0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/>
              <a:t>Несимметричный ответ на рекламу конкурентов: тактика, когда второе место лучше первого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Минус слова (их никогда не бывает достаточно, пример с зоной XYZ) –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суть в том, что аккаунт (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кстати напоминаю, что мы его переносили, осенью 2015? Потому в самом 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адвордсе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старой статистики нет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очень старый, больше 7 лет кампании, и мы постоянно добавляем новые минус слова в этой довольно узкой и, можно сказать, бизнес нише. Пример в чем, когда компания Гугл сказала что формирует портфельную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компнанию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Алфабет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они купили домен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xyz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эта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XYZ)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ВНЕЗАПНО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стала мега популярной, потому все начали ее искать, и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скликивать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нашу рекламу, но при этом на тот момент мы домены в этой зоне не продавали. Потому нельзя расслабляться, и даже в «проверенной» нише всегда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мониторить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поисковые запросы. Я бы на слайде поставил какую-то картинку с логотипом компании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xyz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с просил, кто вообще помнит, что это такое?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1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2.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Медийная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реклама с сообщением о регистрации сайта –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Саша, Ольшанский был не уверен в том что это нужно публиковать, переспроси у него!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Суть в том, что когда в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медийке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объявлениях мы начали писать вместо стандартного «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имена.юа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регистратор №1», а обратились к аудитории(именно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меседж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которая еще не знает что такое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доммен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примерно так: «Создаешь сайт – начни с покупки домена», то коэффициент конверсии был 0,74 против 0,34? Точные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цыфри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где можно взять скриншот есть в файле с историей изменений, по проекту имена. Света должна знать где он, если нет, то был в драйве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ashmanov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ukr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A98-5021-4385-92CA-76208AB3352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1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113" y="0"/>
            <a:ext cx="11065565" cy="4320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algn="l">
              <a:defRPr sz="5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112" y="3702497"/>
            <a:ext cx="11065565" cy="12350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en-US" dirty="0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fld id="{CFF8B8CE-E061-4319-9197-2EE6725FF0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26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2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4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9144000" cy="262636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20000" y="331200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4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4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6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1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7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8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6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>
          <a:xfrm>
            <a:off x="10119360" y="6342367"/>
            <a:ext cx="1757680" cy="3454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2E33173F-3436-4229-8A8A-35440027FB75}" type="slidenum">
              <a:rPr lang="ru-RU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694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9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49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CCDF-DBB4-470F-8F42-C08DDEDF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8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10363200" cy="2376000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3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5402728" y="6347762"/>
            <a:ext cx="2743200" cy="365125"/>
          </a:xfrm>
        </p:spPr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838200" y="63571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63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8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5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0"/>
            <a:ext cx="10515600" cy="4320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5000"/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07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6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55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84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173326" cy="1080000"/>
          </a:xfrm>
          <a:noFill/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89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4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8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3889" y="6356350"/>
            <a:ext cx="657726" cy="345401"/>
          </a:xfrm>
          <a:prstGeom prst="rect">
            <a:avLst/>
          </a:prstGeom>
        </p:spPr>
        <p:txBody>
          <a:bodyPr/>
          <a:lstStyle/>
          <a:p>
            <a:fld id="{CFF8B8CE-E061-4319-9197-2EE6725FF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2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1173326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0805"/>
            <a:ext cx="10515600" cy="458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4479"/>
            <a:ext cx="1800000" cy="216981"/>
          </a:xfrm>
          <a:prstGeom prst="rect">
            <a:avLst/>
          </a:prstGeom>
        </p:spPr>
      </p:pic>
      <p:sp>
        <p:nvSpPr>
          <p:cNvPr id="7" name="Місце для нижнього колонтитула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747682" y="6401962"/>
            <a:ext cx="1516122" cy="345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8B8CE-E061-4319-9197-2EE6725FF074}" type="slidenum">
              <a:rPr lang="ru-RU" sz="2000" smtClean="0"/>
              <a:pPr/>
              <a:t>‹#›</a:t>
            </a:fld>
            <a:r>
              <a:rPr lang="en-US" sz="2000" dirty="0" smtClean="0"/>
              <a:t>/</a:t>
            </a:r>
            <a:r>
              <a:rPr lang="ru-RU" sz="2000" dirty="0" smtClean="0"/>
              <a:t>4</a:t>
            </a:r>
            <a:r>
              <a:rPr lang="en-US" sz="2000" dirty="0" smtClean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65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1"/>
            <a:ext cx="11141241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1213430" y="6356351"/>
            <a:ext cx="766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C8CCDF-DBB4-470F-8F42-C08DDEDF53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420"/>
            <a:ext cx="1800000" cy="2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0805"/>
            <a:ext cx="10515600" cy="458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7D6D-202D-4432-87AE-3AC37AC2F2F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F8B8CE-E061-4319-9197-2EE6725FF07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9026"/>
            <a:ext cx="3185456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4479"/>
            <a:ext cx="1800000" cy="2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libri Light" panose="020F030202020403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shmanov.com/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9873" r="1425" b="8220"/>
          <a:stretch/>
        </p:blipFill>
        <p:spPr>
          <a:xfrm>
            <a:off x="-7840" y="-33836"/>
            <a:ext cx="12204000" cy="6891836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-6000" y="0"/>
            <a:ext cx="12204000" cy="4320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332" y="237782"/>
            <a:ext cx="11396668" cy="4330648"/>
          </a:xfrm>
          <a:noFill/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Продавать домены </a:t>
            </a:r>
            <a:r>
              <a:rPr lang="en-US" sz="4800" dirty="0" smtClean="0">
                <a:solidFill>
                  <a:schemeClr val="bg1"/>
                </a:solidFill>
              </a:rPr>
              <a:t>VS</a:t>
            </a:r>
            <a:r>
              <a:rPr lang="ru-RU" sz="4800" dirty="0" smtClean="0">
                <a:solidFill>
                  <a:schemeClr val="bg1"/>
                </a:solidFill>
              </a:rPr>
              <a:t> Продавать квартиры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Найдите 10 отличий в подходе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80" y="3430649"/>
            <a:ext cx="1800000" cy="1800000"/>
          </a:xfrm>
          <a:prstGeom prst="rect">
            <a:avLst/>
          </a:prstGeom>
        </p:spPr>
      </p:pic>
      <p:sp>
        <p:nvSpPr>
          <p:cNvPr id="6" name="Підзаголовок 6"/>
          <p:cNvSpPr txBox="1">
            <a:spLocks/>
          </p:cNvSpPr>
          <p:nvPr/>
        </p:nvSpPr>
        <p:spPr>
          <a:xfrm>
            <a:off x="813332" y="4816860"/>
            <a:ext cx="4087091" cy="165576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altLang="ru-RU" sz="1800" b="1" dirty="0" smtClean="0"/>
              <a:t>Александр Федотов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800" b="1" dirty="0" smtClean="0"/>
              <a:t>Анна Артеменко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3230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1" b="37847"/>
          <a:stretch/>
        </p:blipFill>
        <p:spPr>
          <a:xfrm>
            <a:off x="2514" y="-1"/>
            <a:ext cx="12192000" cy="1028701"/>
          </a:xfrm>
          <a:prstGeom prst="rect">
            <a:avLst/>
          </a:prstGeom>
        </p:spPr>
      </p:pic>
      <p:sp>
        <p:nvSpPr>
          <p:cNvPr id="9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Місце для вмісту 9"/>
          <p:cNvSpPr txBox="1">
            <a:spLocks/>
          </p:cNvSpPr>
          <p:nvPr/>
        </p:nvSpPr>
        <p:spPr bwMode="auto">
          <a:xfrm>
            <a:off x="7107238" y="4364038"/>
            <a:ext cx="451326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None/>
            </a:pPr>
            <a:endParaRPr lang="uk-UA" altLang="uk-UA"/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819150" y="214313"/>
            <a:ext cx="10534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b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uk-UA" sz="3200"/>
              <a:t>4 барьера интернет-маркетинга</a:t>
            </a:r>
            <a:endParaRPr lang="uk-UA" altLang="uk-UA" sz="320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19150" y="1601788"/>
            <a:ext cx="350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/>
              <a:t>Я вас не знаю</a:t>
            </a:r>
            <a:r>
              <a:rPr lang="ru-RU" altLang="uk-UA" dirty="0"/>
              <a:t>!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19150" y="3865563"/>
            <a:ext cx="466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/>
              <a:t>Я не могу найти</a:t>
            </a:r>
            <a:r>
              <a:rPr lang="ru-RU" altLang="uk-UA" dirty="0"/>
              <a:t>! (Вас, товар)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  <a:p>
            <a:endParaRPr lang="uk-UA" altLang="uk-UA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254750" y="1654175"/>
            <a:ext cx="3624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/>
              <a:t>Мне не подходит</a:t>
            </a:r>
            <a:r>
              <a:rPr lang="ru-RU" altLang="uk-UA" dirty="0"/>
              <a:t>!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  <a:p>
            <a:endParaRPr lang="uk-UA" altLang="uk-UA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302375" y="3857625"/>
            <a:ext cx="3365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/>
              <a:t>Мне дорого</a:t>
            </a:r>
            <a:r>
              <a:rPr lang="ru-RU" altLang="uk-UA"/>
              <a:t>! </a:t>
            </a:r>
            <a:r>
              <a:rPr lang="ru-RU" altLang="uk-UA" u="sng"/>
              <a:t>Актуально </a:t>
            </a:r>
            <a:r>
              <a:rPr lang="en-US" altLang="uk-UA" u="sng"/>
              <a:t>/</a:t>
            </a:r>
            <a:r>
              <a:rPr lang="ru-RU" altLang="uk-UA" u="sng"/>
              <a:t> нет</a:t>
            </a:r>
            <a:r>
              <a:rPr lang="ru-RU" altLang="uk-UA"/>
              <a:t>?</a:t>
            </a:r>
            <a:endParaRPr lang="uk-UA" altLang="uk-UA"/>
          </a:p>
          <a:p>
            <a:endParaRPr lang="uk-UA" alt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19150" y="2066925"/>
            <a:ext cx="4667250" cy="179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819150" y="4364038"/>
            <a:ext cx="4667250" cy="1773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6353175" y="2066925"/>
            <a:ext cx="5067300" cy="179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6353175" y="4375150"/>
            <a:ext cx="5067300" cy="176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5188" y="2103438"/>
            <a:ext cx="230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uk-UA" altLang="uk-UA" sz="1000"/>
              <a:t>Что м</a:t>
            </a:r>
            <a:r>
              <a:rPr lang="ru-RU" altLang="uk-UA" sz="1000"/>
              <a:t>ы можем сделать для отработки?</a:t>
            </a:r>
            <a:endParaRPr lang="uk-UA" altLang="uk-UA" sz="1000"/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356350" y="2116138"/>
            <a:ext cx="230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uk-UA" altLang="uk-UA" sz="1000"/>
              <a:t>Что м</a:t>
            </a:r>
            <a:r>
              <a:rPr lang="ru-RU" altLang="uk-UA" sz="1000"/>
              <a:t>ы можем сделать для отработки?</a:t>
            </a:r>
            <a:endParaRPr lang="uk-UA" altLang="uk-UA" sz="1000"/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865188" y="4389438"/>
            <a:ext cx="230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uk-UA" altLang="uk-UA" sz="1000"/>
              <a:t>Что м</a:t>
            </a:r>
            <a:r>
              <a:rPr lang="ru-RU" altLang="uk-UA" sz="1000"/>
              <a:t>ы можем сделать для отработки?</a:t>
            </a:r>
            <a:endParaRPr lang="uk-UA" altLang="uk-UA" sz="1000"/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6353175" y="4437063"/>
            <a:ext cx="230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uk-UA" altLang="uk-UA" sz="1000"/>
              <a:t>Что м</a:t>
            </a:r>
            <a:r>
              <a:rPr lang="ru-RU" altLang="uk-UA" sz="1000"/>
              <a:t>ы можем сделать для отработки?</a:t>
            </a:r>
            <a:endParaRPr lang="uk-UA" altLang="uk-UA" sz="1000"/>
          </a:p>
        </p:txBody>
      </p:sp>
    </p:spTree>
    <p:extLst>
      <p:ext uri="{BB962C8B-B14F-4D97-AF65-F5344CB8AC3E}">
        <p14:creationId xmlns:p14="http://schemas.microsoft.com/office/powerpoint/2010/main" val="24163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1" b="37847"/>
          <a:stretch/>
        </p:blipFill>
        <p:spPr>
          <a:xfrm>
            <a:off x="2514" y="-1"/>
            <a:ext cx="12192000" cy="1028701"/>
          </a:xfrm>
          <a:prstGeom prst="rect">
            <a:avLst/>
          </a:prstGeom>
        </p:spPr>
      </p:pic>
      <p:sp>
        <p:nvSpPr>
          <p:cNvPr id="9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819150" y="214313"/>
            <a:ext cx="10534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b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uk-UA" sz="3200" b="1" dirty="0"/>
              <a:t>Я вас не знаю</a:t>
            </a:r>
            <a:r>
              <a:rPr lang="ru-RU" altLang="uk-UA" sz="3200" dirty="0"/>
              <a:t>!</a:t>
            </a:r>
            <a:endParaRPr lang="uk-UA" altLang="uk-UA" sz="320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19150" y="1601788"/>
            <a:ext cx="350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/>
              <a:t>Я вас не знаю</a:t>
            </a:r>
            <a:r>
              <a:rPr lang="ru-RU" altLang="uk-UA" dirty="0"/>
              <a:t>!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9150" y="2066925"/>
            <a:ext cx="8629650" cy="3633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5188" y="2103438"/>
            <a:ext cx="39677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sz="3600" dirty="0" smtClean="0"/>
              <a:t>Платная</a:t>
            </a:r>
            <a:r>
              <a:rPr lang="uk-UA" altLang="uk-UA" sz="3600" dirty="0" smtClean="0"/>
              <a:t> реклама</a:t>
            </a:r>
          </a:p>
          <a:p>
            <a:r>
              <a:rPr lang="ru-RU" altLang="uk-UA" sz="3600" dirty="0" err="1" smtClean="0"/>
              <a:t>Медийная</a:t>
            </a:r>
            <a:r>
              <a:rPr lang="ru-RU" altLang="uk-UA" sz="3600" dirty="0" smtClean="0"/>
              <a:t> реклама</a:t>
            </a:r>
          </a:p>
          <a:p>
            <a:r>
              <a:rPr lang="ru-RU" altLang="uk-UA" sz="3600" dirty="0" smtClean="0"/>
              <a:t>Бесплатный поиск</a:t>
            </a:r>
          </a:p>
          <a:p>
            <a:r>
              <a:rPr lang="ru-RU" altLang="uk-UA" sz="3600" dirty="0" smtClean="0"/>
              <a:t>Инфо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7008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1" b="37847"/>
          <a:stretch/>
        </p:blipFill>
        <p:spPr>
          <a:xfrm>
            <a:off x="2514" y="-1"/>
            <a:ext cx="12192000" cy="1028701"/>
          </a:xfrm>
          <a:prstGeom prst="rect">
            <a:avLst/>
          </a:prstGeom>
        </p:spPr>
      </p:pic>
      <p:sp>
        <p:nvSpPr>
          <p:cNvPr id="9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819150" y="214313"/>
            <a:ext cx="10534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b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uk-UA" sz="3200" dirty="0" smtClean="0"/>
              <a:t>Не нужен мне домен!</a:t>
            </a:r>
            <a:endParaRPr lang="uk-UA" altLang="uk-UA" sz="320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19149" y="1601788"/>
            <a:ext cx="4554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 smtClean="0"/>
              <a:t>Мне не подходит</a:t>
            </a:r>
            <a:r>
              <a:rPr lang="ru-RU" altLang="uk-UA" dirty="0" smtClean="0"/>
              <a:t>!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9150" y="2066925"/>
            <a:ext cx="8629650" cy="3633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5188" y="2103438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ru-RU" altLang="uk-UA" sz="3600" dirty="0" smtClean="0"/>
          </a:p>
          <a:p>
            <a:endParaRPr lang="ru-RU" altLang="uk-UA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5957" y="2958545"/>
            <a:ext cx="79640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sz="5400" dirty="0" smtClean="0"/>
              <a:t>Как за 10 шагов выбрать и </a:t>
            </a:r>
          </a:p>
          <a:p>
            <a:r>
              <a:rPr lang="ru-RU" altLang="uk-UA" sz="5400" dirty="0" smtClean="0"/>
              <a:t>купить домен?</a:t>
            </a:r>
            <a:endParaRPr lang="uk-UA" altLang="uk-UA" sz="5400" dirty="0"/>
          </a:p>
        </p:txBody>
      </p:sp>
    </p:spTree>
    <p:extLst>
      <p:ext uri="{BB962C8B-B14F-4D97-AF65-F5344CB8AC3E}">
        <p14:creationId xmlns:p14="http://schemas.microsoft.com/office/powerpoint/2010/main" val="18448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1" b="37847"/>
          <a:stretch/>
        </p:blipFill>
        <p:spPr>
          <a:xfrm>
            <a:off x="2514" y="-1"/>
            <a:ext cx="12192000" cy="1028701"/>
          </a:xfrm>
          <a:prstGeom prst="rect">
            <a:avLst/>
          </a:prstGeom>
        </p:spPr>
      </p:pic>
      <p:sp>
        <p:nvSpPr>
          <p:cNvPr id="9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819150" y="214313"/>
            <a:ext cx="10534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b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uk-UA" sz="3200"/>
              <a:t>4 барьера интернет-маркетинга</a:t>
            </a:r>
            <a:endParaRPr lang="uk-UA" altLang="uk-UA" sz="320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19150" y="1601788"/>
            <a:ext cx="350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 smtClean="0"/>
              <a:t>Я не могу найти</a:t>
            </a:r>
            <a:r>
              <a:rPr lang="ru-RU" altLang="uk-UA" dirty="0" smtClean="0"/>
              <a:t>!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9150" y="2066925"/>
            <a:ext cx="8629650" cy="3633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5188" y="2103438"/>
            <a:ext cx="39677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sz="3600" dirty="0"/>
              <a:t>Платная</a:t>
            </a:r>
            <a:r>
              <a:rPr lang="uk-UA" altLang="uk-UA" sz="3600" dirty="0"/>
              <a:t> реклама</a:t>
            </a:r>
          </a:p>
          <a:p>
            <a:r>
              <a:rPr lang="ru-RU" altLang="uk-UA" sz="3600" dirty="0" err="1"/>
              <a:t>Медийная</a:t>
            </a:r>
            <a:r>
              <a:rPr lang="ru-RU" altLang="uk-UA" sz="3600" dirty="0"/>
              <a:t> реклама</a:t>
            </a:r>
          </a:p>
          <a:p>
            <a:r>
              <a:rPr lang="ru-RU" altLang="uk-UA" sz="3600" dirty="0"/>
              <a:t>Бесплатный поиск</a:t>
            </a:r>
          </a:p>
        </p:txBody>
      </p:sp>
    </p:spTree>
    <p:extLst>
      <p:ext uri="{BB962C8B-B14F-4D97-AF65-F5344CB8AC3E}">
        <p14:creationId xmlns:p14="http://schemas.microsoft.com/office/powerpoint/2010/main" val="12677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1" b="37847"/>
          <a:stretch/>
        </p:blipFill>
        <p:spPr>
          <a:xfrm>
            <a:off x="2514" y="-1"/>
            <a:ext cx="12192000" cy="1028701"/>
          </a:xfrm>
          <a:prstGeom prst="rect">
            <a:avLst/>
          </a:prstGeom>
        </p:spPr>
      </p:pic>
      <p:sp>
        <p:nvSpPr>
          <p:cNvPr id="9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819150" y="214313"/>
            <a:ext cx="10534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b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uk-UA" sz="3200"/>
              <a:t>4 барьера интернет-маркетинга</a:t>
            </a:r>
            <a:endParaRPr lang="uk-UA" altLang="uk-UA" sz="320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19150" y="1601788"/>
            <a:ext cx="350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b="1" dirty="0" smtClean="0"/>
              <a:t>Мне дорого</a:t>
            </a:r>
            <a:r>
              <a:rPr lang="ru-RU" altLang="uk-UA" dirty="0" smtClean="0"/>
              <a:t>! </a:t>
            </a:r>
            <a:r>
              <a:rPr lang="ru-RU" altLang="uk-UA" u="sng" dirty="0"/>
              <a:t>Актуально </a:t>
            </a:r>
            <a:r>
              <a:rPr lang="en-US" altLang="uk-UA" u="sng" dirty="0"/>
              <a:t>/</a:t>
            </a:r>
            <a:r>
              <a:rPr lang="ru-RU" altLang="uk-UA" u="sng" dirty="0"/>
              <a:t> нет</a:t>
            </a:r>
            <a:r>
              <a:rPr lang="ru-RU" altLang="uk-UA" dirty="0"/>
              <a:t>?</a:t>
            </a:r>
            <a:endParaRPr lang="uk-UA" alt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9150" y="2066925"/>
            <a:ext cx="8629650" cy="3633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334697" y="3106329"/>
            <a:ext cx="7598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uk-UA" sz="3600" dirty="0" smtClean="0"/>
              <a:t>Попробуйте купить там, где дешевле</a:t>
            </a:r>
            <a:endParaRPr lang="uk-UA" altLang="uk-UA" sz="3600" dirty="0"/>
          </a:p>
        </p:txBody>
      </p:sp>
    </p:spTree>
    <p:extLst>
      <p:ext uri="{BB962C8B-B14F-4D97-AF65-F5344CB8AC3E}">
        <p14:creationId xmlns:p14="http://schemas.microsoft.com/office/powerpoint/2010/main" val="2546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Платный трафик из </a:t>
            </a:r>
            <a:r>
              <a:rPr lang="en-US" sz="4800" dirty="0" smtClean="0"/>
              <a:t>Facebook, </a:t>
            </a:r>
            <a:r>
              <a:rPr lang="en-US" sz="4800" dirty="0" err="1" smtClean="0"/>
              <a:t>Adwords</a:t>
            </a:r>
            <a:r>
              <a:rPr lang="en-US" sz="4800" dirty="0" smtClean="0"/>
              <a:t>, </a:t>
            </a:r>
            <a:r>
              <a:rPr lang="ru-RU" sz="4800" dirty="0" smtClean="0"/>
              <a:t>Яндекс</a:t>
            </a:r>
          </a:p>
          <a:p>
            <a:pPr marL="0" indent="0">
              <a:buNone/>
            </a:pPr>
            <a:r>
              <a:rPr lang="ru-RU" sz="4800" dirty="0" smtClean="0"/>
              <a:t>Немного </a:t>
            </a:r>
            <a:r>
              <a:rPr lang="en-US" sz="4800" dirty="0" smtClean="0"/>
              <a:t>SEO</a:t>
            </a: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54274E"/>
                </a:solidFill>
              </a:rPr>
              <a:t>Инструменты </a:t>
            </a:r>
            <a:endParaRPr lang="ru-RU" dirty="0">
              <a:solidFill>
                <a:srgbClr val="542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SERM </a:t>
            </a:r>
            <a:r>
              <a:rPr lang="ru-RU" sz="4800" dirty="0" smtClean="0"/>
              <a:t>и управление репутацией</a:t>
            </a:r>
          </a:p>
          <a:p>
            <a:pPr marL="0" indent="0">
              <a:buNone/>
            </a:pPr>
            <a:r>
              <a:rPr lang="ru-RU" sz="4800" dirty="0" smtClean="0"/>
              <a:t>Стратегия и тактика</a:t>
            </a:r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542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2009905"/>
            <a:ext cx="10515600" cy="45861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SERM</a:t>
            </a:r>
            <a:endParaRPr lang="ru-RU" sz="4800" dirty="0" smtClean="0"/>
          </a:p>
          <a:p>
            <a:pPr lvl="0"/>
            <a:r>
              <a:rPr lang="ru-RU" sz="4800" dirty="0"/>
              <a:t>Запросы, по которым </a:t>
            </a:r>
            <a:r>
              <a:rPr lang="ru-RU" sz="4800" dirty="0" smtClean="0"/>
              <a:t>работаем</a:t>
            </a:r>
            <a:endParaRPr lang="uk-UA" sz="4800" dirty="0"/>
          </a:p>
          <a:p>
            <a:pPr lvl="0"/>
            <a:r>
              <a:rPr lang="ru-RU" sz="4800" dirty="0"/>
              <a:t>Приоритетные площадки для </a:t>
            </a:r>
            <a:r>
              <a:rPr lang="ru-RU" sz="4800" dirty="0" smtClean="0"/>
              <a:t>статей </a:t>
            </a:r>
            <a:endParaRPr lang="uk-UA" sz="4800" dirty="0"/>
          </a:p>
          <a:p>
            <a:pPr lvl="0"/>
            <a:r>
              <a:rPr lang="ru-RU" sz="4800" dirty="0"/>
              <a:t>ТЗ для </a:t>
            </a:r>
            <a:r>
              <a:rPr lang="ru-RU" sz="4800" dirty="0" smtClean="0"/>
              <a:t>статей</a:t>
            </a:r>
            <a:endParaRPr lang="uk-UA" sz="4800" dirty="0"/>
          </a:p>
          <a:p>
            <a:pPr lvl="0"/>
            <a:r>
              <a:rPr lang="ru-RU" sz="4800" dirty="0"/>
              <a:t>Мониторинг для отслеживания новой </a:t>
            </a:r>
            <a:r>
              <a:rPr lang="ru-RU" sz="4800" dirty="0" smtClean="0"/>
              <a:t>информации </a:t>
            </a:r>
            <a:endParaRPr lang="uk-UA" sz="4800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542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250666"/>
            <a:ext cx="10515600" cy="45861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Управление </a:t>
            </a:r>
            <a:r>
              <a:rPr lang="ru-RU" sz="4800" dirty="0" err="1" smtClean="0"/>
              <a:t>инфофоном</a:t>
            </a:r>
            <a:endParaRPr lang="ru-RU" sz="4800" dirty="0" smtClean="0"/>
          </a:p>
          <a:p>
            <a:pPr lvl="0"/>
            <a:r>
              <a:rPr lang="ru-RU" sz="4800" dirty="0" smtClean="0"/>
              <a:t>Что</a:t>
            </a:r>
            <a:r>
              <a:rPr lang="ru-RU" sz="4800" dirty="0"/>
              <a:t>, где и кому мы </a:t>
            </a:r>
            <a:r>
              <a:rPr lang="ru-RU" sz="4800" dirty="0" smtClean="0"/>
              <a:t>говорим </a:t>
            </a:r>
            <a:endParaRPr lang="uk-UA" sz="4800" dirty="0"/>
          </a:p>
          <a:p>
            <a:pPr lvl="0"/>
            <a:r>
              <a:rPr lang="ru-RU" sz="4800" dirty="0" smtClean="0"/>
              <a:t>Площадки, где мы должны быть</a:t>
            </a:r>
            <a:endParaRPr lang="uk-UA" sz="4800" dirty="0"/>
          </a:p>
          <a:p>
            <a:pPr lvl="0"/>
            <a:r>
              <a:rPr lang="ru-RU" sz="4800" dirty="0" smtClean="0"/>
              <a:t>Алгоритмы реагирования </a:t>
            </a:r>
            <a:endParaRPr lang="uk-UA" sz="4800" dirty="0"/>
          </a:p>
          <a:p>
            <a:r>
              <a:rPr lang="ru-RU" sz="4800" dirty="0" smtClean="0"/>
              <a:t>Дерево </a:t>
            </a:r>
            <a:r>
              <a:rPr lang="ru-RU" sz="4800" dirty="0"/>
              <a:t>вопросов и ответов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542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250666"/>
            <a:ext cx="10515600" cy="45861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Процессы и ответственность сторон</a:t>
            </a:r>
          </a:p>
          <a:p>
            <a:pPr marL="0" indent="0">
              <a:buNone/>
            </a:pPr>
            <a:r>
              <a:rPr lang="ru-RU" sz="4800" dirty="0" smtClean="0"/>
              <a:t>Управление форс-мажорами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542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Равные условия для всех игроков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2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Экономика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926254"/>
              </p:ext>
            </p:extLst>
          </p:nvPr>
        </p:nvGraphicFramePr>
        <p:xfrm>
          <a:off x="2056089" y="2314222"/>
          <a:ext cx="7392711" cy="386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49696" y="561028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Месяц</a:t>
            </a:r>
            <a:r>
              <a:rPr lang="en-US" dirty="0" smtClean="0"/>
              <a:t>/</a:t>
            </a:r>
            <a:r>
              <a:rPr lang="ru-RU" dirty="0" smtClean="0"/>
              <a:t>Год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452535" y="2020165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Регистрации 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7520" y="2692400"/>
            <a:ext cx="223520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5904090" y="2692400"/>
            <a:ext cx="1902724" cy="1617954"/>
          </a:xfrm>
          <a:prstGeom prst="rect">
            <a:avLst/>
          </a:prstGeom>
          <a:noFill/>
          <a:ln w="146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4313447" y="3689662"/>
            <a:ext cx="1244328" cy="1471164"/>
          </a:xfrm>
          <a:prstGeom prst="rect">
            <a:avLst/>
          </a:prstGeom>
          <a:noFill/>
          <a:ln w="146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806814" y="3147134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2016</a:t>
            </a:r>
            <a:endParaRPr lang="uk-UA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3893" y="4840742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2015</a:t>
            </a:r>
            <a:endParaRPr lang="uk-UA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6598" y="2345976"/>
            <a:ext cx="838381" cy="326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3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сработало? Продажа доменов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4" y="1566646"/>
            <a:ext cx="7232509" cy="498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8534" y="2323363"/>
            <a:ext cx="1817510" cy="4052711"/>
          </a:xfrm>
          <a:prstGeom prst="rect">
            <a:avLst/>
          </a:prstGeom>
          <a:noFill/>
          <a:ln w="1111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220178" y="2683389"/>
            <a:ext cx="1247423" cy="3692685"/>
          </a:xfrm>
          <a:prstGeom prst="rect">
            <a:avLst/>
          </a:prstGeom>
          <a:noFill/>
          <a:ln w="1111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8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19" cy="6818952"/>
          </a:xfrm>
        </p:spPr>
      </p:pic>
    </p:spTree>
    <p:extLst>
      <p:ext uri="{BB962C8B-B14F-4D97-AF65-F5344CB8AC3E}">
        <p14:creationId xmlns:p14="http://schemas.microsoft.com/office/powerpoint/2010/main" val="22318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Отработка мобильного трафика: отдельная оптимизированная страница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0"/>
            <a:ext cx="12189486" cy="6273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6997" y="0"/>
            <a:ext cx="9652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9783308" y="0"/>
            <a:ext cx="2183514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019397" y="152400"/>
            <a:ext cx="9652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1028925" y="1837907"/>
            <a:ext cx="9911343" cy="2308324"/>
          </a:xfrm>
          <a:prstGeom prst="rect">
            <a:avLst/>
          </a:prstGeom>
          <a:solidFill>
            <a:srgbClr val="F8F8F9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 площадка, которая дает 30% конверсий</a:t>
            </a:r>
            <a:endParaRPr lang="uk-UA" sz="7200" dirty="0"/>
          </a:p>
        </p:txBody>
      </p:sp>
      <p:pic>
        <p:nvPicPr>
          <p:cNvPr id="2050" name="Picture 2" descr="Картинки по запросу боинг гудз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Отработка мобильного трафика: отдельная оптимизированная страница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0"/>
            <a:ext cx="12189486" cy="6273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6997" y="0"/>
            <a:ext cx="9652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9783308" y="0"/>
            <a:ext cx="2183514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019397" y="152400"/>
            <a:ext cx="9652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1028925" y="1837907"/>
            <a:ext cx="9911343" cy="2308324"/>
          </a:xfrm>
          <a:prstGeom prst="rect">
            <a:avLst/>
          </a:prstGeom>
          <a:solidFill>
            <a:srgbClr val="F8F8F9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8 ключевых слов тратят 26% всех бюджетов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4746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/>
              <a:t>Что</a:t>
            </a:r>
            <a:r>
              <a:rPr lang="uk-UA" dirty="0" smtClean="0"/>
              <a:t> тут </a:t>
            </a:r>
            <a:r>
              <a:rPr lang="uk-UA" dirty="0" err="1" smtClean="0"/>
              <a:t>произошло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" y="3350126"/>
            <a:ext cx="13227371" cy="111582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542844" y="1298222"/>
            <a:ext cx="1986846" cy="232551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33778" y="2747244"/>
            <a:ext cx="22578" cy="16441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067" y="226113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Стоимость</a:t>
            </a:r>
            <a:r>
              <a:rPr lang="uk-UA" dirty="0" smtClean="0"/>
              <a:t> клика</a:t>
            </a:r>
            <a:endParaRPr lang="uk-UA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28282" y="4391378"/>
            <a:ext cx="11463718" cy="3728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98209" y="46458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Время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8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делать</a:t>
            </a:r>
            <a:r>
              <a:rPr lang="uk-UA" dirty="0" smtClean="0"/>
              <a:t> с </a:t>
            </a:r>
            <a:r>
              <a:rPr lang="uk-UA" dirty="0" err="1" smtClean="0"/>
              <a:t>кампанией</a:t>
            </a:r>
            <a:r>
              <a:rPr lang="uk-UA" dirty="0" smtClean="0"/>
              <a:t>? </a:t>
            </a:r>
            <a:r>
              <a:rPr lang="uk-UA" dirty="0" err="1" smtClean="0"/>
              <a:t>Где</a:t>
            </a:r>
            <a:r>
              <a:rPr lang="uk-UA" dirty="0" smtClean="0"/>
              <a:t> </a:t>
            </a:r>
            <a:r>
              <a:rPr lang="uk-UA" dirty="0" err="1" smtClean="0"/>
              <a:t>мои</a:t>
            </a:r>
            <a:r>
              <a:rPr lang="uk-UA" dirty="0" smtClean="0"/>
              <a:t> </a:t>
            </a:r>
            <a:r>
              <a:rPr lang="uk-UA" dirty="0" err="1" smtClean="0"/>
              <a:t>конверсии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112609" y="46233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Время</a:t>
            </a:r>
            <a:endParaRPr lang="uk-UA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33778" y="2747244"/>
            <a:ext cx="22578" cy="16441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26933" y="4807974"/>
            <a:ext cx="4831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err="1" smtClean="0"/>
              <a:t>Период</a:t>
            </a:r>
            <a:r>
              <a:rPr lang="uk-UA" sz="4800" dirty="0" smtClean="0"/>
              <a:t>: 2 </a:t>
            </a:r>
            <a:r>
              <a:rPr lang="uk-UA" sz="4800" dirty="0" err="1" smtClean="0"/>
              <a:t>недели</a:t>
            </a:r>
            <a:endParaRPr lang="uk-UA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8559" y="2243854"/>
            <a:ext cx="512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Конверсии</a:t>
            </a:r>
            <a:r>
              <a:rPr lang="uk-UA" dirty="0"/>
              <a:t> (синим) и </a:t>
            </a:r>
            <a:r>
              <a:rPr lang="uk-UA" dirty="0" err="1" smtClean="0"/>
              <a:t>стоимость</a:t>
            </a:r>
            <a:r>
              <a:rPr lang="uk-UA" dirty="0" smtClean="0"/>
              <a:t> </a:t>
            </a:r>
            <a:r>
              <a:rPr lang="uk-UA" dirty="0" err="1" smtClean="0"/>
              <a:t>конверсии</a:t>
            </a:r>
            <a:r>
              <a:rPr lang="uk-UA" dirty="0" smtClean="0"/>
              <a:t>(</a:t>
            </a:r>
            <a:r>
              <a:rPr lang="uk-UA" dirty="0" err="1" smtClean="0"/>
              <a:t>оранж</a:t>
            </a:r>
            <a:r>
              <a:rPr lang="uk-UA" dirty="0"/>
              <a:t>)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" y="3496063"/>
            <a:ext cx="10981267" cy="906780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728282" y="4391378"/>
            <a:ext cx="11463718" cy="3728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делать</a:t>
            </a:r>
            <a:r>
              <a:rPr lang="uk-UA" dirty="0" smtClean="0"/>
              <a:t> с </a:t>
            </a:r>
            <a:r>
              <a:rPr lang="uk-UA" dirty="0" err="1" smtClean="0"/>
              <a:t>кампанией</a:t>
            </a:r>
            <a:r>
              <a:rPr lang="uk-UA" dirty="0" smtClean="0"/>
              <a:t>? </a:t>
            </a:r>
            <a:r>
              <a:rPr lang="uk-UA" dirty="0" err="1" smtClean="0"/>
              <a:t>Где</a:t>
            </a:r>
            <a:r>
              <a:rPr lang="uk-UA" dirty="0" smtClean="0"/>
              <a:t> </a:t>
            </a:r>
            <a:r>
              <a:rPr lang="uk-UA" dirty="0" err="1" smtClean="0"/>
              <a:t>мои</a:t>
            </a:r>
            <a:r>
              <a:rPr lang="uk-UA" dirty="0" smtClean="0"/>
              <a:t> </a:t>
            </a:r>
            <a:r>
              <a:rPr lang="uk-UA" dirty="0" err="1" smtClean="0"/>
              <a:t>конверсии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7067" y="2261137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Конверсии</a:t>
            </a:r>
            <a:r>
              <a:rPr lang="uk-UA" dirty="0" smtClean="0"/>
              <a:t> (синим) и клики (</a:t>
            </a:r>
            <a:r>
              <a:rPr lang="uk-UA" dirty="0" err="1" smtClean="0"/>
              <a:t>оранж</a:t>
            </a:r>
            <a:r>
              <a:rPr lang="uk-UA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12609" y="46233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Время</a:t>
            </a:r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3826933" y="4807974"/>
            <a:ext cx="5101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err="1" smtClean="0"/>
              <a:t>Период</a:t>
            </a:r>
            <a:r>
              <a:rPr lang="uk-UA" sz="4800" dirty="0" smtClean="0"/>
              <a:t>: 6 </a:t>
            </a:r>
            <a:r>
              <a:rPr lang="uk-UA" sz="4800" dirty="0" err="1" smtClean="0"/>
              <a:t>месяцев</a:t>
            </a:r>
            <a:endParaRPr lang="uk-UA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8" y="3373753"/>
            <a:ext cx="10933103" cy="1036268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733778" y="2747244"/>
            <a:ext cx="22578" cy="16441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28282" y="4405689"/>
            <a:ext cx="10954381" cy="229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39821" y="2577886"/>
            <a:ext cx="1207912" cy="1591733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Alphabet (abc.xyz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3" y="662312"/>
            <a:ext cx="8785224" cy="50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080" y="123822"/>
            <a:ext cx="11173326" cy="1080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Разные сообщения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4563" y="2238494"/>
            <a:ext cx="5738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</a:rPr>
              <a:t>Ваш домен «</a:t>
            </a:r>
            <a:r>
              <a:rPr lang="en-US" sz="2400" dirty="0">
                <a:solidFill>
                  <a:schemeClr val="accent5"/>
                </a:solidFill>
              </a:rPr>
              <a:t>kaplivnos.com.ua </a:t>
            </a:r>
            <a:r>
              <a:rPr lang="ru-RU" sz="2400" dirty="0">
                <a:solidFill>
                  <a:schemeClr val="accent5"/>
                </a:solidFill>
              </a:rPr>
              <a:t>Скоро </a:t>
            </a:r>
            <a:r>
              <a:rPr lang="ru-RU" sz="2400" dirty="0" smtClean="0">
                <a:solidFill>
                  <a:schemeClr val="accent5"/>
                </a:solidFill>
              </a:rPr>
              <a:t>купят!</a:t>
            </a:r>
            <a:endParaRPr lang="uk-UA" sz="2400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9701" y="3080030"/>
            <a:ext cx="386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Домен</a:t>
            </a:r>
            <a:r>
              <a:rPr lang="ru-RU" sz="2800" dirty="0" smtClean="0"/>
              <a:t>ы заканчиваются!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0261" y="4910574"/>
            <a:ext cx="6540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Лучшие домены на рынке!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6093" y="3933746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Подарки при покупке домена!</a:t>
            </a:r>
            <a:endParaRPr lang="uk-UA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Ограниченная ниша, маленький рынок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5046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В течении работы мы часто тестировали новые инструменты, которые есть у нас как крупного агентства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Новые инструменты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32592"/>
            <a:ext cx="10515600" cy="51254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Платный трафик и позиции сайта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сработало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32592"/>
            <a:ext cx="10515600" cy="1210633"/>
          </a:xfrm>
        </p:spPr>
        <p:txBody>
          <a:bodyPr anchor="ctr">
            <a:normAutofit/>
          </a:bodyPr>
          <a:lstStyle/>
          <a:p>
            <a:r>
              <a:rPr lang="ru-RU" sz="3600" dirty="0" smtClean="0"/>
              <a:t>250 статей, которые дали ответы на все вопросы и заполнили поисковую выдачу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сработало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3026266"/>
            <a:ext cx="5137978" cy="30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32592"/>
            <a:ext cx="10515600" cy="51254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915 дней работы клиента и специалистов по репутации</a:t>
            </a:r>
          </a:p>
          <a:p>
            <a:pPr marL="0" indent="0">
              <a:buNone/>
            </a:pPr>
            <a:r>
              <a:rPr lang="ru-RU" sz="3600" dirty="0" smtClean="0"/>
              <a:t>Режим 24/7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сработало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32592"/>
            <a:ext cx="10515600" cy="5125408"/>
          </a:xfrm>
        </p:spPr>
        <p:txBody>
          <a:bodyPr anchor="ctr">
            <a:normAutofit/>
          </a:bodyPr>
          <a:lstStyle/>
          <a:p>
            <a:r>
              <a:rPr lang="ru-RU" sz="3600" dirty="0" smtClean="0"/>
              <a:t>Ни одной негативной реплики, оставленной без внимания.</a:t>
            </a:r>
          </a:p>
          <a:p>
            <a:r>
              <a:rPr lang="ru-RU" sz="3600" dirty="0" smtClean="0"/>
              <a:t>Комментарии, ответы на вопросы, разъяснения, споры</a:t>
            </a:r>
          </a:p>
          <a:p>
            <a:r>
              <a:rPr lang="ru-RU" sz="3600" dirty="0" smtClean="0"/>
              <a:t>Белые методы против серых в конкурентной войне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сработало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Знаете ли вы потребности, барьеры и страхи своего клиента? (его портрет)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Используете ли вы сильные и слабые стороны ваших конкурентов?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Можете ли вы сформулировать одной фразой, почему клиент купит у вас, а не у вашего конкурента?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Знаете ли вы точно, в чем ценность вашего продукта для клиента?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3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6600" dirty="0"/>
              <a:t>goo.gl/qC8l</a:t>
            </a:r>
            <a:endParaRPr lang="ru-RU" sz="16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98% автоматизировано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990600" y="5512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3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2076449"/>
            <a:ext cx="7143750" cy="410051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4800" dirty="0" smtClean="0"/>
              <a:t>Руководитель направления в «Ольшанский и партнеры» </a:t>
            </a:r>
          </a:p>
          <a:p>
            <a:pPr marL="0" indent="0">
              <a:buNone/>
            </a:pPr>
            <a:r>
              <a:rPr lang="ru-RU" sz="4800" dirty="0" smtClean="0"/>
              <a:t>с 11-летним опытом управления контент</a:t>
            </a:r>
            <a:r>
              <a:rPr lang="en-US" sz="4800" dirty="0" smtClean="0"/>
              <a:t>-</a:t>
            </a:r>
            <a:r>
              <a:rPr lang="ru-RU" sz="4800" dirty="0" smtClean="0"/>
              <a:t> проектами</a:t>
            </a:r>
          </a:p>
          <a:p>
            <a:pPr marL="0" indent="0">
              <a:buNone/>
            </a:pPr>
            <a:endParaRPr lang="ru-RU" sz="4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Анна Артеменко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87" y="1440000"/>
            <a:ext cx="3281613" cy="44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78" t="37151" r="-78" b="9481"/>
          <a:stretch/>
        </p:blipFill>
        <p:spPr>
          <a:xfrm>
            <a:off x="-600" y="0"/>
            <a:ext cx="12193200" cy="1095375"/>
          </a:xfrm>
          <a:prstGeom prst="rect">
            <a:avLst/>
          </a:prstGeom>
        </p:spPr>
      </p:pic>
      <p:sp>
        <p:nvSpPr>
          <p:cNvPr id="19460" name="Заголовок 8"/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682625"/>
          </a:xfrm>
        </p:spPr>
        <p:txBody>
          <a:bodyPr/>
          <a:lstStyle/>
          <a:p>
            <a:pPr eaLnBrk="1" hangingPunct="1"/>
            <a:r>
              <a:rPr lang="ru-RU" altLang="uk-UA" smtClean="0"/>
              <a:t>Создание персонажа</a:t>
            </a:r>
          </a:p>
        </p:txBody>
      </p:sp>
      <p:sp>
        <p:nvSpPr>
          <p:cNvPr id="6" name="Прямокутник 13"/>
          <p:cNvSpPr/>
          <p:nvPr/>
        </p:nvSpPr>
        <p:spPr>
          <a:xfrm>
            <a:off x="0" y="0"/>
            <a:ext cx="122047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78" t="37151" r="-78" b="9481"/>
          <a:stretch/>
        </p:blipFill>
        <p:spPr>
          <a:xfrm>
            <a:off x="-600" y="0"/>
            <a:ext cx="12193200" cy="1095375"/>
          </a:xfrm>
          <a:prstGeom prst="rect">
            <a:avLst/>
          </a:prstGeom>
        </p:spPr>
      </p:pic>
      <p:sp>
        <p:nvSpPr>
          <p:cNvPr id="8" name="Заголовок 8"/>
          <p:cNvSpPr txBox="1">
            <a:spLocks/>
          </p:cNvSpPr>
          <p:nvPr/>
        </p:nvSpPr>
        <p:spPr>
          <a:xfrm>
            <a:off x="838200" y="214313"/>
            <a:ext cx="10515600" cy="94697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Александр Федотов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99989" y="2204039"/>
            <a:ext cx="3687926" cy="2359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/>
              <a:t>Интернет-маркетолог</a:t>
            </a:r>
          </a:p>
          <a:p>
            <a:pPr>
              <a:defRPr/>
            </a:pPr>
            <a:r>
              <a:rPr lang="ru-RU" sz="2000" dirty="0" smtClean="0"/>
              <a:t>Впервые использовал в работе метод </a:t>
            </a:r>
            <a:r>
              <a:rPr lang="ru-RU" sz="2000" dirty="0" err="1" smtClean="0"/>
              <a:t>юзабилити</a:t>
            </a:r>
            <a:r>
              <a:rPr lang="ru-RU" sz="2000" dirty="0" smtClean="0"/>
              <a:t>-тестирования 6 лет назад</a:t>
            </a:r>
          </a:p>
          <a:p>
            <a:pPr>
              <a:defRPr/>
            </a:pPr>
            <a:r>
              <a:rPr lang="ru-RU" sz="2000" dirty="0" smtClean="0"/>
              <a:t>200+ проектов за 7 лет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marL="342900" indent="-342900" fontAlgn="auto">
              <a:spcAft>
                <a:spcPts val="0"/>
              </a:spcAft>
              <a:defRPr/>
            </a:pPr>
            <a:endParaRPr lang="ru-RU" sz="2000" dirty="0" smtClean="0"/>
          </a:p>
          <a:p>
            <a:pPr marL="342900" indent="-342900" fontAlgn="auto">
              <a:spcAft>
                <a:spcPts val="0"/>
              </a:spcAft>
              <a:defRPr/>
            </a:pP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64" y="1227201"/>
            <a:ext cx="7208520" cy="5006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2" y="1161288"/>
            <a:ext cx="4692559" cy="31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b="7741"/>
          <a:stretch/>
        </p:blipFill>
        <p:spPr>
          <a:xfrm>
            <a:off x="-32126" y="0"/>
            <a:ext cx="12247736" cy="688657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-32126" y="0"/>
            <a:ext cx="12204000" cy="4320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332" y="1"/>
            <a:ext cx="10515600" cy="4330648"/>
          </a:xfrm>
          <a:noFill/>
        </p:spPr>
        <p:txBody>
          <a:bodyPr anchor="ctr">
            <a:norm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0" y="3418622"/>
            <a:ext cx="1800000" cy="1800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5768" y="1003190"/>
            <a:ext cx="10515600" cy="12234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До связи!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ідзаголовок 6"/>
          <p:cNvSpPr txBox="1">
            <a:spLocks/>
          </p:cNvSpPr>
          <p:nvPr/>
        </p:nvSpPr>
        <p:spPr>
          <a:xfrm>
            <a:off x="746909" y="3002648"/>
            <a:ext cx="7810155" cy="5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rPr>
              <a:t>Информация о компании,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rPr>
              <a:t>услугах и технологиях</a:t>
            </a:r>
            <a:endParaRPr lang="en-US" altLang="ru-RU" sz="2000" dirty="0">
              <a:solidFill>
                <a:srgbClr val="FFFFFF"/>
              </a:solidFill>
              <a:latin typeface="+mn-lt"/>
              <a:ea typeface="ＭＳ Ｐゴシック" panose="020B0600070205080204" pitchFamily="34" charset="-128"/>
              <a:hlinkClick r:id="rId5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ru-RU" sz="2000" dirty="0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rPr>
              <a:t>www</a:t>
            </a:r>
            <a:r>
              <a:rPr lang="ru-RU" altLang="ru-RU" sz="2000" dirty="0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rPr>
              <a:t>.</a:t>
            </a:r>
            <a:r>
              <a:rPr lang="en-US" altLang="ru-RU" sz="2000" dirty="0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rPr>
              <a:t>olshansky.ua</a:t>
            </a:r>
            <a:endParaRPr lang="en-US" altLang="ru-RU" sz="2000" b="1" dirty="0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2" name="Підзаголовок 6"/>
          <p:cNvSpPr txBox="1">
            <a:spLocks/>
          </p:cNvSpPr>
          <p:nvPr/>
        </p:nvSpPr>
        <p:spPr>
          <a:xfrm>
            <a:off x="746909" y="4656980"/>
            <a:ext cx="5816451" cy="165576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b="1" dirty="0" smtClean="0">
                <a:latin typeface="+mn-lt"/>
              </a:rPr>
              <a:t>Анна Артеменко</a:t>
            </a:r>
            <a:r>
              <a:rPr lang="en-US" altLang="ru-RU" sz="1800" b="1" dirty="0" smtClean="0">
                <a:latin typeface="+mn-lt"/>
              </a:rPr>
              <a:t> </a:t>
            </a:r>
            <a:r>
              <a:rPr lang="en-US" altLang="ru-RU" sz="1800" b="1" u="sng" dirty="0" smtClean="0">
                <a:latin typeface="+mn-lt"/>
              </a:rPr>
              <a:t>artemenko@olshansky.ua</a:t>
            </a:r>
            <a:endParaRPr lang="ru-RU" altLang="ru-RU" sz="1800" b="1" u="sng" dirty="0" smtClean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b="1" dirty="0" smtClean="0">
                <a:latin typeface="+mn-lt"/>
              </a:rPr>
              <a:t>Алексан</a:t>
            </a:r>
            <a:r>
              <a:rPr lang="ru-RU" altLang="ru-RU" sz="1800" b="1" dirty="0">
                <a:latin typeface="+mn-lt"/>
              </a:rPr>
              <a:t>д</a:t>
            </a:r>
            <a:r>
              <a:rPr lang="ru-RU" altLang="ru-RU" sz="1800" b="1" dirty="0" smtClean="0">
                <a:latin typeface="+mn-lt"/>
              </a:rPr>
              <a:t>р Федотов</a:t>
            </a:r>
            <a:r>
              <a:rPr lang="en-US" altLang="ru-RU" sz="1800" b="1" dirty="0" smtClean="0">
                <a:latin typeface="+mn-lt"/>
              </a:rPr>
              <a:t> </a:t>
            </a:r>
            <a:r>
              <a:rPr lang="en-US" altLang="ru-RU" sz="1800" b="1" u="sng" dirty="0" smtClean="0">
                <a:latin typeface="+mn-lt"/>
              </a:rPr>
              <a:t>fedotov@olshansky.ua</a:t>
            </a:r>
            <a:endParaRPr lang="ru-RU" altLang="ru-RU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3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Нет возможности играть в «контрабанду»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37058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Анализ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7" y="2077155"/>
            <a:ext cx="11515009" cy="321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517" y="2802397"/>
            <a:ext cx="11515009" cy="2860984"/>
          </a:xfrm>
          <a:prstGeom prst="rect">
            <a:avLst/>
          </a:prstGeom>
          <a:solidFill>
            <a:srgbClr val="F8F8F9"/>
          </a:solidFill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29 гривен за домен !!!</a:t>
            </a:r>
          </a:p>
          <a:p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20760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3276" y="3460955"/>
            <a:ext cx="44454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8999 </a:t>
            </a:r>
            <a:r>
              <a:rPr lang="ru-RU" sz="6600" dirty="0" err="1" smtClean="0"/>
              <a:t>грн</a:t>
            </a:r>
            <a:r>
              <a:rPr lang="ru-RU" sz="6600" dirty="0" smtClean="0"/>
              <a:t> м2</a:t>
            </a:r>
            <a:endParaRPr lang="uk-UA" sz="6600" dirty="0"/>
          </a:p>
        </p:txBody>
      </p:sp>
      <p:pic>
        <p:nvPicPr>
          <p:cNvPr id="1026" name="Picture 2" descr="Картинки по запросу ски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"/>
            <a:ext cx="97536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uk-UA" sz="4800" dirty="0" err="1" smtClean="0"/>
              <a:t>Поймите</a:t>
            </a:r>
            <a:r>
              <a:rPr lang="uk-UA" sz="4800" dirty="0" smtClean="0"/>
              <a:t> </a:t>
            </a:r>
            <a:r>
              <a:rPr lang="uk-UA" sz="4800" dirty="0" err="1" smtClean="0"/>
              <a:t>особенности</a:t>
            </a:r>
            <a:r>
              <a:rPr lang="uk-UA" sz="4800" dirty="0" smtClean="0"/>
              <a:t> </a:t>
            </a:r>
            <a:r>
              <a:rPr lang="uk-UA" sz="4800" dirty="0" err="1" smtClean="0"/>
              <a:t>вашего</a:t>
            </a:r>
            <a:r>
              <a:rPr lang="uk-UA" sz="4800" dirty="0" smtClean="0"/>
              <a:t> р</a:t>
            </a:r>
            <a:r>
              <a:rPr lang="ru-RU" sz="4800" dirty="0" err="1" smtClean="0"/>
              <a:t>ынка</a:t>
            </a:r>
            <a:endParaRPr lang="ru-RU" sz="4800" dirty="0" smtClean="0"/>
          </a:p>
          <a:p>
            <a:r>
              <a:rPr lang="ru-RU" sz="4800" dirty="0" smtClean="0"/>
              <a:t>Определите цели для ваших продаж</a:t>
            </a:r>
          </a:p>
          <a:p>
            <a:r>
              <a:rPr lang="ru-RU" sz="4800" dirty="0" smtClean="0"/>
              <a:t>Определите критерии выбора и поведение ваших потребителей</a:t>
            </a:r>
          </a:p>
          <a:p>
            <a:r>
              <a:rPr lang="ru-RU" sz="4800" dirty="0" smtClean="0"/>
              <a:t>Поймите преимущества вашего продукта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Резюме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800" dirty="0"/>
              <a:t>Барьер – </a:t>
            </a:r>
            <a:r>
              <a:rPr lang="ru-RU" sz="4800" dirty="0" smtClean="0"/>
              <a:t>недоверие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>
          <a:xfrm>
            <a:off x="2514" y="0"/>
            <a:ext cx="12192000" cy="1440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38200" y="398835"/>
            <a:ext cx="10515600" cy="681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54274E"/>
                </a:solidFill>
              </a:rPr>
              <a:t>С чем стартуем? </a:t>
            </a:r>
            <a:endParaRPr lang="ru-RU" dirty="0">
              <a:solidFill>
                <a:srgbClr val="542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&amp;P_violet-1">
  <a:themeElements>
    <a:clrScheme name="O&amp;P 1">
      <a:dk1>
        <a:sysClr val="windowText" lastClr="000000"/>
      </a:dk1>
      <a:lt1>
        <a:sysClr val="window" lastClr="FFFFFF"/>
      </a:lt1>
      <a:dk2>
        <a:srgbClr val="54274E"/>
      </a:dk2>
      <a:lt2>
        <a:srgbClr val="F2F2F2"/>
      </a:lt2>
      <a:accent1>
        <a:srgbClr val="672565"/>
      </a:accent1>
      <a:accent2>
        <a:srgbClr val="FF5000"/>
      </a:accent2>
      <a:accent3>
        <a:srgbClr val="A5A5A5"/>
      </a:accent3>
      <a:accent4>
        <a:srgbClr val="FF4337"/>
      </a:accent4>
      <a:accent5>
        <a:srgbClr val="3848E4"/>
      </a:accent5>
      <a:accent6>
        <a:srgbClr val="3FAE29"/>
      </a:accent6>
      <a:hlink>
        <a:srgbClr val="00A6CE"/>
      </a:hlink>
      <a:folHlink>
        <a:srgbClr val="C490AA"/>
      </a:folHlink>
    </a:clrScheme>
    <a:fontScheme name="Настроювані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&amp;P_violet-1" id="{82DDC5C5-8C6B-4CAB-8A45-14372317ED69}" vid="{D748B769-373E-4945-AEA1-AC3B5B3F424F}"/>
    </a:ext>
  </a:extLst>
</a:theme>
</file>

<file path=ppt/theme/theme2.xml><?xml version="1.0" encoding="utf-8"?>
<a:theme xmlns:a="http://schemas.openxmlformats.org/drawingml/2006/main" name="Спеціальне оформлення">
  <a:themeElements>
    <a:clrScheme name="O&amp;P 1">
      <a:dk1>
        <a:sysClr val="windowText" lastClr="000000"/>
      </a:dk1>
      <a:lt1>
        <a:sysClr val="window" lastClr="FFFFFF"/>
      </a:lt1>
      <a:dk2>
        <a:srgbClr val="54274E"/>
      </a:dk2>
      <a:lt2>
        <a:srgbClr val="F2F2F2"/>
      </a:lt2>
      <a:accent1>
        <a:srgbClr val="672565"/>
      </a:accent1>
      <a:accent2>
        <a:srgbClr val="FF5000"/>
      </a:accent2>
      <a:accent3>
        <a:srgbClr val="A5A5A5"/>
      </a:accent3>
      <a:accent4>
        <a:srgbClr val="FF4337"/>
      </a:accent4>
      <a:accent5>
        <a:srgbClr val="3848E4"/>
      </a:accent5>
      <a:accent6>
        <a:srgbClr val="3FAE29"/>
      </a:accent6>
      <a:hlink>
        <a:srgbClr val="00A6CE"/>
      </a:hlink>
      <a:folHlink>
        <a:srgbClr val="C490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&amp;P_violet-1">
  <a:themeElements>
    <a:clrScheme name="O&amp;P 1">
      <a:dk1>
        <a:sysClr val="windowText" lastClr="000000"/>
      </a:dk1>
      <a:lt1>
        <a:sysClr val="window" lastClr="FFFFFF"/>
      </a:lt1>
      <a:dk2>
        <a:srgbClr val="54274E"/>
      </a:dk2>
      <a:lt2>
        <a:srgbClr val="F2F2F2"/>
      </a:lt2>
      <a:accent1>
        <a:srgbClr val="672565"/>
      </a:accent1>
      <a:accent2>
        <a:srgbClr val="FF5000"/>
      </a:accent2>
      <a:accent3>
        <a:srgbClr val="A5A5A5"/>
      </a:accent3>
      <a:accent4>
        <a:srgbClr val="FF4337"/>
      </a:accent4>
      <a:accent5>
        <a:srgbClr val="3848E4"/>
      </a:accent5>
      <a:accent6>
        <a:srgbClr val="3FAE29"/>
      </a:accent6>
      <a:hlink>
        <a:srgbClr val="00A6CE"/>
      </a:hlink>
      <a:folHlink>
        <a:srgbClr val="C490AA"/>
      </a:folHlink>
    </a:clrScheme>
    <a:fontScheme name="Настроювані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&amp;P_violet-1" id="{82DDC5C5-8C6B-4CAB-8A45-14372317ED69}" vid="{D748B769-373E-4945-AEA1-AC3B5B3F424F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O&amp;P_violet-1</Template>
  <TotalTime>9056</TotalTime>
  <Words>1690</Words>
  <Application>Microsoft Office PowerPoint</Application>
  <PresentationFormat>Широкоэкранный</PresentationFormat>
  <Paragraphs>145</Paragraphs>
  <Slides>42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O&amp;P_violet-1</vt:lpstr>
      <vt:lpstr>Спеціальне оформлення</vt:lpstr>
      <vt:lpstr>1_O&amp;P_violet-1</vt:lpstr>
      <vt:lpstr>Продавать домены VS Продавать квартиры Найдите 10 отличий в подходе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персонажа</vt:lpstr>
      <vt:lpstr>    </vt:lpstr>
    </vt:vector>
  </TitlesOfParts>
  <Manager>Наталья Бондаренко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Ольшанский и партнеры</dc:title>
  <dc:subject>Propo</dc:subject>
  <dc:creator>Ольшанский и партнеры</dc:creator>
  <cp:lastModifiedBy>Александр Федотов</cp:lastModifiedBy>
  <cp:revision>606</cp:revision>
  <dcterms:created xsi:type="dcterms:W3CDTF">2016-06-24T13:38:08Z</dcterms:created>
  <dcterms:modified xsi:type="dcterms:W3CDTF">2017-05-24T16:47:27Z</dcterms:modified>
</cp:coreProperties>
</file>